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88" r:id="rId3"/>
    <p:sldId id="321" r:id="rId4"/>
    <p:sldId id="318" r:id="rId5"/>
    <p:sldId id="322" r:id="rId6"/>
    <p:sldId id="324" r:id="rId7"/>
    <p:sldId id="313" r:id="rId8"/>
    <p:sldId id="290" r:id="rId9"/>
    <p:sldId id="320" r:id="rId10"/>
    <p:sldId id="319" r:id="rId11"/>
    <p:sldId id="299" r:id="rId12"/>
    <p:sldId id="294" r:id="rId13"/>
    <p:sldId id="302" r:id="rId14"/>
    <p:sldId id="304" r:id="rId15"/>
    <p:sldId id="308" r:id="rId16"/>
    <p:sldId id="307" r:id="rId17"/>
    <p:sldId id="305" r:id="rId18"/>
  </p:sldIdLst>
  <p:sldSz cx="12192000" cy="6858000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原加奈" initials="矢原加奈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4" autoAdjust="0"/>
    <p:restoredTop sz="94660"/>
  </p:normalViewPr>
  <p:slideViewPr>
    <p:cSldViewPr snapToGrid="0">
      <p:cViewPr>
        <p:scale>
          <a:sx n="100" d="100"/>
          <a:sy n="100" d="100"/>
        </p:scale>
        <p:origin x="-80" y="1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30C3-26F6-4A7E-9C90-139EFBFE1DE5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AA5EB-D138-439D-8B34-430C343BE16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247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916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83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819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05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286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4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299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53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43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40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9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988B-A805-4645-8BF5-6BC0E9A00E7E}" type="datetimeFigureOut">
              <a:rPr kumimoji="1" lang="ja-JP" altLang="en-US" smtClean="0"/>
              <a:t>16/02/25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FFD40-8E9E-4582-9FF8-258BCD016A9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39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MM-SNR</a:t>
            </a:r>
            <a:r>
              <a:rPr kumimoji="1" lang="ja-JP" altLang="en-US" sz="4000" dirty="0" smtClean="0"/>
              <a:t>（</a:t>
            </a:r>
            <a:r>
              <a:rPr kumimoji="1" lang="en-US" altLang="ja-JP" sz="4000" dirty="0" smtClean="0"/>
              <a:t>Mix-morphology</a:t>
            </a:r>
            <a:r>
              <a:rPr kumimoji="1" lang="ja-JP" altLang="en-US" sz="4000" dirty="0" smtClean="0"/>
              <a:t> </a:t>
            </a:r>
            <a:r>
              <a:rPr kumimoji="1" lang="en-US" altLang="ja-JP" sz="4000" dirty="0" smtClean="0"/>
              <a:t>SNR</a:t>
            </a:r>
            <a:r>
              <a:rPr kumimoji="1" lang="ja-JP" altLang="en-US" sz="4000" dirty="0" smtClean="0"/>
              <a:t>）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W44</a:t>
            </a:r>
            <a:r>
              <a:rPr lang="ja-JP" altLang="en-US" dirty="0" smtClean="0"/>
              <a:t>の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</a:t>
            </a:r>
            <a:r>
              <a:rPr lang="ja-JP" altLang="en-US" dirty="0" smtClean="0"/>
              <a:t>解析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8488101" cy="1655762"/>
          </a:xfrm>
        </p:spPr>
        <p:txBody>
          <a:bodyPr>
            <a:normAutofit/>
          </a:bodyPr>
          <a:lstStyle/>
          <a:p>
            <a:endParaRPr kumimoji="1" lang="en-US" altLang="ja-JP" dirty="0" smtClean="0"/>
          </a:p>
          <a:p>
            <a:pPr algn="r"/>
            <a:r>
              <a:rPr kumimoji="1" lang="en-US" altLang="ja-JP" sz="2800" dirty="0" smtClean="0"/>
              <a:t>P</a:t>
            </a:r>
            <a:r>
              <a:rPr lang="en-US" altLang="en-US" sz="2800" dirty="0" smtClean="0"/>
              <a:t>6</a:t>
            </a:r>
            <a:r>
              <a:rPr kumimoji="1" lang="ja-JP" altLang="en-US" sz="2800" dirty="0" smtClean="0"/>
              <a:t>　織田　知良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567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dirty="0" smtClean="0"/>
              <a:t>解析</a:t>
            </a:r>
            <a:r>
              <a:rPr lang="en-US" altLang="ja-JP" sz="2800" dirty="0" smtClean="0"/>
              <a:t>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4000" dirty="0" smtClean="0"/>
              <a:t>W44</a:t>
            </a:r>
            <a:r>
              <a:rPr lang="ja-JP" altLang="en-US" sz="4000" dirty="0" smtClean="0"/>
              <a:t>の</a:t>
            </a:r>
            <a:r>
              <a:rPr lang="en-US" altLang="ja-JP" sz="4000" dirty="0" smtClean="0"/>
              <a:t>X</a:t>
            </a:r>
            <a:r>
              <a:rPr lang="ja-JP" altLang="en-US" sz="4000" dirty="0" smtClean="0"/>
              <a:t>線イメージ</a:t>
            </a:r>
            <a:endParaRPr kumimoji="1" lang="ja-JP" altLang="en-US" sz="4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6760" y="5692673"/>
            <a:ext cx="74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</a:t>
            </a:r>
            <a:endParaRPr lang="en-US" altLang="ja-JP" sz="2400" dirty="0" smtClean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5497252" y="1849373"/>
            <a:ext cx="2287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>
                <a:solidFill>
                  <a:srgbClr val="FF0000"/>
                </a:solidFill>
              </a:rPr>
              <a:t>赤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1.0-2.0keV</a:t>
            </a:r>
          </a:p>
          <a:p>
            <a:r>
              <a:rPr lang="ja-JP" altLang="en-US" sz="2200" dirty="0" smtClean="0">
                <a:solidFill>
                  <a:srgbClr val="008000"/>
                </a:solidFill>
              </a:rPr>
              <a:t>緑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2.0-5.0keV</a:t>
            </a:r>
          </a:p>
          <a:p>
            <a:r>
              <a:rPr lang="ja-JP" altLang="en-US" sz="2200" dirty="0" smtClean="0">
                <a:solidFill>
                  <a:srgbClr val="0000FF"/>
                </a:solidFill>
              </a:rPr>
              <a:t>青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5.0-7.0keV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5966" y="1816470"/>
            <a:ext cx="433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○X</a:t>
            </a:r>
            <a:r>
              <a:rPr lang="ja-JP" altLang="en-US" sz="2400" dirty="0" smtClean="0"/>
              <a:t>線イメージの作成（三色画像）</a:t>
            </a:r>
            <a:endParaRPr kumimoji="1" lang="en-US" altLang="ja-JP" sz="2400" dirty="0" smtClean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97579" y="30078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102007" y="2405242"/>
            <a:ext cx="4241800" cy="4241800"/>
            <a:chOff x="1165507" y="2430642"/>
            <a:chExt cx="4241800" cy="4241800"/>
          </a:xfrm>
        </p:grpSpPr>
        <p:grpSp>
          <p:nvGrpSpPr>
            <p:cNvPr id="12" name="図形グループ 11"/>
            <p:cNvGrpSpPr/>
            <p:nvPr/>
          </p:nvGrpSpPr>
          <p:grpSpPr>
            <a:xfrm>
              <a:off x="1165507" y="2430642"/>
              <a:ext cx="4241800" cy="4241800"/>
              <a:chOff x="1165507" y="2430642"/>
              <a:chExt cx="4241800" cy="4241800"/>
            </a:xfrm>
          </p:grpSpPr>
          <p:pic>
            <p:nvPicPr>
              <p:cNvPr id="7" name="図 6" descr="スクリーンショット 2016-02-24 6.19.33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5507" y="2430642"/>
                <a:ext cx="4241800" cy="4241800"/>
              </a:xfrm>
              <a:prstGeom prst="rect">
                <a:avLst/>
              </a:prstGeom>
            </p:spPr>
          </p:pic>
          <p:sp>
            <p:nvSpPr>
              <p:cNvPr id="8" name="テキスト ボックス 7"/>
              <p:cNvSpPr txBox="1"/>
              <p:nvPr/>
            </p:nvSpPr>
            <p:spPr>
              <a:xfrm>
                <a:off x="4635500" y="5473700"/>
                <a:ext cx="6724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FF00"/>
                    </a:solidFill>
                  </a:rPr>
                  <a:t>W</a:t>
                </a:r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est</a:t>
                </a:r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1193800" y="4102100"/>
                <a:ext cx="575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FF00"/>
                    </a:solidFill>
                  </a:rPr>
                  <a:t>East</a:t>
                </a: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1879600" y="6248400"/>
                <a:ext cx="732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South</a:t>
                </a:r>
                <a:endParaRPr kumimoji="1" lang="ja-JP" altLang="en-US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4394200" y="2552700"/>
                <a:ext cx="734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FFFF00"/>
                    </a:solidFill>
                  </a:rPr>
                  <a:t>North</a:t>
                </a:r>
              </a:p>
            </p:txBody>
          </p:sp>
        </p:grpSp>
        <p:sp>
          <p:nvSpPr>
            <p:cNvPr id="13" name="テキスト ボックス 12"/>
            <p:cNvSpPr txBox="1"/>
            <p:nvPr/>
          </p:nvSpPr>
          <p:spPr>
            <a:xfrm>
              <a:off x="2070100" y="3060700"/>
              <a:ext cx="791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bg1"/>
                  </a:solidFill>
                </a:rPr>
                <a:t>center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6343650" y="1828800"/>
            <a:ext cx="5403850" cy="4944354"/>
            <a:chOff x="6343650" y="1828800"/>
            <a:chExt cx="5403850" cy="4944354"/>
          </a:xfrm>
        </p:grpSpPr>
        <p:pic>
          <p:nvPicPr>
            <p:cNvPr id="5" name="図 4" descr="スクリーンショット 2016-02-25 10.20.5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800" y="4311650"/>
              <a:ext cx="2425700" cy="2461504"/>
            </a:xfrm>
            <a:prstGeom prst="rect">
              <a:avLst/>
            </a:prstGeom>
          </p:spPr>
        </p:pic>
        <p:pic>
          <p:nvPicPr>
            <p:cNvPr id="6" name="図 5" descr="スクリーンショット 2016-02-25 10.20.3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650" y="4298950"/>
              <a:ext cx="2432050" cy="2432050"/>
            </a:xfrm>
            <a:prstGeom prst="rect">
              <a:avLst/>
            </a:prstGeom>
          </p:spPr>
        </p:pic>
        <p:pic>
          <p:nvPicPr>
            <p:cNvPr id="16" name="図 15" descr="スクリーンショット 2016-02-25 10.20.0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100" y="1828800"/>
              <a:ext cx="2336800" cy="2362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63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解析</a:t>
            </a:r>
            <a:r>
              <a:rPr lang="en-US" altLang="ja-JP" sz="2800" dirty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29616" y="2521469"/>
            <a:ext cx="17925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領域を決める</a:t>
            </a:r>
            <a:endParaRPr kumimoji="1" lang="en-US" altLang="ja-JP" sz="2200" dirty="0" smtClean="0"/>
          </a:p>
        </p:txBody>
      </p:sp>
      <p:pic>
        <p:nvPicPr>
          <p:cNvPr id="2" name="図 1" descr="all_ima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66" y="2170658"/>
            <a:ext cx="4926934" cy="431106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90181" y="3370451"/>
            <a:ext cx="540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今回は</a:t>
            </a:r>
            <a:r>
              <a:rPr kumimoji="1" lang="en-US" altLang="ja-JP" sz="2000" dirty="0" smtClean="0"/>
              <a:t>5</a:t>
            </a:r>
            <a:r>
              <a:rPr kumimoji="1" lang="ja-JP" altLang="en-US" sz="2000" dirty="0" smtClean="0"/>
              <a:t>つの領域に分け、それぞれの領域での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アバンダンスを求める</a:t>
            </a:r>
            <a:endParaRPr kumimoji="1" lang="en-US" altLang="ja-JP" sz="2000" dirty="0" smtClean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1518412" y="2323152"/>
            <a:ext cx="3719352" cy="3839428"/>
            <a:chOff x="1670812" y="2005652"/>
            <a:chExt cx="3911600" cy="4216400"/>
          </a:xfrm>
        </p:grpSpPr>
        <p:pic>
          <p:nvPicPr>
            <p:cNvPr id="6" name="図 5" descr="region_all_imag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812" y="2005652"/>
              <a:ext cx="3911600" cy="421640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639121" y="269201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dirty="0">
                  <a:solidFill>
                    <a:schemeClr val="bg1"/>
                  </a:solidFill>
                </a:rPr>
                <a:t>A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760609" y="406305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B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56296" y="470228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C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454131" y="3848442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D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620166" y="5137576"/>
              <a:ext cx="297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FF"/>
                  </a:solidFill>
                </a:rPr>
                <a:t>E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58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解析</a:t>
            </a:r>
            <a:r>
              <a:rPr lang="en-US" altLang="ja-JP" sz="2800" dirty="0" smtClean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520" y="2123279"/>
            <a:ext cx="490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○</a:t>
            </a:r>
            <a:r>
              <a:rPr lang="en-US" altLang="en-US" sz="2400" dirty="0"/>
              <a:t> 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線観測におけるバックグラウンド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3332" y="2680622"/>
            <a:ext cx="2667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 </a:t>
            </a:r>
            <a:r>
              <a:rPr lang="ja-JP" altLang="en-US" sz="2200" dirty="0" smtClean="0"/>
              <a:t>・</a:t>
            </a:r>
            <a:r>
              <a:rPr kumimoji="1" lang="en-US" altLang="ja-JP" sz="22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kumimoji="1" lang="ja-JP" altLang="en-US" sz="2200" dirty="0" smtClean="0">
                <a:solidFill>
                  <a:schemeClr val="accent1">
                    <a:lumMod val="50000"/>
                  </a:schemeClr>
                </a:solidFill>
              </a:rPr>
              <a:t>線由来でないもの</a:t>
            </a:r>
            <a:endParaRPr kumimoji="1" lang="ja-JP" altLang="en-US" sz="2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91397" y="4400642"/>
            <a:ext cx="2173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 </a:t>
            </a:r>
            <a:r>
              <a:rPr kumimoji="1" lang="ja-JP" altLang="en-US" sz="2200" dirty="0" smtClean="0"/>
              <a:t>・</a:t>
            </a:r>
            <a:r>
              <a:rPr kumimoji="1" lang="en-US" altLang="ja-JP" sz="2200" dirty="0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kumimoji="1" lang="ja-JP" altLang="en-US" sz="2200" dirty="0" smtClean="0">
                <a:solidFill>
                  <a:schemeClr val="accent2">
                    <a:lumMod val="50000"/>
                  </a:schemeClr>
                </a:solidFill>
              </a:rPr>
              <a:t>線由来のもの</a:t>
            </a:r>
            <a:endParaRPr kumimoji="1" lang="en-US" altLang="ja-JP" sz="22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80895" y="2123278"/>
            <a:ext cx="56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</a:rPr>
              <a:t>＝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線由来のもの</a:t>
            </a:r>
            <a:r>
              <a:rPr lang="ja-JP" altLang="en-US" sz="2400" dirty="0">
                <a:solidFill>
                  <a:srgbClr val="008000"/>
                </a:solidFill>
              </a:rPr>
              <a:t>と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そうでないもの</a:t>
            </a:r>
            <a:r>
              <a:rPr lang="ja-JP" altLang="en-US" sz="2400" dirty="0">
                <a:solidFill>
                  <a:srgbClr val="008000"/>
                </a:solidFill>
              </a:rPr>
              <a:t>が</a:t>
            </a:r>
            <a:r>
              <a:rPr lang="ja-JP" altLang="en-US" sz="2400" dirty="0" smtClean="0">
                <a:solidFill>
                  <a:srgbClr val="008000"/>
                </a:solidFill>
              </a:rPr>
              <a:t>ある</a:t>
            </a:r>
            <a:endParaRPr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01638" y="3169719"/>
            <a:ext cx="4612460" cy="483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=</a:t>
            </a:r>
            <a:r>
              <a:rPr lang="ja-JP" altLang="en-US" sz="2000" dirty="0" smtClean="0"/>
              <a:t>宇宙線や他の衛星と検出器の相互作用</a:t>
            </a:r>
            <a:endParaRPr kumimoji="1" lang="en-US" altLang="ja-JP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81868" y="3898372"/>
            <a:ext cx="2827617" cy="483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⇨</a:t>
            </a:r>
            <a:r>
              <a:rPr lang="en-US" altLang="ja-JP" sz="2000" dirty="0" err="1" smtClean="0"/>
              <a:t>xisnxbgen</a:t>
            </a:r>
            <a:r>
              <a:rPr lang="ja-JP" altLang="en-US" sz="2000" dirty="0" smtClean="0"/>
              <a:t>でシミュレート</a:t>
            </a:r>
            <a:endParaRPr kumimoji="1" lang="en-US" altLang="ja-JP" sz="2000" dirty="0" smtClean="0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2002180" y="5006900"/>
            <a:ext cx="4525501" cy="912332"/>
            <a:chOff x="1506880" y="4892600"/>
            <a:chExt cx="4525501" cy="912332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511128" y="4892600"/>
              <a:ext cx="36163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・</a:t>
              </a:r>
              <a:r>
                <a:rPr kumimoji="1" lang="en-US" altLang="ja-JP" sz="2000" dirty="0" smtClean="0"/>
                <a:t>CXB</a:t>
              </a:r>
              <a:r>
                <a:rPr kumimoji="1" lang="ja-JP" altLang="en-US" sz="2000" dirty="0" smtClean="0"/>
                <a:t>（</a:t>
              </a:r>
              <a:r>
                <a:rPr lang="en-US" altLang="ja-JP" sz="2000" dirty="0" smtClean="0"/>
                <a:t>Cosmic X-ray Background</a:t>
              </a:r>
              <a:r>
                <a:rPr kumimoji="1" lang="ja-JP" altLang="en-US" sz="2000" dirty="0" smtClean="0"/>
                <a:t>）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06880" y="5300152"/>
              <a:ext cx="37620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</a:t>
              </a:r>
              <a:r>
                <a:rPr lang="en-US" altLang="ja-JP" dirty="0" smtClean="0"/>
                <a:t>GRXE(</a:t>
              </a:r>
              <a:r>
                <a:rPr lang="en-US" altLang="ja-JP" sz="2000" dirty="0"/>
                <a:t>Galactic</a:t>
              </a:r>
              <a:r>
                <a:rPr lang="en-US" altLang="ja-JP" dirty="0"/>
                <a:t> Ridge X-ray Emission</a:t>
              </a:r>
              <a:r>
                <a:rPr lang="en-US" altLang="ja-JP" dirty="0" smtClean="0"/>
                <a:t>)</a:t>
              </a: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499100" y="5435600"/>
              <a:ext cx="533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ja-JP" dirty="0"/>
                <a:t>e</a:t>
              </a:r>
              <a:r>
                <a:rPr kumimoji="1" lang="en-US" altLang="ja-JP" dirty="0" err="1" smtClean="0"/>
                <a:t>tc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3835400" y="2679700"/>
            <a:ext cx="36392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…Non-X-ray-Background(NXB</a:t>
            </a:r>
            <a:r>
              <a:rPr lang="en-US" altLang="ja-JP" sz="2200" dirty="0" smtClean="0"/>
              <a:t>)</a:t>
            </a:r>
            <a:endParaRPr lang="ja-JP" altLang="en-US" sz="2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13100" y="4406900"/>
            <a:ext cx="4642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/>
              <a:t>…</a:t>
            </a:r>
            <a:r>
              <a:rPr lang="ja-JP" altLang="en-US" sz="2200" dirty="0"/>
              <a:t>観測する</a:t>
            </a:r>
            <a:r>
              <a:rPr lang="ja-JP" altLang="en-US" sz="2200" dirty="0" smtClean="0"/>
              <a:t>天体以外のに起因する</a:t>
            </a:r>
            <a:r>
              <a:rPr lang="en-US" altLang="ja-JP" sz="2200" dirty="0" smtClean="0"/>
              <a:t>X</a:t>
            </a:r>
            <a:r>
              <a:rPr lang="ja-JP" altLang="en-US" sz="2200" dirty="0" smtClean="0"/>
              <a:t>線</a:t>
            </a:r>
            <a:endParaRPr lang="en-US" altLang="ja-JP" sz="2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6000" y="5930900"/>
            <a:ext cx="566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観測する天体によってさまざま</a:t>
            </a:r>
            <a:endParaRPr lang="en-US" altLang="ja-JP" sz="2000" dirty="0" smtClean="0"/>
          </a:p>
          <a:p>
            <a:r>
              <a:rPr lang="ja-JP" altLang="ja-JP" sz="2000" dirty="0"/>
              <a:t>　</a:t>
            </a:r>
            <a:r>
              <a:rPr lang="en-US" altLang="ja-JP" sz="2000" dirty="0" smtClean="0"/>
              <a:t>⇨</a:t>
            </a:r>
            <a:r>
              <a:rPr lang="en-US" altLang="ja-JP" sz="2000" dirty="0">
                <a:solidFill>
                  <a:srgbClr val="660066"/>
                </a:solidFill>
              </a:rPr>
              <a:t>BGD</a:t>
            </a:r>
            <a:r>
              <a:rPr lang="ja-JP" altLang="en-US" sz="2000" dirty="0">
                <a:solidFill>
                  <a:srgbClr val="660066"/>
                </a:solidFill>
              </a:rPr>
              <a:t>領域</a:t>
            </a:r>
            <a:r>
              <a:rPr lang="ja-JP" altLang="en-US" sz="2000" dirty="0" smtClean="0"/>
              <a:t>を切り取り測定</a:t>
            </a:r>
            <a:endParaRPr kumimoji="1" lang="ja-JP" altLang="en-US" sz="2000" dirty="0"/>
          </a:p>
        </p:txBody>
      </p:sp>
      <p:pic>
        <p:nvPicPr>
          <p:cNvPr id="19" name="図 18" descr="スクリーンショット 2016-02-25 9.57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650" y="2832100"/>
            <a:ext cx="3517900" cy="35306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273300" y="3581400"/>
            <a:ext cx="3085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検出器の姿勢、時期等で変化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453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8" grpId="0"/>
      <p:bldP spid="11" grpId="0"/>
      <p:bldP spid="14" grpId="0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解析</a:t>
            </a:r>
            <a:r>
              <a:rPr lang="en-US" altLang="ja-JP" sz="2800" dirty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14520" y="2123279"/>
            <a:ext cx="4774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○</a:t>
            </a:r>
            <a:r>
              <a:rPr lang="en-US" altLang="en-US" sz="2400" dirty="0"/>
              <a:t> 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線観測におけるバックグラウンド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3332" y="2680622"/>
            <a:ext cx="2173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 </a:t>
            </a:r>
            <a:r>
              <a:rPr lang="ja-JP" altLang="en-US" sz="2200" dirty="0" smtClean="0"/>
              <a:t>・</a:t>
            </a:r>
            <a:r>
              <a:rPr kumimoji="1" lang="en-US" altLang="ja-JP" sz="2200" dirty="0" smtClean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kumimoji="1" lang="ja-JP" altLang="en-US" sz="2200" dirty="0" smtClean="0">
                <a:solidFill>
                  <a:schemeClr val="accent2">
                    <a:lumMod val="50000"/>
                  </a:schemeClr>
                </a:solidFill>
              </a:rPr>
              <a:t>線由来</a:t>
            </a:r>
            <a:r>
              <a:rPr lang="ja-JP" altLang="en-US" sz="2200" dirty="0" smtClean="0">
                <a:solidFill>
                  <a:schemeClr val="accent2">
                    <a:lumMod val="50000"/>
                  </a:schemeClr>
                </a:solidFill>
              </a:rPr>
              <a:t>の</a:t>
            </a:r>
            <a:r>
              <a:rPr kumimoji="1" lang="ja-JP" altLang="en-US" sz="2200" dirty="0" smtClean="0">
                <a:solidFill>
                  <a:schemeClr val="accent2">
                    <a:lumMod val="50000"/>
                  </a:schemeClr>
                </a:solidFill>
              </a:rPr>
              <a:t>もの</a:t>
            </a:r>
            <a:endParaRPr kumimoji="1" lang="ja-JP" alt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04097" y="429904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10106" y="3192652"/>
            <a:ext cx="6262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⇨</a:t>
            </a:r>
            <a:r>
              <a:rPr kumimoji="1" lang="en-US" altLang="ja-JP" sz="2200" dirty="0" smtClean="0"/>
              <a:t>CXB</a:t>
            </a:r>
            <a:r>
              <a:rPr kumimoji="1" lang="ja-JP" altLang="en-US" sz="2200" dirty="0" smtClean="0"/>
              <a:t>（</a:t>
            </a:r>
            <a:r>
              <a:rPr lang="en-US" altLang="ja-JP" sz="2200" dirty="0" smtClean="0"/>
              <a:t>Cosmic X-ray Background[</a:t>
            </a:r>
            <a:r>
              <a:rPr lang="ja-JP" altLang="en-US" sz="2200" dirty="0" smtClean="0"/>
              <a:t>宇宙</a:t>
            </a:r>
            <a:r>
              <a:rPr lang="en-US" altLang="ja-JP" sz="2200" dirty="0" smtClean="0"/>
              <a:t>X</a:t>
            </a:r>
            <a:r>
              <a:rPr lang="ja-JP" altLang="en-US" sz="2200" dirty="0" smtClean="0"/>
              <a:t>線背景放射</a:t>
            </a:r>
            <a:r>
              <a:rPr lang="en-US" altLang="ja-JP" sz="2200" dirty="0" smtClean="0"/>
              <a:t>]</a:t>
            </a:r>
            <a:r>
              <a:rPr kumimoji="1" lang="ja-JP" altLang="en-US" sz="2200" dirty="0" smtClean="0"/>
              <a:t>）</a:t>
            </a:r>
            <a:endParaRPr kumimoji="1" lang="ja-JP" altLang="en-US" sz="2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93158" y="4763074"/>
            <a:ext cx="71481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⇨GRXE(</a:t>
            </a:r>
            <a:r>
              <a:rPr lang="en-US" altLang="ja-JP" sz="2200" dirty="0"/>
              <a:t>Galactic Ridge X-ray </a:t>
            </a:r>
            <a:r>
              <a:rPr lang="en-US" altLang="ja-JP" sz="2200" dirty="0" smtClean="0"/>
              <a:t>Emission[</a:t>
            </a:r>
            <a:r>
              <a:rPr lang="ja-JP" altLang="en-US" sz="2200" dirty="0" smtClean="0"/>
              <a:t>銀河面リッジ</a:t>
            </a:r>
            <a:r>
              <a:rPr lang="en-US" altLang="ja-JP" sz="2200" dirty="0" smtClean="0"/>
              <a:t>X</a:t>
            </a:r>
            <a:r>
              <a:rPr lang="ja-JP" altLang="en-US" sz="2200" dirty="0" smtClean="0"/>
              <a:t>線放射</a:t>
            </a:r>
            <a:r>
              <a:rPr lang="en-US" altLang="ja-JP" sz="2200" dirty="0" smtClean="0"/>
              <a:t>])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99848" y="2123278"/>
            <a:ext cx="564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008000"/>
                </a:solidFill>
              </a:rPr>
              <a:t>＝</a:t>
            </a:r>
            <a:r>
              <a:rPr lang="en-US" altLang="ja-JP" sz="2400" dirty="0">
                <a:solidFill>
                  <a:schemeClr val="accent2">
                    <a:lumMod val="50000"/>
                  </a:schemeClr>
                </a:solidFill>
              </a:rPr>
              <a:t>X</a:t>
            </a: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</a:rPr>
              <a:t>線由来のもの</a:t>
            </a:r>
            <a:r>
              <a:rPr lang="ja-JP" altLang="en-US" sz="2400" dirty="0">
                <a:solidFill>
                  <a:srgbClr val="008000"/>
                </a:solidFill>
              </a:rPr>
              <a:t>と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そうでないもの</a:t>
            </a:r>
            <a:r>
              <a:rPr lang="ja-JP" altLang="en-US" sz="2400" dirty="0">
                <a:solidFill>
                  <a:srgbClr val="008000"/>
                </a:solidFill>
              </a:rPr>
              <a:t>が</a:t>
            </a:r>
            <a:r>
              <a:rPr lang="ja-JP" altLang="en-US" sz="2400" dirty="0" smtClean="0">
                <a:solidFill>
                  <a:srgbClr val="008000"/>
                </a:solidFill>
              </a:rPr>
              <a:t>ある</a:t>
            </a:r>
            <a:endParaRPr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2699" y="5194449"/>
            <a:ext cx="5173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…</a:t>
            </a:r>
            <a:r>
              <a:rPr kumimoji="1" lang="ja-JP" altLang="en-US" sz="2200" dirty="0" smtClean="0"/>
              <a:t>銀河面からほぼ一様に拡がった</a:t>
            </a:r>
            <a:r>
              <a:rPr kumimoji="1" lang="en-US" altLang="ja-JP" sz="2200" dirty="0" smtClean="0"/>
              <a:t>X</a:t>
            </a:r>
            <a:r>
              <a:rPr kumimoji="1" lang="ja-JP" altLang="en-US" sz="2200" dirty="0" smtClean="0"/>
              <a:t>線放射</a:t>
            </a:r>
            <a:endParaRPr kumimoji="1" lang="ja-JP" altLang="en-US" sz="2200" dirty="0"/>
          </a:p>
        </p:txBody>
      </p:sp>
      <p:sp>
        <p:nvSpPr>
          <p:cNvPr id="7" name="正方形/長方形 6"/>
          <p:cNvSpPr/>
          <p:nvPr/>
        </p:nvSpPr>
        <p:spPr>
          <a:xfrm>
            <a:off x="2828505" y="5784685"/>
            <a:ext cx="4662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起源・・・暗い</a:t>
            </a:r>
            <a:r>
              <a:rPr lang="en-US" altLang="ja-JP" sz="2000" dirty="0"/>
              <a:t>X</a:t>
            </a:r>
            <a:r>
              <a:rPr lang="ja-JP" altLang="en-US" sz="2000" dirty="0"/>
              <a:t>線点源の</a:t>
            </a:r>
            <a:r>
              <a:rPr lang="ja-JP" altLang="en-US" sz="2000" dirty="0" smtClean="0"/>
              <a:t>重ね合わせ（？）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28729" y="4056976"/>
            <a:ext cx="5610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起源・・・遠方の暗い活動</a:t>
            </a:r>
            <a:r>
              <a:rPr lang="ja-JP" altLang="en-US" sz="2000" dirty="0"/>
              <a:t>銀河核などの重ね合わせ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1760073" y="3585575"/>
            <a:ext cx="5044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…</a:t>
            </a:r>
            <a:r>
              <a:rPr lang="ja-JP" altLang="en-US" sz="2000" dirty="0" smtClean="0"/>
              <a:t>全天全体に拡がった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線放射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77636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解析</a:t>
            </a:r>
            <a:r>
              <a:rPr lang="en-US" altLang="ja-JP" sz="2800" dirty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122" y="1933700"/>
            <a:ext cx="595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○</a:t>
            </a:r>
            <a:r>
              <a:rPr lang="en-US" altLang="en-US" sz="2000" dirty="0"/>
              <a:t> 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線観測におけるバックグラウンド（</a:t>
            </a:r>
            <a:r>
              <a:rPr lang="en-US" altLang="ja-JP" sz="2000" dirty="0" smtClean="0">
                <a:solidFill>
                  <a:srgbClr val="660066"/>
                </a:solidFill>
              </a:rPr>
              <a:t>BGD</a:t>
            </a:r>
            <a:r>
              <a:rPr lang="ja-JP" altLang="en-US" sz="2000" dirty="0" smtClean="0">
                <a:solidFill>
                  <a:srgbClr val="660066"/>
                </a:solidFill>
              </a:rPr>
              <a:t>領域</a:t>
            </a:r>
            <a:r>
              <a:rPr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04097" y="429904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 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0408" y="2681341"/>
            <a:ext cx="3089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・</a:t>
            </a:r>
            <a:r>
              <a:rPr lang="en-US" altLang="ja-JP" sz="2200" dirty="0" smtClean="0"/>
              <a:t>BGD</a:t>
            </a:r>
            <a:r>
              <a:rPr lang="ja-JP" altLang="en-US" sz="2200" dirty="0" smtClean="0"/>
              <a:t>＝</a:t>
            </a:r>
            <a:r>
              <a:rPr lang="en-US" altLang="ja-JP" sz="2200" dirty="0" smtClean="0"/>
              <a:t>GRXE</a:t>
            </a:r>
            <a:r>
              <a:rPr lang="ja-JP" altLang="en-US" sz="2200" dirty="0" smtClean="0"/>
              <a:t>＋</a:t>
            </a:r>
            <a:r>
              <a:rPr lang="en-US" altLang="ja-JP" sz="2200" dirty="0" smtClean="0"/>
              <a:t>CXB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7046" y="3452723"/>
            <a:ext cx="5401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GRXE=</a:t>
            </a:r>
            <a:r>
              <a:rPr kumimoji="1" lang="en-US" altLang="ja-JP" sz="2200" dirty="0" smtClean="0">
                <a:solidFill>
                  <a:schemeClr val="accent1">
                    <a:lumMod val="50000"/>
                  </a:schemeClr>
                </a:solidFill>
              </a:rPr>
              <a:t>LP(</a:t>
            </a:r>
            <a:r>
              <a:rPr kumimoji="1" lang="ja-JP" altLang="en-US" sz="2200" dirty="0" smtClean="0">
                <a:solidFill>
                  <a:schemeClr val="accent1">
                    <a:lumMod val="50000"/>
                  </a:schemeClr>
                </a:solidFill>
              </a:rPr>
              <a:t>低温プラズマ</a:t>
            </a:r>
            <a:r>
              <a:rPr kumimoji="1" lang="en-US" altLang="ja-JP" sz="22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ja-JP" altLang="en-US" sz="2200" dirty="0" smtClean="0"/>
              <a:t>+</a:t>
            </a:r>
            <a:r>
              <a:rPr lang="en-US" altLang="ja-JP" sz="2200" dirty="0" smtClean="0">
                <a:solidFill>
                  <a:schemeClr val="accent2">
                    <a:lumMod val="50000"/>
                  </a:schemeClr>
                </a:solidFill>
              </a:rPr>
              <a:t>TP</a:t>
            </a:r>
            <a:r>
              <a:rPr lang="ja-JP" altLang="en-US" sz="2200" dirty="0" smtClean="0">
                <a:solidFill>
                  <a:schemeClr val="accent2">
                    <a:lumMod val="50000"/>
                  </a:schemeClr>
                </a:solidFill>
              </a:rPr>
              <a:t>（高温プラズマ）</a:t>
            </a:r>
            <a:endParaRPr lang="en-US" altLang="ja-JP" sz="2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ja-JP" altLang="ja-JP" sz="2200" dirty="0"/>
              <a:t>　</a:t>
            </a:r>
            <a:r>
              <a:rPr lang="ja-JP" altLang="en-US" sz="2200" dirty="0" smtClean="0"/>
              <a:t>　　　　　</a:t>
            </a:r>
            <a:r>
              <a:rPr lang="en-US" altLang="ja-JP" sz="2200" dirty="0" smtClean="0"/>
              <a:t>+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CM</a:t>
            </a:r>
            <a:r>
              <a:rPr lang="ja-JP" altLang="en-US" sz="2200" dirty="0" smtClean="0">
                <a:solidFill>
                  <a:schemeClr val="accent6">
                    <a:lumMod val="75000"/>
                  </a:schemeClr>
                </a:solidFill>
              </a:rPr>
              <a:t>（冷たいガス）</a:t>
            </a:r>
            <a:r>
              <a:rPr lang="ja-JP" altLang="ja-JP" sz="2200" dirty="0"/>
              <a:t>　</a:t>
            </a:r>
            <a:r>
              <a:rPr lang="ja-JP" altLang="en-US" sz="2200" dirty="0" smtClean="0"/>
              <a:t>　　　</a:t>
            </a:r>
            <a:r>
              <a:rPr kumimoji="1" lang="ja-JP" altLang="en-US" sz="2200" dirty="0" smtClean="0"/>
              <a:t>とした</a:t>
            </a:r>
            <a:endParaRPr kumimoji="1" lang="ja-JP" altLang="en-US" sz="2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68208" y="4955545"/>
            <a:ext cx="330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lang="en-US" altLang="ja-JP" sz="2200" dirty="0" smtClean="0"/>
              <a:t>χ</a:t>
            </a:r>
            <a:r>
              <a:rPr kumimoji="1" lang="en-US" altLang="ja-JP" sz="2200" dirty="0" smtClean="0"/>
              <a:t>^2/</a:t>
            </a:r>
            <a:r>
              <a:rPr kumimoji="1" lang="en-US" altLang="ja-JP" sz="2200" dirty="0" err="1" smtClean="0"/>
              <a:t>d.o.f</a:t>
            </a:r>
            <a:r>
              <a:rPr kumimoji="1" lang="en-US" altLang="ja-JP" sz="2200" dirty="0" smtClean="0"/>
              <a:t>=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394/276</a:t>
            </a:r>
            <a:r>
              <a:rPr kumimoji="1" lang="ja-JP" altLang="en-US" sz="2200" dirty="0" smtClean="0"/>
              <a:t> </a:t>
            </a:r>
            <a:r>
              <a:rPr kumimoji="1" lang="en-US" altLang="ja-JP" sz="2200" dirty="0" smtClean="0"/>
              <a:t>= 1.29</a:t>
            </a:r>
            <a:endParaRPr lang="en-US" altLang="ja-JP" sz="2200" dirty="0" smtClean="0"/>
          </a:p>
        </p:txBody>
      </p:sp>
      <p:pic>
        <p:nvPicPr>
          <p:cNvPr id="21" name="図 20" descr="スクリーンショット 2016-02-25 9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387600"/>
            <a:ext cx="577702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204097" y="429904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 </a:t>
            </a:r>
          </a:p>
        </p:txBody>
      </p:sp>
      <p:grpSp>
        <p:nvGrpSpPr>
          <p:cNvPr id="14" name="図形グループ 13"/>
          <p:cNvGrpSpPr/>
          <p:nvPr/>
        </p:nvGrpSpPr>
        <p:grpSpPr>
          <a:xfrm>
            <a:off x="558801" y="2527300"/>
            <a:ext cx="5387070" cy="4038600"/>
            <a:chOff x="457201" y="2387600"/>
            <a:chExt cx="5387070" cy="4038600"/>
          </a:xfrm>
        </p:grpSpPr>
        <p:pic>
          <p:nvPicPr>
            <p:cNvPr id="12" name="図 11" descr="スクリーンショット 2016-02-25 9.43.1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2387600"/>
              <a:ext cx="5387070" cy="4038600"/>
            </a:xfrm>
            <a:prstGeom prst="rect">
              <a:avLst/>
            </a:prstGeom>
          </p:spPr>
        </p:pic>
        <p:sp>
          <p:nvSpPr>
            <p:cNvPr id="10" name="下矢印 9"/>
            <p:cNvSpPr/>
            <p:nvPr/>
          </p:nvSpPr>
          <p:spPr>
            <a:xfrm>
              <a:off x="2882900" y="4775200"/>
              <a:ext cx="215900" cy="254000"/>
            </a:xfrm>
            <a:prstGeom prst="downArrow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解析</a:t>
            </a:r>
            <a:r>
              <a:rPr lang="en-US" altLang="ja-JP" sz="2800" dirty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122" y="1933700"/>
            <a:ext cx="5204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○</a:t>
            </a:r>
            <a:r>
              <a:rPr kumimoji="1" lang="ja-JP" altLang="en-US" sz="2000" dirty="0" smtClean="0"/>
              <a:t>電離平衡モデルでフィッティング（</a:t>
            </a:r>
            <a:r>
              <a:rPr kumimoji="1" lang="en-US" altLang="ja-JP" sz="2000" dirty="0" err="1" smtClean="0"/>
              <a:t>regionB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10300" y="5562600"/>
            <a:ext cx="27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/>
              <a:t>X^2/</a:t>
            </a:r>
            <a:r>
              <a:rPr lang="en-US" altLang="ja-JP" dirty="0" err="1"/>
              <a:t>d.o.f</a:t>
            </a:r>
            <a:r>
              <a:rPr lang="en-US" altLang="ja-JP" dirty="0" smtClean="0"/>
              <a:t>=1212/460</a:t>
            </a:r>
            <a:r>
              <a:rPr lang="ja-JP" altLang="en-US" dirty="0" smtClean="0"/>
              <a:t> </a:t>
            </a:r>
            <a:r>
              <a:rPr lang="en-US" altLang="ja-JP" dirty="0" smtClean="0"/>
              <a:t>=2.72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175071" y="3307834"/>
            <a:ext cx="360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/>
              <a:t>2.0keV</a:t>
            </a:r>
            <a:r>
              <a:rPr lang="ja-JP" altLang="en-US" dirty="0" smtClean="0"/>
              <a:t>付近に高い残差がみられる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02800" y="3314700"/>
            <a:ext cx="13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＝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Si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の</a:t>
            </a:r>
            <a:r>
              <a:rPr kumimoji="1" lang="en-US" altLang="ja-JP" dirty="0" smtClean="0">
                <a:solidFill>
                  <a:schemeClr val="accent2">
                    <a:lumMod val="75000"/>
                  </a:schemeClr>
                </a:solidFill>
              </a:rPr>
              <a:t>Lyα</a:t>
            </a:r>
            <a:r>
              <a:rPr kumimoji="1" lang="ja-JP" altLang="en-US" dirty="0" smtClean="0">
                <a:solidFill>
                  <a:schemeClr val="accent2">
                    <a:lumMod val="75000"/>
                  </a:schemeClr>
                </a:solidFill>
              </a:rPr>
              <a:t>線</a:t>
            </a:r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89700" y="3683000"/>
            <a:ext cx="358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…</a:t>
            </a:r>
            <a:r>
              <a:rPr lang="ja-JP" altLang="en-US" dirty="0" smtClean="0"/>
              <a:t>プラズマ内に水素状イオンが多い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72300" y="378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31000" y="4089400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→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高電離のプラズマであることを示す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20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/>
              <a:t>解析</a:t>
            </a:r>
            <a:r>
              <a:rPr lang="en-US" altLang="ja-JP" sz="2800" dirty="0"/>
              <a:t>②</a:t>
            </a:r>
          </a:p>
          <a:p>
            <a:r>
              <a:rPr lang="ja-JP" altLang="en-US" sz="3500" dirty="0" smtClean="0"/>
              <a:t>モデルフィッティング</a:t>
            </a:r>
            <a:endParaRPr lang="en-US" altLang="ja-JP" sz="35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68122" y="1933700"/>
            <a:ext cx="7058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○</a:t>
            </a:r>
            <a:r>
              <a:rPr lang="ja-JP" altLang="en-US" sz="2000" dirty="0" smtClean="0"/>
              <a:t>過電離を含む非</a:t>
            </a:r>
            <a:r>
              <a:rPr kumimoji="1" lang="ja-JP" altLang="en-US" sz="2000" dirty="0" smtClean="0"/>
              <a:t>電離平衡衝突モデルでフィッティング（</a:t>
            </a:r>
            <a:r>
              <a:rPr kumimoji="1" lang="en-US" altLang="ja-JP" sz="2000" dirty="0" err="1" smtClean="0"/>
              <a:t>regionB</a:t>
            </a:r>
            <a:r>
              <a:rPr kumimoji="1" lang="ja-JP" altLang="en-US" sz="2000" dirty="0" smtClean="0"/>
              <a:t>）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04097" y="4299042"/>
            <a:ext cx="184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/>
              <a:t> </a:t>
            </a:r>
          </a:p>
        </p:txBody>
      </p:sp>
      <p:sp>
        <p:nvSpPr>
          <p:cNvPr id="10" name="下矢印 9"/>
          <p:cNvSpPr/>
          <p:nvPr/>
        </p:nvSpPr>
        <p:spPr>
          <a:xfrm>
            <a:off x="3352800" y="4953000"/>
            <a:ext cx="215900" cy="2540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604000" y="5181600"/>
            <a:ext cx="28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/>
              <a:t>X^2/</a:t>
            </a:r>
            <a:r>
              <a:rPr lang="en-US" altLang="ja-JP" dirty="0" err="1"/>
              <a:t>d.o.f</a:t>
            </a:r>
            <a:r>
              <a:rPr lang="en-US" altLang="ja-JP" dirty="0"/>
              <a:t>=</a:t>
            </a:r>
            <a:r>
              <a:rPr lang="ja-JP" altLang="en-US" dirty="0"/>
              <a:t> </a:t>
            </a:r>
            <a:r>
              <a:rPr lang="en-US" altLang="ja-JP" dirty="0" smtClean="0"/>
              <a:t>1108/437</a:t>
            </a:r>
            <a:r>
              <a:rPr lang="ja-JP" altLang="en-US" dirty="0" smtClean="0"/>
              <a:t> </a:t>
            </a:r>
            <a:r>
              <a:rPr lang="en-US" altLang="ja-JP" dirty="0" smtClean="0"/>
              <a:t>=2.53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606871" y="3892034"/>
            <a:ext cx="4941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・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1.5keV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付近 </a:t>
            </a:r>
            <a:r>
              <a:rPr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Mg-Lyα</a:t>
            </a: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線の残差が大きくマイナスに</a:t>
            </a:r>
            <a:endParaRPr lang="en-US" altLang="ja-JP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04000" y="3276600"/>
            <a:ext cx="413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2.0keV</a:t>
            </a:r>
            <a:r>
              <a:rPr kumimoji="1" lang="ja-JP" altLang="en-US" dirty="0" smtClean="0"/>
              <a:t>付近</a:t>
            </a:r>
            <a:r>
              <a:rPr kumimoji="1" lang="en-US" altLang="ja-JP" dirty="0" smtClean="0"/>
              <a:t> Si-Lyα</a:t>
            </a:r>
            <a:r>
              <a:rPr kumimoji="1" lang="ja-JP" altLang="en-US" dirty="0" smtClean="0"/>
              <a:t>線の高い残差は解消</a:t>
            </a:r>
            <a:endParaRPr kumimoji="1" lang="en-US" altLang="ja-JP" dirty="0" smtClean="0"/>
          </a:p>
        </p:txBody>
      </p:sp>
      <p:grpSp>
        <p:nvGrpSpPr>
          <p:cNvPr id="18" name="図形グループ 17"/>
          <p:cNvGrpSpPr/>
          <p:nvPr/>
        </p:nvGrpSpPr>
        <p:grpSpPr>
          <a:xfrm>
            <a:off x="495300" y="2419914"/>
            <a:ext cx="5753100" cy="4218954"/>
            <a:chOff x="622300" y="2394514"/>
            <a:chExt cx="5753100" cy="4218954"/>
          </a:xfrm>
        </p:grpSpPr>
        <p:pic>
          <p:nvPicPr>
            <p:cNvPr id="6" name="図 5" descr="スクリーンショット 2016-02-24 11.07.4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999" y="2394514"/>
              <a:ext cx="5359401" cy="4218954"/>
            </a:xfrm>
            <a:prstGeom prst="rect">
              <a:avLst/>
            </a:prstGeom>
          </p:spPr>
        </p:pic>
        <p:sp>
          <p:nvSpPr>
            <p:cNvPr id="15" name="下矢印 14"/>
            <p:cNvSpPr/>
            <p:nvPr/>
          </p:nvSpPr>
          <p:spPr>
            <a:xfrm flipV="1">
              <a:off x="2832100" y="6299200"/>
              <a:ext cx="127000" cy="241300"/>
            </a:xfrm>
            <a:prstGeom prst="downArrow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ja-JP" altLang="en-US" dirty="0"/>
            </a:p>
          </p:txBody>
        </p:sp>
        <p:pic>
          <p:nvPicPr>
            <p:cNvPr id="17" name="図 16" descr="スクリーンショット 2016-02-25 13.18.1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" y="3048000"/>
              <a:ext cx="431800" cy="3175000"/>
            </a:xfrm>
            <a:prstGeom prst="rect">
              <a:avLst/>
            </a:prstGeom>
          </p:spPr>
        </p:pic>
      </p:grpSp>
      <p:sp>
        <p:nvSpPr>
          <p:cNvPr id="20" name="下矢印 19"/>
          <p:cNvSpPr/>
          <p:nvPr/>
        </p:nvSpPr>
        <p:spPr>
          <a:xfrm flipH="1">
            <a:off x="3276600" y="4965700"/>
            <a:ext cx="139700" cy="317500"/>
          </a:xfrm>
          <a:prstGeom prst="downArrow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442200" y="4356100"/>
            <a:ext cx="40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Mg</a:t>
            </a:r>
            <a:r>
              <a:rPr kumimoji="1" lang="ja-JP" altLang="en-US" dirty="0" smtClean="0"/>
              <a:t>の電離はそこまで進んでない（？）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545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5500" y="365125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 smtClean="0"/>
              <a:t>解析</a:t>
            </a:r>
            <a:r>
              <a:rPr lang="en-US" altLang="ja-JP" sz="2800" dirty="0" smtClean="0"/>
              <a:t>②</a:t>
            </a:r>
            <a:r>
              <a:rPr lang="ja-JP" altLang="en-US" sz="2800" dirty="0" smtClean="0"/>
              <a:t>・反省・展望</a:t>
            </a:r>
            <a:endParaRPr lang="en-US" altLang="ja-JP" sz="2800" dirty="0" smtClean="0"/>
          </a:p>
          <a:p>
            <a:r>
              <a:rPr lang="ja-JP" altLang="en-US" sz="3500" dirty="0" smtClean="0"/>
              <a:t>モデルフィッティング</a:t>
            </a:r>
            <a:endParaRPr lang="ja-JP" altLang="en-US" sz="35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31900" y="1993900"/>
            <a:ext cx="7109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○</a:t>
            </a:r>
            <a:r>
              <a:rPr lang="ja-JP" altLang="en-US" sz="2400" dirty="0" smtClean="0"/>
              <a:t>結果としてアバンダンスを求めるまではいかなかった</a:t>
            </a:r>
            <a:endParaRPr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31900" y="2603500"/>
            <a:ext cx="6464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 smtClean="0"/>
              <a:t>○</a:t>
            </a:r>
            <a:r>
              <a:rPr lang="ja-JP" altLang="en-US" sz="2400" dirty="0" smtClean="0"/>
              <a:t>バックグラウンド</a:t>
            </a:r>
            <a:r>
              <a:rPr lang="ja-JP" altLang="en-US" sz="2600" dirty="0" smtClean="0"/>
              <a:t>の評価について</a:t>
            </a:r>
            <a:endParaRPr lang="en-US" altLang="ja-JP" sz="2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1900" y="3149600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 smtClean="0"/>
              <a:t>　　・今回</a:t>
            </a:r>
            <a:r>
              <a:rPr lang="en-US" altLang="ja-JP" sz="2200" dirty="0" smtClean="0"/>
              <a:t>BGD</a:t>
            </a:r>
            <a:r>
              <a:rPr lang="ja-JP" altLang="en-US" sz="2200" dirty="0" smtClean="0"/>
              <a:t>をとった領域は狭い</a:t>
            </a:r>
            <a:r>
              <a:rPr lang="ja-JP" altLang="ja-JP" sz="2200" dirty="0"/>
              <a:t>　</a:t>
            </a:r>
            <a:r>
              <a:rPr lang="ja-JP" altLang="en-US" sz="2200" dirty="0" smtClean="0"/>
              <a:t>　</a:t>
            </a:r>
            <a:endParaRPr lang="en-US" altLang="ja-JP" sz="22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19200" y="4445000"/>
            <a:ext cx="882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今回の観測領域では十分な</a:t>
            </a:r>
            <a:r>
              <a:rPr lang="en-US" altLang="ja-JP" sz="2400" dirty="0" smtClean="0"/>
              <a:t>BGD</a:t>
            </a:r>
            <a:r>
              <a:rPr lang="ja-JP" altLang="en-US" sz="2400" dirty="0" smtClean="0"/>
              <a:t>領域を取ることができない</a:t>
            </a:r>
            <a:endParaRPr lang="en-US" altLang="ja-JP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31900" y="4000500"/>
            <a:ext cx="7664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 smtClean="0"/>
              <a:t>　　・電波</a:t>
            </a:r>
            <a:r>
              <a:rPr lang="ja-JP" altLang="en-US" sz="2200" dirty="0"/>
              <a:t>シェルの中の領域のため</a:t>
            </a:r>
            <a:r>
              <a:rPr lang="en-US" altLang="ja-JP" sz="2200" dirty="0"/>
              <a:t>SNR</a:t>
            </a:r>
            <a:r>
              <a:rPr lang="ja-JP" altLang="en-US" sz="2200" dirty="0"/>
              <a:t>の影響がある可能性</a:t>
            </a:r>
            <a:r>
              <a:rPr lang="ja-JP" altLang="en-US" sz="2200" dirty="0" smtClean="0"/>
              <a:t>あり</a:t>
            </a:r>
            <a:endParaRPr lang="en-US" altLang="ja-JP" sz="22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220426" y="5035034"/>
            <a:ext cx="4991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→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</a:rPr>
              <a:t>別の近傍の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</a:rPr>
              <a:t>GRXE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</a:rPr>
              <a:t>観測のデータ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を</a:t>
            </a:r>
            <a:endParaRPr lang="en-US" altLang="ja-JP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ja-JP" altLang="ja-JP" sz="2400" dirty="0">
                <a:solidFill>
                  <a:schemeClr val="accent2">
                    <a:lumMod val="75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　　補正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</a:rPr>
              <a:t>して用いるべき</a:t>
            </a:r>
            <a:r>
              <a:rPr lang="ja-JP" altLang="en-US" sz="2400" dirty="0" smtClean="0">
                <a:solidFill>
                  <a:schemeClr val="accent2">
                    <a:lumMod val="75000"/>
                  </a:schemeClr>
                </a:solidFill>
              </a:rPr>
              <a:t>だった</a:t>
            </a:r>
            <a:endParaRPr lang="en-US" altLang="ja-JP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067167" y="3752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￼</a:t>
            </a:r>
          </a:p>
        </p:txBody>
      </p:sp>
      <p:grpSp>
        <p:nvGrpSpPr>
          <p:cNvPr id="25" name="図形グループ 24"/>
          <p:cNvGrpSpPr/>
          <p:nvPr/>
        </p:nvGrpSpPr>
        <p:grpSpPr>
          <a:xfrm>
            <a:off x="8996748" y="2614367"/>
            <a:ext cx="2994528" cy="2783504"/>
            <a:chOff x="8996748" y="2614367"/>
            <a:chExt cx="2994528" cy="2783504"/>
          </a:xfrm>
        </p:grpSpPr>
        <p:pic>
          <p:nvPicPr>
            <p:cNvPr id="21" name="図 20" descr="スクリーンショット 2016-02-22 17.51.1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6748" y="2614367"/>
              <a:ext cx="2994528" cy="2783504"/>
            </a:xfrm>
            <a:prstGeom prst="rect">
              <a:avLst/>
            </a:prstGeom>
          </p:spPr>
        </p:pic>
        <p:sp>
          <p:nvSpPr>
            <p:cNvPr id="23" name="正方形/長方形 22"/>
            <p:cNvSpPr/>
            <p:nvPr/>
          </p:nvSpPr>
          <p:spPr>
            <a:xfrm rot="911093">
              <a:off x="9460397" y="3749283"/>
              <a:ext cx="1174294" cy="12525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0"/>
                  </a:schemeClr>
                </a:gs>
              </a:gsLst>
              <a:lin ang="5400000" scaled="0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正方形/長方形 21"/>
            <p:cNvSpPr/>
            <p:nvPr/>
          </p:nvSpPr>
          <p:spPr>
            <a:xfrm rot="938940">
              <a:off x="9581569" y="3747212"/>
              <a:ext cx="327521" cy="82447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0"/>
                  </a:schemeClr>
                </a:gs>
              </a:gsLst>
              <a:lin ang="5400000" scaled="0"/>
              <a:tileRect/>
            </a:grad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正方形/長方形 23"/>
          <p:cNvSpPr/>
          <p:nvPr/>
        </p:nvSpPr>
        <p:spPr>
          <a:xfrm>
            <a:off x="1910495" y="3562756"/>
            <a:ext cx="4493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⇨</a:t>
            </a:r>
            <a:r>
              <a:rPr lang="ja-JP" altLang="en-US" sz="2000" dirty="0"/>
              <a:t>十分な統計が取れているとは言い難い</a:t>
            </a: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9955696" y="2669783"/>
            <a:ext cx="1517194" cy="2586002"/>
            <a:chOff x="9955696" y="2669783"/>
            <a:chExt cx="1517194" cy="2586002"/>
          </a:xfrm>
        </p:grpSpPr>
        <p:sp>
          <p:nvSpPr>
            <p:cNvPr id="26" name="正方形/長方形 25"/>
            <p:cNvSpPr/>
            <p:nvPr/>
          </p:nvSpPr>
          <p:spPr>
            <a:xfrm rot="911093">
              <a:off x="10108097" y="2669783"/>
              <a:ext cx="1174294" cy="12525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0"/>
                  </a:schemeClr>
                </a:gs>
              </a:gsLst>
              <a:lin ang="5400000" scaled="0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正方形/長方形 26"/>
            <p:cNvSpPr/>
            <p:nvPr/>
          </p:nvSpPr>
          <p:spPr>
            <a:xfrm rot="911093">
              <a:off x="9955696" y="4003283"/>
              <a:ext cx="1174294" cy="12525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0"/>
                  </a:schemeClr>
                </a:gs>
              </a:gsLst>
              <a:lin ang="5400000" scaled="0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正方形/長方形 27"/>
            <p:cNvSpPr/>
            <p:nvPr/>
          </p:nvSpPr>
          <p:spPr>
            <a:xfrm rot="911093">
              <a:off x="10298596" y="3622283"/>
              <a:ext cx="1174294" cy="125250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atMod val="103000"/>
                    <a:lumMod val="102000"/>
                    <a:tint val="94000"/>
                    <a:alpha val="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  <a:alpha val="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  <a:alpha val="0"/>
                  </a:schemeClr>
                </a:gs>
              </a:gsLst>
              <a:lin ang="5400000" scaled="0"/>
              <a:tileRect/>
            </a:gra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5918200" y="5740400"/>
            <a:ext cx="399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3366FF"/>
                </a:solidFill>
              </a:rPr>
              <a:t>⇨</a:t>
            </a:r>
            <a:r>
              <a:rPr kumimoji="1" lang="ja-JP" altLang="en-US" sz="2400" dirty="0" smtClean="0">
                <a:solidFill>
                  <a:srgbClr val="3366FF"/>
                </a:solidFill>
              </a:rPr>
              <a:t>広い範囲で電子温度の測定</a:t>
            </a:r>
            <a:endParaRPr kumimoji="1" lang="ja-JP" altLang="en-US" sz="2400" dirty="0">
              <a:solidFill>
                <a:srgbClr val="3366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489701" y="6197601"/>
            <a:ext cx="307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3366FF"/>
                </a:solidFill>
              </a:rPr>
              <a:t>東部での分子雲の影響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70500" y="57531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3366FF"/>
                </a:solidFill>
              </a:rPr>
              <a:t>展望</a:t>
            </a:r>
            <a:endParaRPr kumimoji="1" lang="ja-JP" altLang="en-US" sz="2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8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4000" dirty="0" smtClean="0"/>
              <a:t>超新星残骸</a:t>
            </a:r>
            <a:r>
              <a:rPr lang="en-US" altLang="ja-JP" sz="3000" dirty="0" smtClean="0"/>
              <a:t>(Supernova Remnant[SNR]</a:t>
            </a:r>
            <a:r>
              <a:rPr lang="en-US" altLang="en-US" sz="3000" dirty="0"/>
              <a:t>)</a:t>
            </a:r>
            <a:r>
              <a:rPr lang="ja-JP" altLang="en-US" sz="3500" dirty="0" smtClean="0"/>
              <a:t>について</a:t>
            </a:r>
            <a:endParaRPr kumimoji="1" lang="ja-JP" altLang="en-US" sz="35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55127" y="4320404"/>
            <a:ext cx="582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</a:t>
            </a:r>
            <a:endParaRPr lang="en-US" altLang="ja-JP" sz="2400" dirty="0" smtClean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03301" y="2126563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 </a:t>
            </a:r>
            <a:r>
              <a:rPr lang="en-US" altLang="ja-JP" sz="2400" dirty="0" smtClean="0"/>
              <a:t>○</a:t>
            </a:r>
            <a:r>
              <a:rPr lang="ja-JP" altLang="en-US" sz="2400" dirty="0" smtClean="0"/>
              <a:t>超新星残骸</a:t>
            </a:r>
            <a:r>
              <a:rPr lang="en-US" altLang="ja-JP" sz="2400" dirty="0" smtClean="0"/>
              <a:t>(SNR)</a:t>
            </a:r>
            <a:r>
              <a:rPr lang="ja-JP" altLang="en-US" sz="2400" dirty="0" smtClean="0"/>
              <a:t>とは</a:t>
            </a:r>
            <a:r>
              <a:rPr lang="en-US" altLang="ja-JP" sz="2400" dirty="0" smtClean="0"/>
              <a:t>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43400" y="22098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超新星爆発の痕跡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￼</a:t>
            </a:r>
          </a:p>
        </p:txBody>
      </p:sp>
      <p:pic>
        <p:nvPicPr>
          <p:cNvPr id="9" name="図 8" descr="スクリーンショット 2016-02-25 12.5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11600"/>
            <a:ext cx="2832100" cy="262301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600200" y="2755900"/>
            <a:ext cx="2182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大きく分けて４種類</a:t>
            </a:r>
            <a:r>
              <a:rPr kumimoji="1" lang="en-US" altLang="ja-JP" dirty="0" smtClean="0"/>
              <a:t>…</a:t>
            </a: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3683001" y="2692400"/>
            <a:ext cx="2090527" cy="1477328"/>
            <a:chOff x="3683001" y="2755900"/>
            <a:chExt cx="2090527" cy="1477328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3987800" y="2755900"/>
              <a:ext cx="178572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Shell−</a:t>
              </a:r>
              <a:r>
                <a:rPr lang="en-US" altLang="ja-JP" dirty="0" smtClean="0"/>
                <a:t>like</a:t>
              </a:r>
              <a:r>
                <a:rPr lang="en-US" altLang="ja-JP" sz="1400" dirty="0" smtClean="0"/>
                <a:t>[</a:t>
              </a:r>
              <a:r>
                <a:rPr lang="ja-JP" altLang="en-US" sz="1400" dirty="0" smtClean="0"/>
                <a:t>約</a:t>
              </a:r>
              <a:r>
                <a:rPr lang="en-US" altLang="ja-JP" sz="1400" dirty="0" smtClean="0"/>
                <a:t>70%]</a:t>
              </a:r>
              <a:endParaRPr lang="en-US" altLang="ja-JP" sz="1400" dirty="0"/>
            </a:p>
            <a:p>
              <a:r>
                <a:rPr lang="en-US" altLang="ja-JP" dirty="0" err="1" smtClean="0"/>
                <a:t>Plerionic</a:t>
              </a:r>
              <a:endParaRPr lang="en-US" altLang="ja-JP" dirty="0"/>
            </a:p>
            <a:p>
              <a:r>
                <a:rPr lang="en-US" altLang="ja-JP" dirty="0" smtClean="0"/>
                <a:t>Composite</a:t>
              </a:r>
              <a:endParaRPr lang="en-US" altLang="ja-JP" dirty="0"/>
            </a:p>
            <a:p>
              <a:r>
                <a:rPr lang="en-US" altLang="ja-JP" dirty="0" smtClean="0"/>
                <a:t>Mix</a:t>
              </a:r>
              <a:r>
                <a:rPr lang="en-US" altLang="ja-JP" dirty="0"/>
                <a:t>-morphology</a:t>
              </a:r>
            </a:p>
            <a:p>
              <a:endParaRPr kumimoji="1" lang="ja-JP" altLang="en-US" dirty="0"/>
            </a:p>
          </p:txBody>
        </p:sp>
        <p:sp>
          <p:nvSpPr>
            <p:cNvPr id="22" name="左中かっこ 21"/>
            <p:cNvSpPr/>
            <p:nvPr/>
          </p:nvSpPr>
          <p:spPr>
            <a:xfrm>
              <a:off x="3683001" y="2781300"/>
              <a:ext cx="380999" cy="1155700"/>
            </a:xfrm>
            <a:prstGeom prst="leftBrace">
              <a:avLst>
                <a:gd name="adj1" fmla="val 3788"/>
                <a:gd name="adj2" fmla="val 23059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4" name="図 23" descr="スクリーンショット 2016-02-22 17.5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3861125"/>
            <a:ext cx="2933700" cy="272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9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4000" dirty="0" smtClean="0"/>
              <a:t>超新星残骸</a:t>
            </a:r>
            <a:r>
              <a:rPr lang="en-US" altLang="ja-JP" sz="3000" dirty="0" smtClean="0"/>
              <a:t>(Supernova Remnant[SNR]</a:t>
            </a:r>
            <a:r>
              <a:rPr lang="en-US" altLang="en-US" sz="3000" dirty="0"/>
              <a:t>)</a:t>
            </a:r>
            <a:r>
              <a:rPr lang="ja-JP" altLang="en-US" sz="3500" dirty="0" smtClean="0"/>
              <a:t>について</a:t>
            </a:r>
            <a:endParaRPr kumimoji="1" lang="ja-JP" altLang="en-US" sz="35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04327" y="2923404"/>
            <a:ext cx="582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・典型的なシェル型超新星残骸</a:t>
            </a:r>
            <a:r>
              <a:rPr lang="en-US" altLang="ja-JP" sz="2400" dirty="0" smtClean="0"/>
              <a:t> SN</a:t>
            </a:r>
            <a:r>
              <a:rPr lang="ja-JP" altLang="en-US" sz="2400" dirty="0" smtClean="0"/>
              <a:t>1</a:t>
            </a:r>
            <a:r>
              <a:rPr lang="en-US" altLang="ja-JP" sz="2400" dirty="0" smtClean="0"/>
              <a:t>006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03301" y="2126563"/>
            <a:ext cx="342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 </a:t>
            </a:r>
            <a:r>
              <a:rPr lang="en-US" altLang="ja-JP" sz="2400" dirty="0" smtClean="0"/>
              <a:t>○</a:t>
            </a:r>
            <a:r>
              <a:rPr lang="ja-JP" altLang="en-US" sz="2400" dirty="0" smtClean="0"/>
              <a:t>超新星残骸</a:t>
            </a:r>
            <a:r>
              <a:rPr lang="en-US" altLang="ja-JP" sz="2400" dirty="0" smtClean="0"/>
              <a:t>(SNR)</a:t>
            </a:r>
            <a:r>
              <a:rPr lang="ja-JP" altLang="en-US" sz="2400" dirty="0" smtClean="0"/>
              <a:t>とは</a:t>
            </a:r>
            <a:r>
              <a:rPr lang="en-US" altLang="ja-JP" sz="2400" dirty="0" smtClean="0"/>
              <a:t>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43400" y="2209800"/>
            <a:ext cx="231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超新星爆発の痕跡</a:t>
            </a:r>
            <a:endParaRPr lang="ja-JP" altLang="en-US" sz="2000" dirty="0"/>
          </a:p>
        </p:txBody>
      </p:sp>
      <p:sp>
        <p:nvSpPr>
          <p:cNvPr id="8" name="正方形/長方形 7"/>
          <p:cNvSpPr/>
          <p:nvPr/>
        </p:nvSpPr>
        <p:spPr>
          <a:xfrm>
            <a:off x="6003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￼</a:t>
            </a:r>
          </a:p>
        </p:txBody>
      </p:sp>
      <p:pic>
        <p:nvPicPr>
          <p:cNvPr id="9" name="図 8" descr="スクリーンショット 2016-02-25 12.5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603500"/>
            <a:ext cx="3784600" cy="35052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701800" y="4419600"/>
            <a:ext cx="593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X</a:t>
            </a:r>
            <a:r>
              <a:rPr kumimoji="1" lang="ja-JP" altLang="en-US" sz="2000" dirty="0" smtClean="0"/>
              <a:t>線観測では外部が明るい　</a:t>
            </a:r>
            <a:r>
              <a:rPr kumimoji="1" lang="en-US" altLang="ja-JP" sz="2000" dirty="0" smtClean="0"/>
              <a:t>←</a:t>
            </a:r>
            <a:r>
              <a:rPr kumimoji="1" lang="ja-JP" altLang="en-US" sz="2000" dirty="0" smtClean="0"/>
              <a:t>シンクロトロン放射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2600" y="3543300"/>
            <a:ext cx="391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…</a:t>
            </a:r>
            <a:r>
              <a:rPr kumimoji="1" lang="ja-JP" altLang="en-US" sz="2000" dirty="0" smtClean="0"/>
              <a:t>銀河面より遠く、星間物質が希薄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6300" y="39116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⇨</a:t>
            </a:r>
            <a:r>
              <a:rPr kumimoji="1" lang="ja-JP" altLang="en-US" sz="2000" dirty="0" smtClean="0"/>
              <a:t>中心から等方的に広がる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1800" y="4902200"/>
            <a:ext cx="2289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・内部でも熱的放射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958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4000" dirty="0" smtClean="0"/>
              <a:t>超新星残骸</a:t>
            </a:r>
            <a:r>
              <a:rPr lang="en-US" altLang="ja-JP" sz="3000" dirty="0" smtClean="0"/>
              <a:t>(Supernova Remnant[SNR]</a:t>
            </a:r>
            <a:r>
              <a:rPr lang="en-US" altLang="en-US" sz="3000" dirty="0"/>
              <a:t>)</a:t>
            </a:r>
            <a:r>
              <a:rPr lang="ja-JP" altLang="en-US" sz="3500" dirty="0" smtClean="0"/>
              <a:t>について</a:t>
            </a:r>
            <a:endParaRPr kumimoji="1" lang="ja-JP" altLang="en-US" sz="35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04901" y="211386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○W44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…</a:t>
            </a:r>
          </a:p>
        </p:txBody>
      </p:sp>
      <p:pic>
        <p:nvPicPr>
          <p:cNvPr id="4" name="図 3" descr="スクリーンショット 2016-02-22 17.5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3" y="2608512"/>
            <a:ext cx="3784600" cy="35179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00700" y="2501900"/>
            <a:ext cx="592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・電波シェルを持つが</a:t>
            </a:r>
            <a:r>
              <a:rPr kumimoji="1" lang="en-US" altLang="ja-JP" sz="2000" dirty="0" smtClean="0"/>
              <a:t>X</a:t>
            </a:r>
            <a:r>
              <a:rPr kumimoji="1" lang="ja-JP" altLang="en-US" sz="2000" dirty="0" smtClean="0"/>
              <a:t>線は拡がった放射となっている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99200" y="2971800"/>
            <a:ext cx="448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＝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Mixed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</a:rPr>
              <a:t>-Morphology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</a:rPr>
              <a:t>型の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SNR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</a:rPr>
              <a:t>(MM-SNR)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5800" y="4648200"/>
            <a:ext cx="404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線放射＝熱的プラズマによるもの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3500" y="5105400"/>
            <a:ext cx="4353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→X</a:t>
            </a:r>
            <a:r>
              <a:rPr lang="ja-JP" altLang="en-US" sz="2000" dirty="0" smtClean="0"/>
              <a:t>線観測によりプラズマの状態を知る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40400" y="3797300"/>
            <a:ext cx="3531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・密度が非一様な場での広がり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2314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4000" dirty="0" smtClean="0"/>
              <a:t>超新星残骸</a:t>
            </a:r>
            <a:r>
              <a:rPr lang="en-US" altLang="ja-JP" sz="3000" dirty="0" smtClean="0"/>
              <a:t>(Supernova Remnant[SNR]</a:t>
            </a:r>
            <a:r>
              <a:rPr lang="en-US" altLang="en-US" sz="3000" dirty="0"/>
              <a:t>)</a:t>
            </a:r>
            <a:r>
              <a:rPr lang="ja-JP" altLang="en-US" sz="3500" dirty="0" smtClean="0"/>
              <a:t>について</a:t>
            </a:r>
            <a:endParaRPr kumimoji="1" lang="ja-JP" altLang="en-US" sz="35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104900" y="2113863"/>
            <a:ext cx="4368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○</a:t>
            </a:r>
            <a:r>
              <a:rPr lang="ja-JP" altLang="en-US" sz="2400" dirty="0" smtClean="0"/>
              <a:t>プラズマの電離について</a:t>
            </a:r>
            <a:r>
              <a:rPr lang="en-US" altLang="ja-JP" sz="2400" dirty="0" smtClean="0"/>
              <a:t>…</a:t>
            </a:r>
          </a:p>
        </p:txBody>
      </p:sp>
      <p:grpSp>
        <p:nvGrpSpPr>
          <p:cNvPr id="16" name="図形グループ 15"/>
          <p:cNvGrpSpPr/>
          <p:nvPr/>
        </p:nvGrpSpPr>
        <p:grpSpPr>
          <a:xfrm>
            <a:off x="1409700" y="4381500"/>
            <a:ext cx="1910048" cy="1232932"/>
            <a:chOff x="1384300" y="4318000"/>
            <a:chExt cx="1910048" cy="123293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397000" y="4318000"/>
              <a:ext cx="162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・未電離　</a:t>
              </a:r>
              <a:r>
                <a:rPr lang="en-US" altLang="ja-JP" i="1" dirty="0" err="1" smtClean="0"/>
                <a:t>T</a:t>
              </a:r>
              <a:r>
                <a:rPr lang="en-US" altLang="ja-JP" baseline="-25000" dirty="0" err="1" smtClean="0"/>
                <a:t>e</a:t>
              </a:r>
              <a:r>
                <a:rPr lang="en-US" altLang="ja-JP" dirty="0" smtClean="0"/>
                <a:t>&gt;</a:t>
              </a:r>
              <a:r>
                <a:rPr lang="en-US" altLang="ja-JP" i="1" dirty="0" err="1" smtClean="0"/>
                <a:t>T</a:t>
              </a:r>
              <a:r>
                <a:rPr lang="en-US" altLang="ja-JP" baseline="-25000" dirty="0" err="1" smtClean="0"/>
                <a:t>z</a:t>
              </a:r>
              <a:endParaRPr kumimoji="1" lang="ja-JP" altLang="en-US" baseline="-250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84300" y="4737100"/>
              <a:ext cx="1910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・電離平衡</a:t>
              </a:r>
              <a:r>
                <a:rPr kumimoji="1" lang="en-US" altLang="ja-JP" dirty="0" smtClean="0"/>
                <a:t>  </a:t>
              </a:r>
              <a:r>
                <a:rPr kumimoji="1" lang="en-US" altLang="ja-JP" i="1" dirty="0" err="1" smtClean="0"/>
                <a:t>T</a:t>
              </a:r>
              <a:r>
                <a:rPr kumimoji="1" lang="en-US" altLang="ja-JP" baseline="-25000" dirty="0" err="1" smtClean="0"/>
                <a:t>e</a:t>
              </a:r>
              <a:r>
                <a:rPr kumimoji="1" lang="en-US" altLang="ja-JP" dirty="0" smtClean="0"/>
                <a:t>=</a:t>
              </a:r>
              <a:r>
                <a:rPr kumimoji="1" lang="en-US" altLang="ja-JP" i="1" dirty="0" err="1" smtClean="0"/>
                <a:t>T</a:t>
              </a:r>
              <a:r>
                <a:rPr kumimoji="1" lang="en-US" altLang="ja-JP" baseline="-25000" dirty="0" err="1" smtClean="0"/>
                <a:t>z</a:t>
              </a:r>
              <a:endParaRPr kumimoji="1" lang="ja-JP" altLang="en-US" baseline="-250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397000" y="5181600"/>
              <a:ext cx="1610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・</a:t>
              </a:r>
              <a:r>
                <a:rPr kumimoji="1" lang="ja-JP" altLang="en-US" dirty="0" smtClean="0"/>
                <a:t>過電離</a:t>
              </a:r>
              <a:r>
                <a:rPr kumimoji="1" lang="en-US" altLang="ja-JP" dirty="0" smtClean="0"/>
                <a:t>  </a:t>
              </a:r>
              <a:r>
                <a:rPr lang="en-US" altLang="ja-JP" i="1" dirty="0" err="1" smtClean="0"/>
                <a:t>T</a:t>
              </a:r>
              <a:r>
                <a:rPr lang="en-US" altLang="ja-JP" baseline="-25000" dirty="0" err="1" smtClean="0"/>
                <a:t>e</a:t>
              </a:r>
              <a:r>
                <a:rPr lang="en-US" altLang="ja-JP" dirty="0"/>
                <a:t>&lt;</a:t>
              </a:r>
              <a:r>
                <a:rPr lang="en-US" altLang="ja-JP" i="1" dirty="0" err="1" smtClean="0"/>
                <a:t>T</a:t>
              </a:r>
              <a:r>
                <a:rPr lang="en-US" altLang="ja-JP" baseline="-25000" dirty="0" err="1" smtClean="0"/>
                <a:t>z</a:t>
              </a:r>
              <a:endParaRPr lang="ja-JP" altLang="en-US" baseline="-25000" dirty="0"/>
            </a:p>
          </p:txBody>
        </p:sp>
      </p:grpSp>
      <p:grpSp>
        <p:nvGrpSpPr>
          <p:cNvPr id="15" name="図形グループ 14"/>
          <p:cNvGrpSpPr/>
          <p:nvPr/>
        </p:nvGrpSpPr>
        <p:grpSpPr>
          <a:xfrm>
            <a:off x="1905000" y="2768600"/>
            <a:ext cx="8813304" cy="1329730"/>
            <a:chOff x="1905000" y="2768600"/>
            <a:chExt cx="8813304" cy="1329730"/>
          </a:xfrm>
        </p:grpSpPr>
        <p:pic>
          <p:nvPicPr>
            <p:cNvPr id="12" name="図 11" descr="スクリーンショット 2016-02-25 14.15.1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549" y="3086100"/>
              <a:ext cx="5468761" cy="876301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905000" y="276860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電子速度分布は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9182100" y="3175000"/>
              <a:ext cx="1536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 smtClean="0"/>
                <a:t>m</a:t>
              </a:r>
              <a:r>
                <a:rPr kumimoji="1" lang="en-US" altLang="ja-JP" baseline="-25000" dirty="0" smtClean="0"/>
                <a:t>e</a:t>
              </a:r>
              <a:r>
                <a:rPr kumimoji="1" lang="en-US" altLang="ja-JP" dirty="0" smtClean="0"/>
                <a:t>=</a:t>
              </a:r>
              <a:r>
                <a:rPr lang="ja-JP" altLang="en-US" dirty="0" smtClean="0"/>
                <a:t>電子質量</a:t>
              </a:r>
              <a:endParaRPr lang="en-US" altLang="ja-JP" dirty="0" smtClean="0"/>
            </a:p>
            <a:p>
              <a:r>
                <a:rPr lang="en-US" altLang="ja-JP" i="1" dirty="0" smtClean="0"/>
                <a:t>v</a:t>
              </a:r>
              <a:r>
                <a:rPr kumimoji="1" lang="ja-JP" altLang="en-US" dirty="0" smtClean="0"/>
                <a:t>＝電子速度</a:t>
              </a:r>
              <a:endParaRPr kumimoji="1" lang="en-US" altLang="ja-JP" dirty="0" smtClean="0"/>
            </a:p>
            <a:p>
              <a:r>
                <a:rPr kumimoji="1" lang="en-US" altLang="ja-JP" i="1" dirty="0" err="1" smtClean="0"/>
                <a:t>kT</a:t>
              </a:r>
              <a:r>
                <a:rPr kumimoji="1" lang="en-US" altLang="ja-JP" baseline="-25000" dirty="0" err="1" smtClean="0"/>
                <a:t>e</a:t>
              </a:r>
              <a:r>
                <a:rPr kumimoji="1" lang="en-US" altLang="ja-JP" dirty="0" smtClean="0"/>
                <a:t>=</a:t>
              </a:r>
              <a:r>
                <a:rPr kumimoji="1" lang="ja-JP" altLang="en-US" dirty="0" smtClean="0"/>
                <a:t>電子温度</a:t>
              </a:r>
              <a:endParaRPr kumimoji="1" lang="en-US" altLang="ja-JP" dirty="0" smtClean="0"/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3136900" y="4394200"/>
            <a:ext cx="2834821" cy="1232932"/>
            <a:chOff x="3136900" y="4394200"/>
            <a:chExt cx="2834821" cy="1232932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136900" y="525780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＝再結合が優位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302000" y="4876800"/>
              <a:ext cx="2669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＝電離と再結合が同程度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276600" y="4394200"/>
              <a:ext cx="176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＝電離が優位</a:t>
              </a:r>
              <a:endParaRPr kumimoji="1" lang="ja-JP" altLang="en-US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6083300" y="4419600"/>
            <a:ext cx="13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843C0C"/>
                </a:solidFill>
              </a:rPr>
              <a:t>若い</a:t>
            </a:r>
            <a:r>
              <a:rPr lang="en-US" altLang="ja-JP" dirty="0">
                <a:solidFill>
                  <a:srgbClr val="843C0C"/>
                </a:solidFill>
              </a:rPr>
              <a:t>S</a:t>
            </a:r>
            <a:r>
              <a:rPr lang="en-US" altLang="ja-JP" dirty="0" smtClean="0">
                <a:solidFill>
                  <a:srgbClr val="843C0C"/>
                </a:solidFill>
              </a:rPr>
              <a:t>NR</a:t>
            </a:r>
            <a:endParaRPr kumimoji="1" lang="ja-JP" altLang="en-US" dirty="0">
              <a:solidFill>
                <a:srgbClr val="843C0C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05500" y="5219700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6600"/>
                </a:solidFill>
              </a:rPr>
              <a:t>W</a:t>
            </a:r>
            <a:r>
              <a:rPr lang="ja-JP" altLang="en-US" dirty="0" smtClean="0">
                <a:solidFill>
                  <a:srgbClr val="FF6600"/>
                </a:solidFill>
              </a:rPr>
              <a:t>４４の状態</a:t>
            </a:r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⇨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断熱膨張モデルの説明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ja-JP" altLang="en-US" sz="4000" dirty="0" smtClean="0"/>
              <a:t>超新星残骸</a:t>
            </a:r>
            <a:r>
              <a:rPr lang="en-US" altLang="ja-JP" sz="3000" dirty="0" smtClean="0"/>
              <a:t>(Supernova Remnant[SNR]</a:t>
            </a:r>
            <a:r>
              <a:rPr lang="en-US" altLang="en-US" sz="3000" dirty="0"/>
              <a:t>)</a:t>
            </a:r>
            <a:r>
              <a:rPr lang="ja-JP" altLang="en-US" sz="3500" dirty="0" smtClean="0"/>
              <a:t>について</a:t>
            </a:r>
            <a:endParaRPr kumimoji="1" lang="ja-JP" altLang="en-US" sz="35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00700" y="2501900"/>
            <a:ext cx="592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・電波シェルを持つが</a:t>
            </a:r>
            <a:r>
              <a:rPr kumimoji="1" lang="en-US" altLang="ja-JP" sz="2000" dirty="0" smtClean="0"/>
              <a:t>X</a:t>
            </a:r>
            <a:r>
              <a:rPr kumimoji="1" lang="ja-JP" altLang="en-US" sz="2000" dirty="0" smtClean="0"/>
              <a:t>線は拡がった放射となっている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99200" y="2971800"/>
            <a:ext cx="448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＝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Mixed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</a:rPr>
              <a:t>-Morphology</a:t>
            </a:r>
            <a:r>
              <a:rPr lang="ja-JP" altLang="en-US" sz="2000" dirty="0" smtClean="0">
                <a:solidFill>
                  <a:schemeClr val="accent2">
                    <a:lumMod val="75000"/>
                  </a:schemeClr>
                </a:solidFill>
              </a:rPr>
              <a:t>型の</a:t>
            </a:r>
            <a:r>
              <a:rPr lang="en-US" altLang="ja-JP" sz="2000" dirty="0" smtClean="0">
                <a:solidFill>
                  <a:schemeClr val="accent2">
                    <a:lumMod val="75000"/>
                  </a:schemeClr>
                </a:solidFill>
              </a:rPr>
              <a:t>SNR</a:t>
            </a:r>
            <a:r>
              <a:rPr lang="en-US" altLang="en-US" sz="2000" dirty="0" smtClean="0">
                <a:solidFill>
                  <a:schemeClr val="accent2">
                    <a:lumMod val="75000"/>
                  </a:schemeClr>
                </a:solidFill>
              </a:rPr>
              <a:t>(MM-SNR)</a:t>
            </a:r>
            <a:endParaRPr kumimoji="1" lang="ja-JP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5800" y="3810000"/>
            <a:ext cx="4044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・</a:t>
            </a:r>
            <a:r>
              <a:rPr lang="en-US" altLang="ja-JP" sz="2000" dirty="0" smtClean="0"/>
              <a:t>X</a:t>
            </a:r>
            <a:r>
              <a:rPr lang="ja-JP" altLang="en-US" sz="2000" dirty="0" smtClean="0"/>
              <a:t>線放射＝熱的プラズマによるもの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3500" y="4267200"/>
            <a:ext cx="4353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→X</a:t>
            </a:r>
            <a:r>
              <a:rPr lang="ja-JP" altLang="en-US" sz="2000" dirty="0" smtClean="0"/>
              <a:t>線観測によりプラズマの状態を知る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65800" y="3365500"/>
            <a:ext cx="3531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・密度が非一様な場での広がり</a:t>
            </a:r>
            <a:endParaRPr kumimoji="1" lang="ja-JP" altLang="en-US" sz="2000" dirty="0"/>
          </a:p>
        </p:txBody>
      </p:sp>
      <p:pic>
        <p:nvPicPr>
          <p:cNvPr id="11" name="図 10" descr="スクリーンショット 2016-02-22 23.18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40" y="2113880"/>
            <a:ext cx="3629860" cy="423703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778859" y="5233467"/>
            <a:ext cx="5917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・他の領域（</a:t>
            </a:r>
            <a:r>
              <a:rPr lang="en-US" altLang="ja-JP" dirty="0" err="1" smtClean="0"/>
              <a:t>West,South,East,North</a:t>
            </a:r>
            <a:r>
              <a:rPr lang="ja-JP" altLang="en-US" dirty="0" smtClean="0"/>
              <a:t>）についても観測が終了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31043" y="4801584"/>
            <a:ext cx="599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・すでに</a:t>
            </a:r>
            <a:r>
              <a:rPr lang="en-US" altLang="ja-JP" dirty="0" smtClean="0"/>
              <a:t>Center</a:t>
            </a:r>
            <a:r>
              <a:rPr lang="ja-JP" altLang="en-US" dirty="0" smtClean="0"/>
              <a:t>領域については解析が終了している</a:t>
            </a:r>
            <a:endParaRPr lang="en-US" altLang="ja-JP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76999" y="5600700"/>
            <a:ext cx="3155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⇨</a:t>
            </a:r>
            <a:r>
              <a:rPr kumimoji="1" lang="ja-JP" altLang="en-US" dirty="0" smtClean="0"/>
              <a:t>解析を行う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4700" y="60706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⇨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断熱膨張モデルの説明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7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kumimoji="1" lang="ja-JP" altLang="en-US" dirty="0" smtClean="0"/>
              <a:t>観測方法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054101" y="2113863"/>
            <a:ext cx="5415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 ○ X</a:t>
            </a:r>
            <a:r>
              <a:rPr lang="ja-JP" altLang="en-US" sz="2400" dirty="0" smtClean="0"/>
              <a:t>線天文衛星「すざく」</a:t>
            </a:r>
            <a:endParaRPr lang="en-US" altLang="ja-JP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3738" y="4707194"/>
            <a:ext cx="79306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3200" y="2654300"/>
            <a:ext cx="28841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XRT</a:t>
            </a:r>
            <a:r>
              <a:rPr kumimoji="1" lang="ja-JP" altLang="en-US" sz="2200" dirty="0" smtClean="0"/>
              <a:t>（</a:t>
            </a:r>
            <a:r>
              <a:rPr kumimoji="1" lang="en-US" altLang="ja-JP" sz="2200" dirty="0" smtClean="0"/>
              <a:t>X</a:t>
            </a:r>
            <a:r>
              <a:rPr kumimoji="1" lang="ja-JP" altLang="en-US" sz="2200" dirty="0" smtClean="0"/>
              <a:t>線反射望遠鏡）</a:t>
            </a:r>
            <a:endParaRPr kumimoji="1" lang="en-US" altLang="ja-JP" sz="2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73200" y="4851400"/>
            <a:ext cx="4914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HXD…10-700keV</a:t>
            </a:r>
            <a:r>
              <a:rPr kumimoji="1" lang="ja-JP" altLang="en-US" sz="2200" dirty="0" smtClean="0"/>
              <a:t>の硬</a:t>
            </a:r>
            <a:r>
              <a:rPr kumimoji="1" lang="en-US" altLang="ja-JP" sz="2200" dirty="0" smtClean="0"/>
              <a:t>X</a:t>
            </a:r>
            <a:r>
              <a:rPr kumimoji="1" lang="ja-JP" altLang="en-US" sz="2200" dirty="0" smtClean="0"/>
              <a:t>線の観測が可能</a:t>
            </a:r>
            <a:endParaRPr kumimoji="1" lang="en-US" altLang="ja-JP" sz="2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73200" y="5613400"/>
            <a:ext cx="594460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C55A11"/>
                </a:solidFill>
              </a:rPr>
              <a:t>今回は</a:t>
            </a:r>
            <a:r>
              <a:rPr kumimoji="1" lang="en-US" altLang="ja-JP" sz="2200" dirty="0" smtClean="0">
                <a:solidFill>
                  <a:srgbClr val="C55A11"/>
                </a:solidFill>
              </a:rPr>
              <a:t>XIS</a:t>
            </a:r>
            <a:r>
              <a:rPr kumimoji="1" lang="ja-JP" altLang="en-US" sz="2200" dirty="0" smtClean="0">
                <a:solidFill>
                  <a:srgbClr val="C55A11"/>
                </a:solidFill>
              </a:rPr>
              <a:t>を使っ</a:t>
            </a:r>
            <a:r>
              <a:rPr lang="ja-JP" altLang="en-US" sz="2200" dirty="0" smtClean="0">
                <a:solidFill>
                  <a:srgbClr val="C55A11"/>
                </a:solidFill>
              </a:rPr>
              <a:t>た</a:t>
            </a:r>
            <a:r>
              <a:rPr lang="en-US" altLang="ja-JP" sz="2200" dirty="0" smtClean="0">
                <a:solidFill>
                  <a:srgbClr val="C55A11"/>
                </a:solidFill>
              </a:rPr>
              <a:t>W44</a:t>
            </a:r>
            <a:r>
              <a:rPr lang="ja-JP" altLang="en-US" sz="2200" dirty="0" smtClean="0">
                <a:solidFill>
                  <a:srgbClr val="C55A11"/>
                </a:solidFill>
              </a:rPr>
              <a:t>の観測データを解析する</a:t>
            </a:r>
            <a:endParaRPr lang="en-US" altLang="ja-JP" sz="2200" dirty="0" smtClean="0">
              <a:solidFill>
                <a:srgbClr val="C55A11"/>
              </a:solidFill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2717800" y="3492500"/>
            <a:ext cx="2639898" cy="1014297"/>
            <a:chOff x="2336800" y="2872102"/>
            <a:chExt cx="2639898" cy="886746"/>
          </a:xfrm>
        </p:grpSpPr>
        <p:sp>
          <p:nvSpPr>
            <p:cNvPr id="11" name="屈折矢印 10"/>
            <p:cNvSpPr/>
            <p:nvPr/>
          </p:nvSpPr>
          <p:spPr>
            <a:xfrm flipH="1">
              <a:off x="2336800" y="2872102"/>
              <a:ext cx="330200" cy="709299"/>
            </a:xfrm>
            <a:prstGeom prst="bentUpArrow">
              <a:avLst>
                <a:gd name="adj1" fmla="val 25000"/>
                <a:gd name="adj2" fmla="val 26852"/>
                <a:gd name="adj3" fmla="val 25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679700" y="3409053"/>
              <a:ext cx="2296998" cy="349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X</a:t>
              </a:r>
              <a:r>
                <a:rPr kumimoji="1" lang="ja-JP" altLang="en-US" sz="2000" dirty="0" smtClean="0"/>
                <a:t>線</a:t>
              </a:r>
              <a:r>
                <a:rPr kumimoji="1" lang="en-US" altLang="ja-JP" sz="2000" dirty="0" smtClean="0"/>
                <a:t>CCD</a:t>
              </a:r>
              <a:r>
                <a:rPr kumimoji="1" lang="ja-JP" altLang="en-US" sz="2000" dirty="0" smtClean="0"/>
                <a:t>カメラ（４台</a:t>
              </a:r>
              <a:r>
                <a:rPr lang="ja-JP" altLang="en-US" sz="2000" dirty="0" smtClean="0"/>
                <a:t>）</a:t>
              </a:r>
              <a:endParaRPr kumimoji="1" lang="en-US" altLang="ja-JP" sz="2000" dirty="0" smtClean="0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5295901" y="4102100"/>
            <a:ext cx="3492499" cy="646332"/>
            <a:chOff x="5283201" y="3365500"/>
            <a:chExt cx="3492499" cy="646332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499100" y="3365501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XIS0,2,3</a:t>
              </a:r>
              <a:r>
                <a:rPr lang="ja-JP" altLang="en-US" dirty="0" smtClean="0"/>
                <a:t>＝</a:t>
              </a:r>
              <a:r>
                <a:rPr lang="en-US" altLang="ja-JP" dirty="0" smtClean="0"/>
                <a:t>FI(</a:t>
              </a:r>
              <a:r>
                <a:rPr lang="ja-JP" altLang="en-US" dirty="0" smtClean="0"/>
                <a:t>表面照射型</a:t>
              </a:r>
              <a:r>
                <a:rPr lang="en-US" altLang="ja-JP" dirty="0" smtClean="0"/>
                <a:t>)</a:t>
              </a:r>
            </a:p>
            <a:p>
              <a:r>
                <a:rPr lang="en-US" altLang="ja-JP" dirty="0" smtClean="0"/>
                <a:t>XIS1=BI(</a:t>
              </a:r>
              <a:r>
                <a:rPr lang="ja-JP" altLang="en-US" dirty="0" smtClean="0"/>
                <a:t>裏面照射型</a:t>
              </a:r>
              <a:r>
                <a:rPr lang="en-US" altLang="ja-JP" dirty="0" smtClean="0"/>
                <a:t>)</a:t>
              </a:r>
            </a:p>
          </p:txBody>
        </p:sp>
        <p:sp>
          <p:nvSpPr>
            <p:cNvPr id="16" name="左中かっこ 15"/>
            <p:cNvSpPr/>
            <p:nvPr/>
          </p:nvSpPr>
          <p:spPr>
            <a:xfrm>
              <a:off x="5283201" y="3365500"/>
              <a:ext cx="241299" cy="635000"/>
            </a:xfrm>
            <a:prstGeom prst="leftBrace">
              <a:avLst>
                <a:gd name="adj1" fmla="val 3788"/>
                <a:gd name="adj2" fmla="val 30851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8" name="図 17" descr="img3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75" y="1230354"/>
            <a:ext cx="2172924" cy="1830346"/>
          </a:xfrm>
          <a:prstGeom prst="rect">
            <a:avLst/>
          </a:prstGeom>
        </p:spPr>
      </p:pic>
      <p:pic>
        <p:nvPicPr>
          <p:cNvPr id="19" name="図 18" descr="img4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4749800"/>
            <a:ext cx="2901949" cy="2004349"/>
          </a:xfrm>
          <a:prstGeom prst="rect">
            <a:avLst/>
          </a:prstGeom>
        </p:spPr>
      </p:pic>
      <p:pic>
        <p:nvPicPr>
          <p:cNvPr id="21" name="図 20" descr="スクリーンショット 2016-02-25 11.49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2984500"/>
            <a:ext cx="3098800" cy="145926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727200" y="3048000"/>
            <a:ext cx="60015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200" dirty="0"/>
              <a:t>焦点に</a:t>
            </a:r>
            <a:r>
              <a:rPr lang="en-US" altLang="ja-JP" sz="2200" u="sng" dirty="0"/>
              <a:t>XIS</a:t>
            </a:r>
            <a:r>
              <a:rPr lang="en-US" altLang="ja-JP" sz="2200" dirty="0"/>
              <a:t> </a:t>
            </a:r>
            <a:r>
              <a:rPr lang="ja-JP" altLang="en-US" sz="2200" dirty="0"/>
              <a:t>と</a:t>
            </a:r>
            <a:r>
              <a:rPr lang="en-US" altLang="en-US" sz="2200" dirty="0"/>
              <a:t> </a:t>
            </a:r>
            <a:r>
              <a:rPr lang="en-US" altLang="en-US" sz="2200" u="sng" dirty="0"/>
              <a:t>XRS</a:t>
            </a:r>
            <a:r>
              <a:rPr lang="ja-JP" altLang="en-US" sz="2200" dirty="0"/>
              <a:t>をそれぞれおく</a:t>
            </a:r>
            <a:endParaRPr lang="en-US" altLang="ja-JP" sz="2200" dirty="0"/>
          </a:p>
          <a:p>
            <a:r>
              <a:rPr lang="ja-JP" altLang="ja-JP" sz="2200" dirty="0"/>
              <a:t>　</a:t>
            </a:r>
            <a:r>
              <a:rPr lang="ja-JP" altLang="en-US" sz="2200" dirty="0"/>
              <a:t>　　　　　　　　　</a:t>
            </a:r>
            <a:r>
              <a:rPr lang="en-US" altLang="ja-JP" sz="2200" dirty="0"/>
              <a:t>…0.2keV-12.0keV</a:t>
            </a:r>
            <a:r>
              <a:rPr lang="ja-JP" altLang="en-US" sz="2200" dirty="0"/>
              <a:t>での観測が可能</a:t>
            </a:r>
            <a:endParaRPr lang="en-US" altLang="ja-JP" sz="2200" dirty="0"/>
          </a:p>
          <a:p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75157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5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dirty="0" smtClean="0"/>
              <a:t>解析について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6760" y="5692673"/>
            <a:ext cx="74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62966" y="2184770"/>
            <a:ext cx="250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① </a:t>
            </a:r>
            <a:r>
              <a:rPr lang="en-US" altLang="ja-JP" sz="2400" dirty="0" err="1" smtClean="0"/>
              <a:t>Ximage</a:t>
            </a:r>
            <a:r>
              <a:rPr lang="ja-JP" altLang="en-US" sz="2400" dirty="0" smtClean="0"/>
              <a:t>の作成</a:t>
            </a:r>
            <a:endParaRPr kumimoji="1" lang="en-US" altLang="ja-JP" sz="2400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257300" y="3987800"/>
            <a:ext cx="3206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/>
              <a:t>② </a:t>
            </a:r>
            <a:r>
              <a:rPr lang="ja-JP" altLang="en-US" sz="2400" dirty="0" smtClean="0"/>
              <a:t>モデル</a:t>
            </a:r>
            <a:r>
              <a:rPr kumimoji="1" lang="ja-JP" altLang="en-US" sz="2400" dirty="0" smtClean="0"/>
              <a:t>フィッティング</a:t>
            </a:r>
            <a:endParaRPr kumimoji="1" lang="en-US" altLang="ja-JP" sz="2400" dirty="0" smtClean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968500" y="5118100"/>
            <a:ext cx="6244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6600"/>
                </a:solidFill>
              </a:rPr>
              <a:t>⇨</a:t>
            </a:r>
            <a:r>
              <a:rPr lang="ja-JP" altLang="en-US" sz="2200" dirty="0" smtClean="0">
                <a:solidFill>
                  <a:srgbClr val="FF6600"/>
                </a:solidFill>
              </a:rPr>
              <a:t>今回は</a:t>
            </a:r>
            <a:r>
              <a:rPr kumimoji="1" lang="ja-JP" altLang="en-US" sz="2200" dirty="0" smtClean="0">
                <a:solidFill>
                  <a:srgbClr val="FF6600"/>
                </a:solidFill>
              </a:rPr>
              <a:t>いくつかの領域でのフィッティングを行い、</a:t>
            </a:r>
            <a:endParaRPr kumimoji="1" lang="en-US" altLang="ja-JP" sz="2200" dirty="0" smtClean="0">
              <a:solidFill>
                <a:srgbClr val="FF6600"/>
              </a:solidFill>
            </a:endParaRPr>
          </a:p>
          <a:p>
            <a:r>
              <a:rPr lang="ja-JP" altLang="ja-JP" sz="2200" dirty="0">
                <a:solidFill>
                  <a:srgbClr val="FF6600"/>
                </a:solidFill>
              </a:rPr>
              <a:t>　</a:t>
            </a:r>
            <a:r>
              <a:rPr lang="ja-JP" altLang="en-US" sz="2200" dirty="0" smtClean="0">
                <a:solidFill>
                  <a:srgbClr val="FF6600"/>
                </a:solidFill>
              </a:rPr>
              <a:t>　</a:t>
            </a:r>
            <a:r>
              <a:rPr kumimoji="1" lang="ja-JP" altLang="en-US" sz="2200" dirty="0" smtClean="0">
                <a:solidFill>
                  <a:srgbClr val="FF6600"/>
                </a:solidFill>
              </a:rPr>
              <a:t>アバンダンス（</a:t>
            </a:r>
            <a:r>
              <a:rPr kumimoji="1" lang="en-US" altLang="ja-JP" sz="2200" dirty="0" smtClean="0">
                <a:solidFill>
                  <a:srgbClr val="FF6600"/>
                </a:solidFill>
              </a:rPr>
              <a:t>H</a:t>
            </a:r>
            <a:r>
              <a:rPr kumimoji="1" lang="ja-JP" altLang="en-US" sz="2200" dirty="0" smtClean="0">
                <a:solidFill>
                  <a:srgbClr val="FF6600"/>
                </a:solidFill>
              </a:rPr>
              <a:t>比の組成）を求めることを目指す</a:t>
            </a:r>
            <a:endParaRPr kumimoji="1" lang="ja-JP" altLang="en-US" sz="2200" dirty="0">
              <a:solidFill>
                <a:srgbClr val="FF66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587500" y="2743200"/>
            <a:ext cx="547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5">
                    <a:lumMod val="50000"/>
                  </a:schemeClr>
                </a:solidFill>
              </a:rPr>
              <a:t>・</a:t>
            </a:r>
            <a:r>
              <a:rPr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W44</a:t>
            </a:r>
            <a:r>
              <a:rPr lang="ja-JP" altLang="en-US" sz="2000" dirty="0" smtClean="0">
                <a:solidFill>
                  <a:schemeClr val="accent5">
                    <a:lumMod val="50000"/>
                  </a:schemeClr>
                </a:solidFill>
              </a:rPr>
              <a:t>の</a:t>
            </a:r>
            <a:r>
              <a:rPr kumimoji="1" lang="en-US" altLang="ja-JP" sz="2000" dirty="0" smtClean="0">
                <a:solidFill>
                  <a:schemeClr val="accent5">
                    <a:lumMod val="50000"/>
                  </a:schemeClr>
                </a:solidFill>
              </a:rPr>
              <a:t>X</a:t>
            </a:r>
            <a:r>
              <a:rPr kumimoji="1" lang="ja-JP" altLang="en-US" sz="2000" dirty="0" smtClean="0">
                <a:solidFill>
                  <a:schemeClr val="accent5">
                    <a:lumMod val="50000"/>
                  </a:schemeClr>
                </a:solidFill>
              </a:rPr>
              <a:t>線がどのような構造をしているかの確認</a:t>
            </a:r>
            <a:endParaRPr kumimoji="1" lang="ja-JP" alt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41500" y="4508500"/>
            <a:ext cx="854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スペクトルについてフィッティングを行うことで様々なパラメータを求めることができる</a:t>
            </a:r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676400" y="3263900"/>
            <a:ext cx="273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・</a:t>
            </a:r>
            <a:r>
              <a:rPr kumimoji="1" lang="ja-JP" altLang="en-US" dirty="0" smtClean="0"/>
              <a:t>フィッティング領域の決定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632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4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2800" dirty="0" smtClean="0"/>
              <a:t>解析</a:t>
            </a:r>
            <a:r>
              <a:rPr lang="en-US" altLang="ja-JP" sz="2800" dirty="0" smtClean="0"/>
              <a:t>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dirty="0" smtClean="0"/>
              <a:t>W44</a:t>
            </a:r>
            <a:r>
              <a:rPr lang="ja-JP" altLang="en-US" dirty="0" smtClean="0"/>
              <a:t>の</a:t>
            </a:r>
            <a:r>
              <a:rPr lang="en-US" altLang="ja-JP" dirty="0" smtClean="0"/>
              <a:t>X</a:t>
            </a:r>
            <a:r>
              <a:rPr lang="ja-JP" altLang="en-US" dirty="0" smtClean="0"/>
              <a:t>線イメージ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026760" y="5692673"/>
            <a:ext cx="74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　　</a:t>
            </a:r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35966" y="1816470"/>
            <a:ext cx="2791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○X</a:t>
            </a:r>
            <a:r>
              <a:rPr lang="ja-JP" altLang="en-US" sz="2400" dirty="0" smtClean="0"/>
              <a:t>線イメージの作成</a:t>
            </a:r>
            <a:endParaRPr kumimoji="1" lang="en-US" altLang="ja-JP" sz="2400" dirty="0" smtClean="0"/>
          </a:p>
        </p:txBody>
      </p:sp>
      <p:grpSp>
        <p:nvGrpSpPr>
          <p:cNvPr id="19" name="図形グループ 18"/>
          <p:cNvGrpSpPr/>
          <p:nvPr/>
        </p:nvGrpSpPr>
        <p:grpSpPr>
          <a:xfrm>
            <a:off x="7375416" y="2475902"/>
            <a:ext cx="3704690" cy="3696298"/>
            <a:chOff x="5787916" y="2882302"/>
            <a:chExt cx="3704690" cy="3696298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6697579" y="300789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pic>
          <p:nvPicPr>
            <p:cNvPr id="18" name="図 17" descr="スクリーンショット 2016-02-25 10.23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2950" y="2895600"/>
              <a:ext cx="3669656" cy="3683000"/>
            </a:xfrm>
            <a:prstGeom prst="rect">
              <a:avLst/>
            </a:prstGeom>
          </p:spPr>
        </p:pic>
        <p:grpSp>
          <p:nvGrpSpPr>
            <p:cNvPr id="21" name="図形グループ 20"/>
            <p:cNvGrpSpPr/>
            <p:nvPr/>
          </p:nvGrpSpPr>
          <p:grpSpPr>
            <a:xfrm>
              <a:off x="5787916" y="2882302"/>
              <a:ext cx="3636588" cy="3622149"/>
              <a:chOff x="1193800" y="2552700"/>
              <a:chExt cx="4114180" cy="4065032"/>
            </a:xfrm>
          </p:grpSpPr>
          <p:grpSp>
            <p:nvGrpSpPr>
              <p:cNvPr id="22" name="図形グループ 21"/>
              <p:cNvGrpSpPr/>
              <p:nvPr/>
            </p:nvGrpSpPr>
            <p:grpSpPr>
              <a:xfrm>
                <a:off x="1193800" y="2552700"/>
                <a:ext cx="4114180" cy="4065032"/>
                <a:chOff x="1193800" y="2552700"/>
                <a:chExt cx="4114180" cy="4065032"/>
              </a:xfrm>
            </p:grpSpPr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4635500" y="5473700"/>
                  <a:ext cx="6724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>
                      <a:solidFill>
                        <a:srgbClr val="FFFF00"/>
                      </a:solidFill>
                    </a:rPr>
                    <a:t>W</a:t>
                  </a:r>
                  <a:r>
                    <a:rPr kumimoji="1" lang="en-US" altLang="ja-JP" dirty="0" smtClean="0">
                      <a:solidFill>
                        <a:srgbClr val="FFFF00"/>
                      </a:solidFill>
                    </a:rPr>
                    <a:t>est</a:t>
                  </a:r>
                  <a:endParaRPr kumimoji="1" lang="ja-JP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1193800" y="4102100"/>
                  <a:ext cx="575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solidFill>
                        <a:srgbClr val="FFFF00"/>
                      </a:solidFill>
                    </a:rPr>
                    <a:t>East</a:t>
                  </a:r>
                </a:p>
              </p:txBody>
            </p:sp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1879600" y="6248400"/>
                  <a:ext cx="7323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FF00"/>
                      </a:solidFill>
                    </a:rPr>
                    <a:t>South</a:t>
                  </a:r>
                  <a:endParaRPr kumimoji="1" lang="ja-JP" altLang="en-US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4394200" y="2552700"/>
                  <a:ext cx="734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FF00"/>
                      </a:solidFill>
                    </a:rPr>
                    <a:t>North</a:t>
                  </a:r>
                </a:p>
              </p:txBody>
            </p:sp>
          </p:grpSp>
          <p:sp>
            <p:nvSpPr>
              <p:cNvPr id="23" name="テキスト ボックス 22"/>
              <p:cNvSpPr txBox="1"/>
              <p:nvPr/>
            </p:nvSpPr>
            <p:spPr>
              <a:xfrm>
                <a:off x="2070100" y="3060700"/>
                <a:ext cx="791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center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9" name="テキスト ボックス 28"/>
          <p:cNvSpPr txBox="1"/>
          <p:nvPr/>
        </p:nvSpPr>
        <p:spPr>
          <a:xfrm>
            <a:off x="1295400" y="2298700"/>
            <a:ext cx="49923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・</a:t>
            </a:r>
            <a:r>
              <a:rPr kumimoji="1" lang="en-US" altLang="ja-JP" sz="2200" dirty="0" smtClean="0"/>
              <a:t>XIS…</a:t>
            </a:r>
            <a:r>
              <a:rPr kumimoji="1" lang="ja-JP" altLang="en-US" sz="2000" dirty="0" smtClean="0"/>
              <a:t>視界の中心と外とで有効面積が異なり</a:t>
            </a:r>
            <a:endParaRPr kumimoji="1" lang="en-US" altLang="ja-JP" sz="2000" dirty="0" smtClean="0"/>
          </a:p>
          <a:p>
            <a:r>
              <a:rPr lang="ja-JP" altLang="ja-JP" sz="2000" dirty="0"/>
              <a:t>　</a:t>
            </a:r>
            <a:r>
              <a:rPr lang="ja-JP" altLang="en-US" sz="2000" dirty="0" smtClean="0"/>
              <a:t>　　　外側は中心に比べて暗くうつる</a:t>
            </a:r>
            <a:endParaRPr lang="en-US" altLang="ja-JP" sz="20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070100" y="3098800"/>
            <a:ext cx="3499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⇨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vignetting</a:t>
            </a:r>
            <a:r>
              <a:rPr lang="ja-JP" altLang="en-US" sz="2000" dirty="0">
                <a:solidFill>
                  <a:srgbClr val="FF0000"/>
                </a:solidFill>
              </a:rPr>
              <a:t>補正をする必要</a:t>
            </a:r>
            <a:r>
              <a:rPr lang="ja-JP" altLang="en-US" sz="2000" dirty="0" smtClean="0">
                <a:solidFill>
                  <a:srgbClr val="FF0000"/>
                </a:solidFill>
              </a:rPr>
              <a:t>あり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1130300" y="4140200"/>
            <a:ext cx="2118113" cy="2490232"/>
            <a:chOff x="1130300" y="4140200"/>
            <a:chExt cx="2118113" cy="2490232"/>
          </a:xfrm>
        </p:grpSpPr>
        <p:pic>
          <p:nvPicPr>
            <p:cNvPr id="38" name="図 37" descr="スクリーンショット 2016-02-25 10.47.0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300" y="4140200"/>
              <a:ext cx="2117801" cy="2019300"/>
            </a:xfrm>
            <a:prstGeom prst="rect">
              <a:avLst/>
            </a:prstGeom>
          </p:spPr>
        </p:pic>
        <p:sp>
          <p:nvSpPr>
            <p:cNvPr id="39" name="テキスト ボックス 38"/>
            <p:cNvSpPr txBox="1"/>
            <p:nvPr/>
          </p:nvSpPr>
          <p:spPr>
            <a:xfrm>
              <a:off x="1130300" y="6261100"/>
              <a:ext cx="2118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Vignetting</a:t>
              </a:r>
              <a:r>
                <a:rPr kumimoji="1" lang="ja-JP" altLang="en-US" dirty="0" smtClean="0"/>
                <a:t>前</a:t>
              </a:r>
              <a:r>
                <a:rPr kumimoji="1" lang="en-US" altLang="ja-JP" dirty="0" smtClean="0"/>
                <a:t>(center)</a:t>
              </a:r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3898900" y="4133850"/>
            <a:ext cx="2173492" cy="2502416"/>
            <a:chOff x="3898900" y="4133850"/>
            <a:chExt cx="2173492" cy="2502416"/>
          </a:xfrm>
        </p:grpSpPr>
        <p:pic>
          <p:nvPicPr>
            <p:cNvPr id="37" name="図 36" descr="スクリーンショット 2016-02-25 10.48.0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4133850"/>
              <a:ext cx="2173492" cy="2012950"/>
            </a:xfrm>
            <a:prstGeom prst="rect">
              <a:avLst/>
            </a:prstGeom>
          </p:spPr>
        </p:pic>
        <p:sp>
          <p:nvSpPr>
            <p:cNvPr id="40" name="正方形/長方形 39"/>
            <p:cNvSpPr/>
            <p:nvPr/>
          </p:nvSpPr>
          <p:spPr>
            <a:xfrm>
              <a:off x="4292530" y="6266934"/>
              <a:ext cx="1371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/>
                <a:t>Vignetting</a:t>
              </a:r>
              <a:r>
                <a:rPr lang="ja-JP" altLang="en-US" dirty="0" smtClean="0"/>
                <a:t>後</a:t>
              </a:r>
              <a:endParaRPr lang="ja-JP" altLang="en-US" dirty="0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997700" y="20701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各領域のイメージをつなぎ合わせると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50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7840</TotalTime>
  <Words>1050</Words>
  <Application>Microsoft Macintosh PowerPoint</Application>
  <PresentationFormat>ユーザー設定</PresentationFormat>
  <Paragraphs>174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MM-SNR（Mix-morphology SNR）   W44のX線解析</vt:lpstr>
      <vt:lpstr>超新星残骸(Supernova Remnant[SNR])について</vt:lpstr>
      <vt:lpstr>超新星残骸(Supernova Remnant[SNR])について</vt:lpstr>
      <vt:lpstr>超新星残骸(Supernova Remnant[SNR])について</vt:lpstr>
      <vt:lpstr>超新星残骸(Supernova Remnant[SNR])について</vt:lpstr>
      <vt:lpstr>超新星残骸(Supernova Remnant[SNR])について</vt:lpstr>
      <vt:lpstr>観測方法</vt:lpstr>
      <vt:lpstr>解析について</vt:lpstr>
      <vt:lpstr>解析① W44のX線イメージ</vt:lpstr>
      <vt:lpstr>解析① W44のX線イメージ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矢原加奈</dc:creator>
  <cp:lastModifiedBy>Oda</cp:lastModifiedBy>
  <cp:revision>213</cp:revision>
  <cp:lastPrinted>2015-02-12T04:22:53Z</cp:lastPrinted>
  <dcterms:created xsi:type="dcterms:W3CDTF">2015-01-22T07:18:02Z</dcterms:created>
  <dcterms:modified xsi:type="dcterms:W3CDTF">2016-02-25T08:37:17Z</dcterms:modified>
</cp:coreProperties>
</file>