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256" r:id="rId2"/>
    <p:sldId id="268" r:id="rId3"/>
    <p:sldId id="276" r:id="rId4"/>
    <p:sldId id="274" r:id="rId5"/>
    <p:sldId id="275" r:id="rId6"/>
    <p:sldId id="280" r:id="rId7"/>
    <p:sldId id="278" r:id="rId8"/>
    <p:sldId id="283" r:id="rId9"/>
    <p:sldId id="303" r:id="rId10"/>
    <p:sldId id="304" r:id="rId11"/>
    <p:sldId id="269" r:id="rId12"/>
    <p:sldId id="302" r:id="rId13"/>
    <p:sldId id="316" r:id="rId14"/>
    <p:sldId id="317" r:id="rId15"/>
    <p:sldId id="318" r:id="rId16"/>
    <p:sldId id="319" r:id="rId17"/>
    <p:sldId id="314" r:id="rId18"/>
    <p:sldId id="272" r:id="rId19"/>
    <p:sldId id="257" r:id="rId20"/>
    <p:sldId id="273" r:id="rId21"/>
    <p:sldId id="259" r:id="rId22"/>
    <p:sldId id="261" r:id="rId23"/>
    <p:sldId id="262" r:id="rId24"/>
    <p:sldId id="263" r:id="rId25"/>
    <p:sldId id="312" r:id="rId26"/>
    <p:sldId id="264" r:id="rId27"/>
    <p:sldId id="265" r:id="rId28"/>
    <p:sldId id="288" r:id="rId29"/>
    <p:sldId id="289" r:id="rId30"/>
    <p:sldId id="300" r:id="rId31"/>
    <p:sldId id="305" r:id="rId32"/>
    <p:sldId id="313" r:id="rId33"/>
    <p:sldId id="267" r:id="rId34"/>
    <p:sldId id="277" r:id="rId35"/>
    <p:sldId id="315" r:id="rId36"/>
    <p:sldId id="306" r:id="rId37"/>
    <p:sldId id="286" r:id="rId38"/>
    <p:sldId id="307" r:id="rId39"/>
    <p:sldId id="287" r:id="rId40"/>
    <p:sldId id="279"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2776" autoAdjust="0"/>
  </p:normalViewPr>
  <p:slideViewPr>
    <p:cSldViewPr>
      <p:cViewPr>
        <p:scale>
          <a:sx n="70" d="100"/>
          <a:sy n="70" d="100"/>
        </p:scale>
        <p:origin x="-1452" y="0"/>
      </p:cViewPr>
      <p:guideLst>
        <p:guide orient="horz" pos="2160"/>
        <p:guide pos="2880"/>
      </p:guideLst>
    </p:cSldViewPr>
  </p:slideViewPr>
  <p:outlineViewPr>
    <p:cViewPr>
      <p:scale>
        <a:sx n="33" d="100"/>
        <a:sy n="33" d="100"/>
      </p:scale>
      <p:origin x="0" y="624"/>
    </p:cViewPr>
  </p:outlineViewPr>
  <p:notesTextViewPr>
    <p:cViewPr>
      <p:scale>
        <a:sx n="1" d="1"/>
        <a:sy n="1" d="1"/>
      </p:scale>
      <p:origin x="0" y="0"/>
    </p:cViewPr>
  </p:notesTextViewPr>
  <p:sorterViewPr>
    <p:cViewPr>
      <p:scale>
        <a:sx n="100" d="100"/>
        <a:sy n="100" d="100"/>
      </p:scale>
      <p:origin x="0" y="3804"/>
    </p:cViewPr>
  </p:sorterViewPr>
  <p:notesViewPr>
    <p:cSldViewPr>
      <p:cViewPr>
        <p:scale>
          <a:sx n="124" d="100"/>
          <a:sy n="124" d="100"/>
        </p:scale>
        <p:origin x="-137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5DEF4-B769-4A4C-8E7E-0D63C25C2F48}" type="datetimeFigureOut">
              <a:rPr kumimoji="1" lang="ja-JP" altLang="en-US" smtClean="0"/>
              <a:pPr/>
              <a:t>2014/2/24</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A770C2-B50F-4A8B-8E2D-EDA405C4763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79F41-DD8B-4F5F-B888-C471BB264751}" type="datetimeFigureOut">
              <a:rPr kumimoji="1" lang="ja-JP" altLang="en-US" smtClean="0"/>
              <a:pPr/>
              <a:t>2014/2/24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5EAA8-5737-4E00-AD70-C41F6EACD13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F75EAA8-5737-4E00-AD70-C41F6EACD136}" type="slidenum">
              <a:rPr kumimoji="1" lang="ja-JP" altLang="en-US" smtClean="0"/>
              <a:pPr/>
              <a:t>1</a:t>
            </a:fld>
            <a:endParaRPr kumimoji="1" lang="ja-JP" altLang="en-US"/>
          </a:p>
        </p:txBody>
      </p:sp>
      <p:sp>
        <p:nvSpPr>
          <p:cNvPr id="5" name="ヘッダー プレースホルダ 4"/>
          <p:cNvSpPr>
            <a:spLocks noGrp="1"/>
          </p:cNvSpPr>
          <p:nvPr>
            <p:ph type="hdr" sz="quarter" idx="11"/>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ノート プレースホルダ 2"/>
          <p:cNvSpPr txBox="1">
            <a:spLocks noGrp="1"/>
          </p:cNvSpPr>
          <p:nvPr>
            <p:ph type="body" sz="quarter" idx="1"/>
          </p:nvPr>
        </p:nvSpPr>
        <p:spPr>
          <a:xfrm>
            <a:off x="685800" y="4343400"/>
            <a:ext cx="5486400" cy="276999"/>
          </a:xfrm>
        </p:spPr>
        <p:txBody>
          <a:bodyPr>
            <a:spAutoFit/>
          </a:bodyPr>
          <a:lstStyle/>
          <a:p>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まず自作の前置増幅器の回路図を示す。</a:t>
            </a:r>
            <a:endParaRPr kumimoji="1" lang="en-US" altLang="ja-JP" dirty="0" smtClean="0"/>
          </a:p>
          <a:p>
            <a:r>
              <a:rPr kumimoji="1" lang="ja-JP" altLang="en-US" dirty="0" smtClean="0"/>
              <a:t>フォトダイオードの信号を電荷増幅器と反転増幅器で増幅した。</a:t>
            </a:r>
            <a:endParaRPr kumimoji="1" lang="en-US" altLang="ja-JP" dirty="0" smtClean="0"/>
          </a:p>
          <a:p>
            <a:r>
              <a:rPr kumimoji="1" lang="ja-JP" altLang="en-US" dirty="0" smtClean="0"/>
              <a:t>電荷増幅器は時定数が２マイクロセカンド、反転増幅器はゲインが３００になるように設計した。</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18</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しかしこのままではノイズが非常に大きく信号が見えなかったので、ノイズ対策を丁寧に行った。</a:t>
            </a:r>
            <a:endParaRPr kumimoji="1" lang="en-US" altLang="ja-JP" dirty="0" smtClean="0"/>
          </a:p>
          <a:p>
            <a:r>
              <a:rPr kumimoji="1" lang="ja-JP" altLang="en-US" dirty="0" smtClean="0"/>
              <a:t>フォトダイオードをアルミ製のシャーシで覆った。</a:t>
            </a:r>
            <a:endParaRPr kumimoji="1" lang="en-US" altLang="ja-JP" dirty="0" smtClean="0"/>
          </a:p>
          <a:p>
            <a:r>
              <a:rPr kumimoji="1" lang="ja-JP" altLang="en-US" dirty="0" smtClean="0"/>
              <a:t>電源を供給する導線を金属網でシールドした。</a:t>
            </a:r>
            <a:endParaRPr kumimoji="1" lang="en-US" altLang="ja-JP" dirty="0" smtClean="0"/>
          </a:p>
          <a:p>
            <a:r>
              <a:rPr kumimoji="1" lang="ja-JP" altLang="en-US" dirty="0" smtClean="0"/>
              <a:t>フォトダイオードと電荷増幅器を出来る限り近づけ、電荷の損失を少なくした。</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19</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さらに、電源装置同士をつなぐグランドを太くし、ケーブルにクランプフィルタを取り付けることも行った。</a:t>
            </a:r>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20</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このようなノイズ対策を行った結果</a:t>
            </a:r>
            <a:r>
              <a:rPr kumimoji="1" lang="ja-JP" altLang="en-US" dirty="0" err="1" smtClean="0"/>
              <a:t>、、</a:t>
            </a:r>
            <a:r>
              <a:rPr kumimoji="1" lang="en-US" altLang="ja-JP" dirty="0" err="1" smtClean="0"/>
              <a:t>Sr</a:t>
            </a:r>
            <a:r>
              <a:rPr kumimoji="1" lang="ja-JP" altLang="en-US" dirty="0" smtClean="0"/>
              <a:t>のベータ線の信号が見えるようになった。</a:t>
            </a:r>
            <a:endParaRPr kumimoji="1" lang="en-US" altLang="ja-JP" dirty="0" smtClean="0"/>
          </a:p>
          <a:p>
            <a:r>
              <a:rPr kumimoji="1" lang="en-US" altLang="ja-JP" dirty="0" smtClean="0"/>
              <a:t>PD</a:t>
            </a:r>
            <a:r>
              <a:rPr kumimoji="1" lang="ja-JP" altLang="en-US" dirty="0" smtClean="0"/>
              <a:t>にシンチレーターを乗せた状態で測定した波形がこれである。</a:t>
            </a:r>
            <a:endParaRPr kumimoji="1" lang="en-US" altLang="ja-JP" dirty="0" smtClean="0"/>
          </a:p>
          <a:p>
            <a:r>
              <a:rPr lang="ja-JP" altLang="en-US" dirty="0" smtClean="0"/>
              <a:t>波高</a:t>
            </a:r>
            <a:r>
              <a:rPr kumimoji="1" lang="ja-JP" altLang="en-US" dirty="0" smtClean="0"/>
              <a:t>は約２００ｍ</a:t>
            </a:r>
            <a:r>
              <a:rPr kumimoji="1" lang="en-US" altLang="ja-JP" dirty="0" smtClean="0"/>
              <a:t>V</a:t>
            </a:r>
            <a:r>
              <a:rPr kumimoji="1" lang="ja-JP" altLang="en-US" dirty="0" smtClean="0"/>
              <a:t>で時定数は約１００</a:t>
            </a:r>
            <a:r>
              <a:rPr kumimoji="1" lang="en-US" altLang="ja-JP" dirty="0" smtClean="0"/>
              <a:t>μ</a:t>
            </a:r>
            <a:r>
              <a:rPr kumimoji="1" lang="ja-JP" altLang="en-US" dirty="0" err="1" smtClean="0"/>
              <a:t>ｓ</a:t>
            </a:r>
            <a:r>
              <a:rPr kumimoji="1" lang="ja-JP" altLang="en-US" dirty="0" smtClean="0"/>
              <a:t>だった。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ノイズにつては、初めは</a:t>
            </a:r>
            <a:r>
              <a:rPr kumimoji="1" lang="en-US" altLang="ja-JP" dirty="0" smtClean="0"/>
              <a:t>P-P</a:t>
            </a:r>
            <a:r>
              <a:rPr kumimoji="1" lang="ja-JP" altLang="en-US" dirty="0" smtClean="0"/>
              <a:t>で１</a:t>
            </a:r>
            <a:r>
              <a:rPr kumimoji="1" lang="en-US" altLang="ja-JP" dirty="0" smtClean="0"/>
              <a:t>V</a:t>
            </a:r>
            <a:r>
              <a:rPr kumimoji="1" lang="ja-JP" altLang="en-US" dirty="0" smtClean="0"/>
              <a:t>あったが、ノイズ対策の結果１００ｍ</a:t>
            </a:r>
            <a:r>
              <a:rPr kumimoji="1" lang="en-US" altLang="ja-JP" dirty="0" smtClean="0"/>
              <a:t>V</a:t>
            </a:r>
            <a:r>
              <a:rPr kumimoji="1" lang="ja-JP" altLang="en-US" dirty="0" err="1" smtClean="0"/>
              <a:t>にまで</a:t>
            </a:r>
            <a:r>
              <a:rPr kumimoji="1" lang="ja-JP" altLang="en-US" dirty="0" smtClean="0"/>
              <a:t>軽減された。</a:t>
            </a:r>
            <a:endParaRPr kumimoji="1" lang="en-US" altLang="ja-JP" dirty="0" smtClean="0"/>
          </a:p>
          <a:p>
            <a:r>
              <a:rPr kumimoji="1" lang="ja-JP" altLang="en-US" dirty="0" smtClean="0"/>
              <a:t>立ちあがり時間は約</a:t>
            </a:r>
            <a:r>
              <a:rPr kumimoji="1" lang="en-US" altLang="ja-JP" dirty="0" smtClean="0"/>
              <a:t>10μs</a:t>
            </a:r>
            <a:r>
              <a:rPr kumimoji="1" lang="ja-JP" altLang="en-US" dirty="0" err="1" smtClean="0"/>
              <a:t>。</a:t>
            </a:r>
            <a:endParaRPr kumimoji="1" lang="en-US" altLang="ja-JP" dirty="0" smtClean="0"/>
          </a:p>
        </p:txBody>
      </p:sp>
      <p:sp>
        <p:nvSpPr>
          <p:cNvPr id="4" name="スライド番号プレースホルダ 3"/>
          <p:cNvSpPr>
            <a:spLocks noGrp="1"/>
          </p:cNvSpPr>
          <p:nvPr>
            <p:ph type="sldNum" sz="quarter" idx="10"/>
          </p:nvPr>
        </p:nvSpPr>
        <p:spPr/>
        <p:txBody>
          <a:bodyPr/>
          <a:lstStyle/>
          <a:p>
            <a:fld id="{CF75EAA8-5737-4E00-AD70-C41F6EACD136}" type="slidenum">
              <a:rPr kumimoji="1" lang="ja-JP" altLang="en-US" smtClean="0"/>
              <a:pPr/>
              <a:t>21</a:t>
            </a:fld>
            <a:endParaRPr kumimoji="1" lang="ja-JP" altLang="en-US"/>
          </a:p>
        </p:txBody>
      </p:sp>
      <p:sp>
        <p:nvSpPr>
          <p:cNvPr id="5" name="ヘッダー プレースホルダ 4"/>
          <p:cNvSpPr>
            <a:spLocks noGrp="1"/>
          </p:cNvSpPr>
          <p:nvPr>
            <p:ph type="hdr" sz="quarter" idx="11"/>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つぎに波形を測定するための、測定装置のセットアップを説明する。</a:t>
            </a:r>
            <a:endParaRPr kumimoji="1" lang="en-US" altLang="ja-JP" dirty="0" smtClean="0"/>
          </a:p>
          <a:p>
            <a:r>
              <a:rPr kumimoji="1" lang="ja-JP" altLang="en-US" dirty="0" smtClean="0"/>
              <a:t>今回は、得られる信号が小さかったのでフラッシュ</a:t>
            </a:r>
            <a:r>
              <a:rPr kumimoji="1" lang="en-US" altLang="ja-JP" dirty="0" smtClean="0"/>
              <a:t>ADC</a:t>
            </a:r>
            <a:r>
              <a:rPr kumimoji="1" lang="ja-JP" altLang="en-US" dirty="0" smtClean="0"/>
              <a:t>を用い、波形そのものを測定した。</a:t>
            </a:r>
            <a:endParaRPr kumimoji="1" lang="en-US" altLang="ja-JP" dirty="0" smtClean="0"/>
          </a:p>
          <a:p>
            <a:r>
              <a:rPr kumimoji="1" lang="ja-JP" altLang="en-US" dirty="0" smtClean="0"/>
              <a:t>主な流れは、フォトダイオードの信号をプリアンプとシェイパーで増幅し、フラッシュ</a:t>
            </a:r>
            <a:r>
              <a:rPr kumimoji="1" lang="en-US" altLang="ja-JP" dirty="0" smtClean="0"/>
              <a:t>ADC</a:t>
            </a:r>
            <a:r>
              <a:rPr kumimoji="1" lang="ja-JP" altLang="en-US" dirty="0" smtClean="0"/>
              <a:t>で変換するというものである。</a:t>
            </a:r>
            <a:endParaRPr kumimoji="1" lang="en-US" altLang="ja-JP" dirty="0" smtClean="0"/>
          </a:p>
          <a:p>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22</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そしてこれがシェイパーを通した信号である。</a:t>
            </a:r>
            <a:endParaRPr kumimoji="1" lang="en-US" altLang="ja-JP" dirty="0" smtClean="0"/>
          </a:p>
          <a:p>
            <a:r>
              <a:rPr kumimoji="1" lang="en-US" altLang="ja-JP" dirty="0" smtClean="0"/>
              <a:t>PD</a:t>
            </a:r>
            <a:r>
              <a:rPr kumimoji="1" lang="ja-JP" altLang="en-US" dirty="0" smtClean="0"/>
              <a:t>にシンチレーターを乗せた状態で測定した波形である。</a:t>
            </a:r>
            <a:endParaRPr kumimoji="1" lang="en-US" altLang="ja-JP" dirty="0" smtClean="0"/>
          </a:p>
          <a:p>
            <a:r>
              <a:rPr kumimoji="1" lang="ja-JP" altLang="en-US" dirty="0" smtClean="0"/>
              <a:t>右側にはシェイパーを通さない状態の波形をのせている。</a:t>
            </a:r>
            <a:endParaRPr kumimoji="1" lang="en-US" altLang="ja-JP" dirty="0" smtClean="0"/>
          </a:p>
          <a:p>
            <a:r>
              <a:rPr kumimoji="1" lang="ja-JP" altLang="en-US" dirty="0" smtClean="0"/>
              <a:t>シェイパーで増幅しているので、波高が約３００ｍ</a:t>
            </a:r>
            <a:r>
              <a:rPr kumimoji="1" lang="en-US" altLang="ja-JP" dirty="0" smtClean="0"/>
              <a:t>V</a:t>
            </a:r>
            <a:r>
              <a:rPr kumimoji="1" lang="ja-JP" altLang="en-US" dirty="0" smtClean="0"/>
              <a:t>で時定数が約５０</a:t>
            </a:r>
            <a:r>
              <a:rPr kumimoji="1" lang="en-US" altLang="ja-JP" dirty="0" smtClean="0"/>
              <a:t>μ</a:t>
            </a:r>
            <a:r>
              <a:rPr kumimoji="1" lang="ja-JP" altLang="en-US" dirty="0" err="1" smtClean="0"/>
              <a:t>ｓ</a:t>
            </a:r>
            <a:r>
              <a:rPr kumimoji="1" lang="ja-JP" altLang="en-US" dirty="0" smtClean="0"/>
              <a:t>の波形になった。</a:t>
            </a:r>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23</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シェイパーを通した波形をフラッシュ</a:t>
            </a:r>
            <a:r>
              <a:rPr kumimoji="1" lang="en-US" altLang="ja-JP" dirty="0" smtClean="0"/>
              <a:t>ADC</a:t>
            </a:r>
            <a:r>
              <a:rPr kumimoji="1" lang="ja-JP" altLang="en-US" dirty="0" smtClean="0"/>
              <a:t>で変換するとこのような形になった。</a:t>
            </a:r>
            <a:endParaRPr kumimoji="1" lang="en-US" altLang="ja-JP" dirty="0" smtClean="0"/>
          </a:p>
          <a:p>
            <a:r>
              <a:rPr kumimoji="1" lang="ja-JP" altLang="en-US" dirty="0" smtClean="0"/>
              <a:t>これは</a:t>
            </a:r>
            <a:r>
              <a:rPr kumimoji="1" lang="en-US" altLang="ja-JP" dirty="0" smtClean="0"/>
              <a:t>PD</a:t>
            </a:r>
            <a:r>
              <a:rPr kumimoji="1" lang="ja-JP" altLang="en-US" dirty="0" smtClean="0"/>
              <a:t>のみを用いて測定した波形である。</a:t>
            </a:r>
            <a:endParaRPr kumimoji="1" lang="en-US" altLang="ja-JP" dirty="0" smtClean="0"/>
          </a:p>
          <a:p>
            <a:r>
              <a:rPr kumimoji="1" lang="ja-JP" altLang="en-US" dirty="0" smtClean="0"/>
              <a:t>縦軸は電圧に、横軸は時間に変換してある。</a:t>
            </a:r>
            <a:endParaRPr kumimoji="1" lang="en-US" altLang="ja-JP" dirty="0" smtClean="0"/>
          </a:p>
          <a:p>
            <a:r>
              <a:rPr kumimoji="1" lang="ja-JP" altLang="en-US" dirty="0" smtClean="0"/>
              <a:t>１２０</a:t>
            </a:r>
            <a:r>
              <a:rPr kumimoji="1" lang="en-US" altLang="ja-JP" dirty="0" smtClean="0"/>
              <a:t>μ</a:t>
            </a:r>
            <a:r>
              <a:rPr kumimoji="1" lang="ja-JP" altLang="en-US" dirty="0" err="1" smtClean="0"/>
              <a:t>ｓ</a:t>
            </a:r>
            <a:r>
              <a:rPr kumimoji="1" lang="ja-JP" altLang="en-US" dirty="0" smtClean="0"/>
              <a:t>のあたりからピークが出て、</a:t>
            </a:r>
            <a:r>
              <a:rPr kumimoji="1" lang="en-US" altLang="ja-JP" dirty="0" smtClean="0"/>
              <a:t>307.6μ</a:t>
            </a:r>
            <a:r>
              <a:rPr kumimoji="1" lang="ja-JP" altLang="en-US" dirty="0" err="1" smtClean="0"/>
              <a:t>ｓ</a:t>
            </a:r>
            <a:r>
              <a:rPr kumimoji="1" lang="ja-JP" altLang="en-US" dirty="0" smtClean="0"/>
              <a:t>分の波形を測定できるようにクロック周波数とトリガーを設定した。</a:t>
            </a:r>
            <a:endParaRPr kumimoji="1" lang="en-US" altLang="ja-JP" dirty="0" smtClean="0"/>
          </a:p>
          <a:p>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24</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25</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フラッシュ</a:t>
            </a:r>
            <a:r>
              <a:rPr kumimoji="1" lang="en-US" altLang="ja-JP" dirty="0" smtClean="0"/>
              <a:t>ADC</a:t>
            </a:r>
            <a:r>
              <a:rPr kumimoji="1" lang="ja-JP" altLang="en-US" dirty="0" smtClean="0"/>
              <a:t>で得られたデータの解析方法を</a:t>
            </a:r>
            <a:r>
              <a:rPr lang="ja-JP" altLang="en-US" dirty="0" smtClean="0"/>
              <a:t>説明する</a:t>
            </a:r>
            <a:r>
              <a:rPr kumimoji="1" lang="ja-JP" altLang="en-US" dirty="0" smtClean="0"/>
              <a:t>。</a:t>
            </a:r>
            <a:endParaRPr kumimoji="1" lang="en-US" altLang="ja-JP" dirty="0" smtClean="0"/>
          </a:p>
          <a:p>
            <a:r>
              <a:rPr kumimoji="1" lang="ja-JP" altLang="en-US" dirty="0" smtClean="0"/>
              <a:t>さきほどの図と違って縦軸をフラッシュ</a:t>
            </a:r>
            <a:r>
              <a:rPr kumimoji="1" lang="en-US" altLang="ja-JP" dirty="0" smtClean="0"/>
              <a:t>ADC</a:t>
            </a:r>
            <a:r>
              <a:rPr kumimoji="1" lang="ja-JP" altLang="en-US" dirty="0" smtClean="0"/>
              <a:t>の入力インピーダンスを使って電流に変換している。</a:t>
            </a:r>
            <a:endParaRPr kumimoji="1" lang="en-US" altLang="ja-JP" dirty="0" smtClean="0"/>
          </a:p>
          <a:p>
            <a:r>
              <a:rPr kumimoji="1" lang="ja-JP" altLang="en-US" dirty="0" smtClean="0"/>
              <a:t>まず得られた波形のうち０～１２０</a:t>
            </a:r>
            <a:r>
              <a:rPr kumimoji="1" lang="en-US" altLang="ja-JP" dirty="0" err="1" smtClean="0"/>
              <a:t>μs</a:t>
            </a:r>
            <a:r>
              <a:rPr kumimoji="1" lang="ja-JP" altLang="en-US" dirty="0" smtClean="0"/>
              <a:t>の部分で平均を取り、ベースラインを決めた。</a:t>
            </a:r>
            <a:endParaRPr kumimoji="1" lang="en-US" altLang="ja-JP" dirty="0" smtClean="0"/>
          </a:p>
          <a:p>
            <a:r>
              <a:rPr kumimoji="1" lang="ja-JP" altLang="en-US" dirty="0" smtClean="0"/>
              <a:t>次に、１２０～２１０</a:t>
            </a:r>
            <a:r>
              <a:rPr kumimoji="1" lang="en-US" altLang="ja-JP" dirty="0" err="1" smtClean="0"/>
              <a:t>μs</a:t>
            </a:r>
            <a:r>
              <a:rPr kumimoji="1" lang="ja-JP" altLang="en-US" dirty="0" smtClean="0"/>
              <a:t>の範囲の波形をベースラインを基準に積分した。</a:t>
            </a:r>
            <a:endParaRPr kumimoji="1" lang="en-US" altLang="ja-JP" dirty="0" smtClean="0"/>
          </a:p>
          <a:p>
            <a:r>
              <a:rPr lang="ja-JP" altLang="en-US" dirty="0" smtClean="0"/>
              <a:t>つまり電流</a:t>
            </a:r>
            <a:r>
              <a:rPr lang="en-US" altLang="ja-JP" dirty="0" smtClean="0"/>
              <a:t>×</a:t>
            </a:r>
            <a:r>
              <a:rPr lang="ja-JP" altLang="en-US" dirty="0" smtClean="0"/>
              <a:t>時間をしているので</a:t>
            </a:r>
            <a:r>
              <a:rPr kumimoji="1" lang="ja-JP" altLang="en-US" dirty="0" smtClean="0"/>
              <a:t>フォトダイオードから流れた電荷量</a:t>
            </a:r>
            <a:r>
              <a:rPr lang="ja-JP" altLang="en-US" dirty="0" smtClean="0"/>
              <a:t>を求めていることになる</a:t>
            </a:r>
            <a:r>
              <a:rPr kumimoji="1" lang="ja-JP" altLang="en-US" dirty="0" smtClean="0"/>
              <a:t>。</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積分で得られた値をヒストグラムにしてグラフ化したものがこの図である。</a:t>
            </a:r>
            <a:endParaRPr kumimoji="1" lang="en-US" altLang="ja-JP" dirty="0" smtClean="0"/>
          </a:p>
          <a:p>
            <a:r>
              <a:rPr kumimoji="1" lang="ja-JP" altLang="en-US" dirty="0" smtClean="0"/>
              <a:t>横軸は電荷量、縦軸はカウント数を表す。</a:t>
            </a:r>
            <a:endParaRPr kumimoji="1" lang="en-US" altLang="ja-JP" dirty="0" smtClean="0"/>
          </a:p>
          <a:p>
            <a:r>
              <a:rPr kumimoji="1" lang="ja-JP" altLang="en-US" dirty="0" smtClean="0"/>
              <a:t>これは</a:t>
            </a:r>
            <a:r>
              <a:rPr kumimoji="1" lang="en-US" altLang="ja-JP" dirty="0" smtClean="0"/>
              <a:t>Sr</a:t>
            </a:r>
            <a:r>
              <a:rPr kumimoji="1" lang="ja-JP" altLang="en-US" dirty="0" smtClean="0"/>
              <a:t>のベータ線をフォトダイオードのみで測定した結果である。</a:t>
            </a:r>
            <a:endParaRPr kumimoji="1" lang="en-US" altLang="ja-JP" dirty="0" smtClean="0"/>
          </a:p>
          <a:p>
            <a:r>
              <a:rPr kumimoji="1" lang="ja-JP" altLang="en-US" dirty="0" smtClean="0"/>
              <a:t>５０００イベント測定した。</a:t>
            </a:r>
            <a:endParaRPr kumimoji="1" lang="en-US" altLang="ja-JP" dirty="0" smtClean="0"/>
          </a:p>
          <a:p>
            <a:r>
              <a:rPr kumimoji="1" lang="ja-JP" altLang="en-US" dirty="0" smtClean="0"/>
              <a:t>測定にかかった時間はリアルタイムで</a:t>
            </a:r>
            <a:r>
              <a:rPr kumimoji="1" lang="en-US" altLang="ja-JP" dirty="0" smtClean="0"/>
              <a:t>1</a:t>
            </a:r>
            <a:r>
              <a:rPr kumimoji="1" lang="ja-JP" altLang="en-US" dirty="0" smtClean="0"/>
              <a:t>分５２秒であった。</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27</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次に、先ほどのグラフとの比較のために線源を十分遠ざけてノイズのみの波形も測定した。</a:t>
            </a:r>
            <a:endParaRPr kumimoji="1" lang="en-US" altLang="ja-JP" dirty="0" smtClean="0"/>
          </a:p>
          <a:p>
            <a:r>
              <a:rPr kumimoji="1" lang="ja-JP" altLang="en-US" dirty="0" smtClean="0"/>
              <a:t>この際、測定時間は十分長く取って、２０００イベントを</a:t>
            </a:r>
            <a:r>
              <a:rPr kumimoji="1" lang="en-US" altLang="ja-JP" dirty="0" smtClean="0"/>
              <a:t>22</a:t>
            </a:r>
            <a:r>
              <a:rPr kumimoji="1" lang="ja-JP" altLang="en-US" dirty="0" smtClean="0"/>
              <a:t>分</a:t>
            </a:r>
            <a:r>
              <a:rPr kumimoji="1" lang="en-US" altLang="ja-JP" dirty="0" smtClean="0"/>
              <a:t>29</a:t>
            </a:r>
            <a:r>
              <a:rPr kumimoji="1" lang="ja-JP" altLang="en-US" dirty="0" smtClean="0"/>
              <a:t>秒かけて測定した。</a:t>
            </a:r>
            <a:endParaRPr kumimoji="1" lang="en-US" altLang="ja-JP" dirty="0" smtClean="0"/>
          </a:p>
          <a:p>
            <a:r>
              <a:rPr kumimoji="1" lang="ja-JP" altLang="en-US" dirty="0" smtClean="0"/>
              <a:t>ノイズを同じように積分した結果は、積分値が</a:t>
            </a:r>
            <a:r>
              <a:rPr kumimoji="1" lang="en-US" altLang="ja-JP" dirty="0" smtClean="0"/>
              <a:t>35pC</a:t>
            </a:r>
            <a:r>
              <a:rPr kumimoji="1" lang="ja-JP" altLang="en-US" dirty="0" smtClean="0"/>
              <a:t>前後に分布することが分かった。</a:t>
            </a:r>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28</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これがストロンチウムのベータ線の解析結果と、ノイズの分布のグラフである。</a:t>
            </a:r>
            <a:endParaRPr kumimoji="1" lang="en-US" altLang="ja-JP" dirty="0" smtClean="0"/>
          </a:p>
          <a:p>
            <a:r>
              <a:rPr kumimoji="1" lang="ja-JP" altLang="en-US" dirty="0" smtClean="0"/>
              <a:t>まず、</a:t>
            </a:r>
            <a:r>
              <a:rPr kumimoji="1" lang="en-US" altLang="ja-JP" dirty="0" smtClean="0"/>
              <a:t>PD</a:t>
            </a:r>
            <a:r>
              <a:rPr kumimoji="1" lang="ja-JP" altLang="en-US" dirty="0" smtClean="0"/>
              <a:t>のみの測定結果を見ると、</a:t>
            </a:r>
            <a:endParaRPr kumimoji="1" lang="en-US" altLang="ja-JP" dirty="0" smtClean="0"/>
          </a:p>
          <a:p>
            <a:r>
              <a:rPr kumimoji="1" lang="ja-JP" altLang="en-US" dirty="0" smtClean="0"/>
              <a:t>単純ではあるが、ノイズが３５ｐ</a:t>
            </a:r>
            <a:r>
              <a:rPr kumimoji="1" lang="en-US" altLang="ja-JP" dirty="0" smtClean="0"/>
              <a:t>C</a:t>
            </a:r>
            <a:r>
              <a:rPr kumimoji="1" lang="ja-JP" altLang="en-US" dirty="0" smtClean="0"/>
              <a:t>あたりに分布していることを考えると、確かにベータ線が検出できていることが分かる。</a:t>
            </a:r>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29</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次にフォトダイオードがガンマ線を透過できていることを確かめるために比較実験を行った。</a:t>
            </a:r>
            <a:endParaRPr kumimoji="1" lang="en-US" altLang="ja-JP" dirty="0" smtClean="0"/>
          </a:p>
          <a:p>
            <a:r>
              <a:rPr kumimoji="1" lang="ja-JP" altLang="en-US" dirty="0" smtClean="0"/>
              <a:t>そのためにフォトダイオードのみの場合と、フォトダイオードにシンチレーターを乗せた場合で、それぞれ</a:t>
            </a:r>
            <a:r>
              <a:rPr kumimoji="1" lang="en-US" altLang="ja-JP" dirty="0" err="1" smtClean="0"/>
              <a:t>Sr</a:t>
            </a:r>
            <a:r>
              <a:rPr kumimoji="1" lang="ja-JP" altLang="en-US" dirty="0" smtClean="0"/>
              <a:t>のベータ線、</a:t>
            </a:r>
            <a:r>
              <a:rPr kumimoji="1" lang="en-US" altLang="ja-JP" dirty="0" smtClean="0"/>
              <a:t>Cs</a:t>
            </a:r>
            <a:r>
              <a:rPr kumimoji="1" lang="ja-JP" altLang="en-US" dirty="0" smtClean="0"/>
              <a:t>と</a:t>
            </a:r>
            <a:r>
              <a:rPr kumimoji="1" lang="en-US" altLang="ja-JP" dirty="0" err="1" smtClean="0"/>
              <a:t>Mn</a:t>
            </a:r>
            <a:r>
              <a:rPr kumimoji="1" lang="ja-JP" altLang="en-US" dirty="0" smtClean="0"/>
              <a:t>のガンマ線を測定した。</a:t>
            </a:r>
            <a:endParaRPr kumimoji="1" lang="en-US" altLang="ja-JP" dirty="0" smtClean="0"/>
          </a:p>
          <a:p>
            <a:r>
              <a:rPr kumimoji="1" lang="ja-JP" altLang="en-US" dirty="0" smtClean="0"/>
              <a:t>そして、比較方法として単位時間当たりのカウント数を比較した。</a:t>
            </a:r>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30</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測定した結果はこの表の通りである。</a:t>
            </a:r>
            <a:endParaRPr kumimoji="1" lang="en-US" altLang="ja-JP" dirty="0" smtClean="0"/>
          </a:p>
          <a:p>
            <a:r>
              <a:rPr kumimoji="1" lang="ja-JP" altLang="en-US" dirty="0" smtClean="0"/>
              <a:t>表は、測定したイベント数と測定にかかったリアルタイム、その二つを用いて求めた単位時間当たりのカウント数を示している。</a:t>
            </a:r>
            <a:endParaRPr kumimoji="1" lang="en-US" altLang="ja-JP" dirty="0" smtClean="0"/>
          </a:p>
          <a:p>
            <a:r>
              <a:rPr kumimoji="1" lang="ja-JP" altLang="en-US" dirty="0" smtClean="0"/>
              <a:t>まず、フォトダイオードのみで測定した時の結果がこれである。</a:t>
            </a:r>
            <a:endParaRPr kumimoji="1" lang="en-US" altLang="ja-JP" dirty="0" smtClean="0"/>
          </a:p>
          <a:p>
            <a:r>
              <a:rPr kumimoji="1" lang="en-US" altLang="ja-JP" dirty="0" err="1" smtClean="0"/>
              <a:t>Sr</a:t>
            </a:r>
            <a:r>
              <a:rPr lang="ja-JP" altLang="en-US" dirty="0" smtClean="0"/>
              <a:t>の値に対する比を取っている。</a:t>
            </a:r>
            <a:endParaRPr lang="en-US" altLang="ja-JP" dirty="0" smtClean="0"/>
          </a:p>
          <a:p>
            <a:r>
              <a:rPr kumimoji="1" lang="ja-JP" altLang="en-US" dirty="0" smtClean="0"/>
              <a:t>次にフォトダイオードにシンチレーターを乗せた状態で測定した結果がこれである。</a:t>
            </a:r>
            <a:endParaRPr kumimoji="1" lang="en-US" altLang="ja-JP" dirty="0" smtClean="0"/>
          </a:p>
          <a:p>
            <a:r>
              <a:rPr lang="ja-JP" altLang="en-US" dirty="0" smtClean="0"/>
              <a:t>これらを比較すると確かに、</a:t>
            </a:r>
            <a:r>
              <a:rPr lang="en-US" altLang="ja-JP" dirty="0" smtClean="0"/>
              <a:t>PD</a:t>
            </a:r>
            <a:r>
              <a:rPr lang="ja-JP" altLang="en-US" dirty="0" smtClean="0"/>
              <a:t>のみで測定した方がガンマ線を計測する頻度が減って、ガンマ線を透過していることが分かる。</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31</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32</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今回の実験では、</a:t>
            </a:r>
            <a:r>
              <a:rPr kumimoji="1" lang="en-US" altLang="ja-JP" dirty="0" smtClean="0"/>
              <a:t>ETCC</a:t>
            </a:r>
            <a:r>
              <a:rPr kumimoji="1" lang="ja-JP" altLang="en-US" dirty="0" smtClean="0"/>
              <a:t>の測定エネルギーを高エネルギー側に伸ばすために、フォトダイオードを用いてベータ線の測定を行った。</a:t>
            </a:r>
            <a:endParaRPr kumimoji="1" lang="en-US" altLang="ja-JP" dirty="0" smtClean="0"/>
          </a:p>
          <a:p>
            <a:r>
              <a:rPr kumimoji="1" lang="ja-JP" altLang="en-US" dirty="0" smtClean="0"/>
              <a:t>結果としては、フォトダイオードで確かにベータ線は止まっており、ガンマ線は透過していることが分かった。</a:t>
            </a:r>
            <a:endParaRPr kumimoji="1" lang="en-US" altLang="ja-JP" dirty="0" smtClean="0"/>
          </a:p>
          <a:p>
            <a:r>
              <a:rPr kumimoji="1" lang="ja-JP" altLang="en-US" dirty="0" smtClean="0"/>
              <a:t>しかし、信号が小さいためノイズの影響を大きく受けてしまうので波形のばらつきが大きく、エネルギー分解能は悪いと予想できる。</a:t>
            </a:r>
            <a:endParaRPr kumimoji="1" lang="en-US" altLang="ja-JP" dirty="0" smtClean="0"/>
          </a:p>
          <a:p>
            <a:r>
              <a:rPr kumimoji="1" lang="ja-JP" altLang="en-US" dirty="0" smtClean="0"/>
              <a:t>最後に、今後の展望を述べる。</a:t>
            </a:r>
            <a:endParaRPr kumimoji="1" lang="en-US" altLang="ja-JP" dirty="0" smtClean="0"/>
          </a:p>
          <a:p>
            <a:r>
              <a:rPr kumimoji="1" lang="ja-JP" altLang="en-US" dirty="0" smtClean="0"/>
              <a:t>まず、今回作成した回路をプリント基板を使って作成しなおし、さらなるノイズの軽減を目指すということが考えられる。</a:t>
            </a:r>
            <a:endParaRPr kumimoji="1" lang="en-US" altLang="ja-JP" dirty="0" smtClean="0"/>
          </a:p>
          <a:p>
            <a:r>
              <a:rPr kumimoji="1" lang="ja-JP" altLang="en-US" dirty="0" smtClean="0"/>
              <a:t>または、今回の研究の目的</a:t>
            </a:r>
            <a:r>
              <a:rPr kumimoji="1" lang="ja-JP" altLang="en-US" smtClean="0"/>
              <a:t>とは逆になってしまうが、実際</a:t>
            </a:r>
            <a:r>
              <a:rPr kumimoji="1" lang="ja-JP" altLang="en-US" dirty="0" smtClean="0"/>
              <a:t>に</a:t>
            </a:r>
            <a:r>
              <a:rPr kumimoji="1" lang="en-US" altLang="ja-JP" dirty="0" smtClean="0"/>
              <a:t>ETCC</a:t>
            </a:r>
            <a:r>
              <a:rPr kumimoji="1" lang="ja-JP" altLang="en-US" dirty="0" smtClean="0"/>
              <a:t>内で使用する際には、ベータ線のエネルギーを測定するという使用方法ではなく、ベータ線が検出器から外部に逃げ出てしまったという信号を送るという使用方法も考えられる。</a:t>
            </a:r>
          </a:p>
          <a:p>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33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F75EAA8-5737-4E00-AD70-C41F6EACD136}" type="slidenum">
              <a:rPr kumimoji="1" lang="ja-JP" altLang="en-US" smtClean="0"/>
              <a:pPr/>
              <a:t>4</a:t>
            </a:fld>
            <a:endParaRPr kumimoji="1" lang="ja-JP" altLang="en-US"/>
          </a:p>
        </p:txBody>
      </p:sp>
      <p:sp>
        <p:nvSpPr>
          <p:cNvPr id="5" name="ヘッダー プレースホルダ 4"/>
          <p:cNvSpPr>
            <a:spLocks noGrp="1"/>
          </p:cNvSpPr>
          <p:nvPr>
            <p:ph type="hdr" sz="quarter" idx="11"/>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ETCC</a:t>
            </a:r>
            <a:r>
              <a:rPr kumimoji="1" lang="ja-JP" altLang="en-US" dirty="0" smtClean="0"/>
              <a:t>内に用いる検出器としては、ベータ線は確実に止めて、ガンマ線は出来るだけ透過するものがよい。</a:t>
            </a:r>
            <a:endParaRPr kumimoji="1" lang="en-US" altLang="ja-JP" dirty="0" smtClean="0"/>
          </a:p>
          <a:p>
            <a:r>
              <a:rPr kumimoji="1" lang="ja-JP" altLang="en-US" dirty="0" smtClean="0"/>
              <a:t>そこで、今回はガンマ線を透過できてるか調べるために、２種類の測定を行い結果を比較した。</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１つは</a:t>
            </a:r>
            <a:r>
              <a:rPr kumimoji="1" lang="en-US" altLang="ja-JP" dirty="0" smtClean="0"/>
              <a:t>PD</a:t>
            </a:r>
            <a:r>
              <a:rPr kumimoji="1" lang="ja-JP" altLang="en-US" dirty="0" smtClean="0"/>
              <a:t>のみで線源を測定した。</a:t>
            </a:r>
            <a:endParaRPr kumimoji="1" lang="en-US" altLang="ja-JP" dirty="0" smtClean="0"/>
          </a:p>
          <a:p>
            <a:r>
              <a:rPr kumimoji="1" lang="ja-JP" altLang="en-US" dirty="0" smtClean="0"/>
              <a:t>これは、ベータ線を止め、ガンマ線は透過させる測定である。</a:t>
            </a:r>
            <a:endParaRPr kumimoji="1" lang="en-US" altLang="ja-JP" dirty="0" smtClean="0"/>
          </a:p>
          <a:p>
            <a:r>
              <a:rPr kumimoji="1" lang="ja-JP" altLang="en-US" dirty="0" smtClean="0"/>
              <a:t>２つ目は、フォトダイオードの上にシンチレーターを乗せて測定した。</a:t>
            </a:r>
            <a:endParaRPr kumimoji="1" lang="en-US" altLang="ja-JP" dirty="0" smtClean="0"/>
          </a:p>
          <a:p>
            <a:r>
              <a:rPr kumimoji="1" lang="ja-JP" altLang="en-US" dirty="0" smtClean="0"/>
              <a:t>これによってベータ線とガンマ線の両方を測定することができる。</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10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今回用いた検出器は、フォトダイオードは浜松ホトニクスの</a:t>
            </a:r>
            <a:r>
              <a:rPr kumimoji="1" lang="en-US" altLang="ja-JP" dirty="0" smtClean="0"/>
              <a:t>Si PIN photodiode</a:t>
            </a:r>
            <a:r>
              <a:rPr kumimoji="1" lang="ja-JP" altLang="en-US" dirty="0" smtClean="0"/>
              <a:t>で、シンチレーターは</a:t>
            </a:r>
            <a:r>
              <a:rPr kumimoji="1" lang="en-US" altLang="ja-JP" dirty="0" smtClean="0"/>
              <a:t>GSO</a:t>
            </a:r>
            <a:r>
              <a:rPr kumimoji="1" lang="ja-JP" altLang="en-US" dirty="0" smtClean="0"/>
              <a:t>を用いた。</a:t>
            </a:r>
            <a:endParaRPr kumimoji="1" lang="ja-JP" altLang="en-US" dirty="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線源を測定した時の検出器と線源の位置関係はこのようである。</a:t>
            </a:r>
            <a:endParaRPr kumimoji="1" lang="en-US" altLang="ja-JP" dirty="0" smtClean="0"/>
          </a:p>
          <a:p>
            <a:r>
              <a:rPr kumimoji="1" lang="ja-JP" altLang="en-US" dirty="0" smtClean="0"/>
              <a:t>検出器はアルミ製のシャーシの中に入れ、線源はフォトダイオードから約４ｃｍ離れたシャーシの上に乗せて測定を行った。</a:t>
            </a:r>
            <a:endParaRPr kumimoji="1" lang="en-US" altLang="ja-JP" dirty="0" smtClean="0"/>
          </a:p>
        </p:txBody>
      </p:sp>
      <p:sp>
        <p:nvSpPr>
          <p:cNvPr id="4" name="ヘッダー プレースホルダ 3"/>
          <p:cNvSpPr>
            <a:spLocks noGrp="1"/>
          </p:cNvSpPr>
          <p:nvPr>
            <p:ph type="hdr" sz="quarter" idx="10"/>
          </p:nvPr>
        </p:nvSpPr>
        <p:spPr/>
        <p:txBody>
          <a:bodyPr/>
          <a:lstStyle/>
          <a:p>
            <a:r>
              <a:rPr kumimoji="1" lang="ja-JP" altLang="en-US" smtClean="0"/>
              <a:t>１．</a:t>
            </a:r>
            <a:r>
              <a:rPr kumimoji="1" lang="en-US" altLang="ja-JP" smtClean="0"/>
              <a:t>MeV</a:t>
            </a:r>
            <a:r>
              <a:rPr kumimoji="1" lang="ja-JP" altLang="en-US" smtClean="0"/>
              <a:t>ガンマ線天文学</a:t>
            </a:r>
            <a:endParaRPr kumimoji="1" lang="ja-JP" altLang="en-US"/>
          </a:p>
        </p:txBody>
      </p:sp>
      <p:sp>
        <p:nvSpPr>
          <p:cNvPr id="5" name="スライド番号プレースホルダ 4"/>
          <p:cNvSpPr>
            <a:spLocks noGrp="1"/>
          </p:cNvSpPr>
          <p:nvPr>
            <p:ph type="sldNum" sz="quarter" idx="11"/>
          </p:nvPr>
        </p:nvSpPr>
        <p:spPr/>
        <p:txBody>
          <a:bodyPr/>
          <a:lstStyle/>
          <a:p>
            <a:fld id="{CF75EAA8-5737-4E00-AD70-C41F6EACD136}" type="slidenum">
              <a:rPr kumimoji="1" lang="ja-JP" altLang="en-US" smtClean="0"/>
              <a:pPr/>
              <a:t>12</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ノート プレースホルダ 2"/>
          <p:cNvSpPr txBox="1">
            <a:spLocks noGrp="1"/>
          </p:cNvSpPr>
          <p:nvPr>
            <p:ph type="body" sz="quarter" idx="1"/>
          </p:nvPr>
        </p:nvSpPr>
        <p:spPr/>
        <p:txBody>
          <a:bodyPr/>
          <a:lstStyle/>
          <a:p>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ノート プレースホルダ 2"/>
          <p:cNvSpPr txBox="1">
            <a:spLocks noGrp="1"/>
          </p:cNvSpPr>
          <p:nvPr>
            <p:ph type="body" sz="quarter" idx="1"/>
          </p:nvPr>
        </p:nvSpPr>
        <p:spPr/>
        <p:txBody>
          <a:bodyPr/>
          <a:lstStyle/>
          <a:p>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7" name="日付プレースホルダ 6"/>
          <p:cNvSpPr>
            <a:spLocks noGrp="1"/>
          </p:cNvSpPr>
          <p:nvPr>
            <p:ph type="dt" sz="half" idx="10"/>
          </p:nvPr>
        </p:nvSpPr>
        <p:spPr/>
        <p:txBody>
          <a:bodyPr/>
          <a:lstStyle>
            <a:extLst/>
          </a:lstStyle>
          <a:p>
            <a:fld id="{50272A53-B245-4ADF-8D81-B3487F779F36}" type="datetime1">
              <a:rPr kumimoji="1" lang="ja-JP" altLang="en-US" smtClean="0"/>
              <a:pPr/>
              <a:t>2014/2/24</a:t>
            </a:fld>
            <a:endParaRPr kumimoji="1" lang="ja-JP" altLang="en-US"/>
          </a:p>
        </p:txBody>
      </p:sp>
      <p:sp>
        <p:nvSpPr>
          <p:cNvPr id="20" name="フッター プレースホルダ 19"/>
          <p:cNvSpPr>
            <a:spLocks noGrp="1"/>
          </p:cNvSpPr>
          <p:nvPr>
            <p:ph type="ftr" sz="quarter" idx="11"/>
          </p:nvPr>
        </p:nvSpPr>
        <p:spPr/>
        <p:txBody>
          <a:bodyPr/>
          <a:lstStyle>
            <a:extLst/>
          </a:lstStyle>
          <a:p>
            <a:endParaRPr kumimoji="1" lang="ja-JP" altLang="en-US"/>
          </a:p>
        </p:txBody>
      </p:sp>
      <p:sp>
        <p:nvSpPr>
          <p:cNvPr id="10" name="スライド番号プレースホルダ 9"/>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B079513E-0DE3-4282-92E0-9833177BF5A0}" type="datetime1">
              <a:rPr kumimoji="1" lang="ja-JP" altLang="en-US" smtClean="0"/>
              <a:pPr/>
              <a:t>2014/2/24</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F56E7CFF-219D-47A4-941A-683D8FC28B69}" type="datetime1">
              <a:rPr kumimoji="1" lang="ja-JP" altLang="en-US" smtClean="0"/>
              <a:pPr/>
              <a:t>2014/2/24</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46F9C364-D70A-46DF-B372-4B20FF2C0CFD}" type="datetime1">
              <a:rPr kumimoji="1" lang="ja-JP" altLang="en-US" smtClean="0"/>
              <a:pPr/>
              <a:t>2014/2/24</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FD5B4BBA-875A-436E-89E2-CFCE75CBDD3A}" type="datetime1">
              <a:rPr kumimoji="1" lang="ja-JP" altLang="en-US" smtClean="0"/>
              <a:pPr/>
              <a:t>2014/2/24</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4AC8EE5B-DD41-40A5-AB1C-41A9F55C68B4}" type="datetime1">
              <a:rPr kumimoji="1" lang="ja-JP" altLang="en-US" smtClean="0"/>
              <a:pPr/>
              <a:t>2014/2/24</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BF13DB11-2608-4BA3-8DA2-83F9A4A51538}" type="datetime1">
              <a:rPr kumimoji="1" lang="ja-JP" altLang="en-US" smtClean="0"/>
              <a:pPr/>
              <a:t>2014/2/24</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1EBD30DD-1B1A-45A9-88F8-B48FEE996AA3}" type="datetime1">
              <a:rPr kumimoji="1" lang="ja-JP" altLang="en-US" smtClean="0"/>
              <a:pPr/>
              <a:t>2014/2/24</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10923ECE-2743-4BC3-AD55-A433F9BD0B63}" type="datetime1">
              <a:rPr kumimoji="1" lang="ja-JP" altLang="en-US" smtClean="0"/>
              <a:pPr/>
              <a:t>2014/2/24</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FFE9FCD9-1377-41DE-A193-5DB01BE92730}" type="datetime1">
              <a:rPr kumimoji="1" lang="ja-JP" altLang="en-US" smtClean="0"/>
              <a:pPr/>
              <a:t>2014/2/24</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extLst/>
          </a:lstStyle>
          <a:p>
            <a:fld id="{62AFBF33-2F65-4DFC-9732-D98E91EED79E}" type="datetime1">
              <a:rPr kumimoji="1" lang="ja-JP" altLang="en-US" smtClean="0"/>
              <a:pPr/>
              <a:t>2014/2/24</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E8BBE402-C60B-4C4B-B732-E027284C08B4}" type="slidenum">
              <a:rPr kumimoji="1" lang="ja-JP" altLang="en-US" smtClean="0"/>
              <a:pPr/>
              <a:t>&lt;#&gt;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 タイトルの書式設定</a:t>
            </a:r>
            <a:endParaRPr kumimoji="0" lang="en-US"/>
          </a:p>
        </p:txBody>
      </p:sp>
      <p:sp>
        <p:nvSpPr>
          <p:cNvPr id="9" name="テキスト プレースホル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6128300-C511-4430-B91B-0F5D4F6BA772}" type="datetime1">
              <a:rPr kumimoji="1" lang="ja-JP" altLang="en-US" smtClean="0"/>
              <a:pPr/>
              <a:t>2014/2/24</a:t>
            </a:fld>
            <a:endParaRPr kumimoji="1" lang="ja-JP" altLang="en-US"/>
          </a:p>
        </p:txBody>
      </p:sp>
      <p:sp>
        <p:nvSpPr>
          <p:cNvPr id="10" name="フッター プレースホル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8BBE402-C60B-4C4B-B732-E027284C08B4}" type="slidenum">
              <a:rPr kumimoji="1" lang="ja-JP" altLang="en-US" smtClean="0"/>
              <a:pPr/>
              <a:t>&lt;#&gt;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1640" y="1020712"/>
            <a:ext cx="7406640" cy="1472184"/>
          </a:xfrm>
        </p:spPr>
        <p:txBody>
          <a:bodyPr>
            <a:normAutofit/>
          </a:bodyPr>
          <a:lstStyle/>
          <a:p>
            <a:r>
              <a:rPr lang="ja-JP" altLang="en-US" dirty="0" smtClean="0"/>
              <a:t>反跳電子計測のための</a:t>
            </a:r>
            <a:r>
              <a:rPr lang="en-US" altLang="ja-JP" dirty="0" smtClean="0"/>
              <a:t/>
            </a:r>
            <a:br>
              <a:rPr lang="en-US" altLang="ja-JP" dirty="0" smtClean="0"/>
            </a:br>
            <a:r>
              <a:rPr lang="ja-JP" altLang="en-US" dirty="0" smtClean="0"/>
              <a:t>フォトダイオードの性能評価</a:t>
            </a:r>
            <a:endParaRPr kumimoji="1" lang="ja-JP" altLang="en-US" dirty="0"/>
          </a:p>
        </p:txBody>
      </p:sp>
      <p:sp>
        <p:nvSpPr>
          <p:cNvPr id="3" name="サブタイトル 2"/>
          <p:cNvSpPr>
            <a:spLocks noGrp="1"/>
          </p:cNvSpPr>
          <p:nvPr>
            <p:ph type="subTitle" idx="1"/>
          </p:nvPr>
        </p:nvSpPr>
        <p:spPr>
          <a:xfrm>
            <a:off x="1331640" y="4221088"/>
            <a:ext cx="4896544" cy="1002872"/>
          </a:xfrm>
        </p:spPr>
        <p:txBody>
          <a:bodyPr numCol="2">
            <a:noAutofit/>
          </a:bodyPr>
          <a:lstStyle/>
          <a:p>
            <a:r>
              <a:rPr lang="ja-JP" altLang="en-US" sz="3200" dirty="0" smtClean="0"/>
              <a:t>課題研究</a:t>
            </a:r>
            <a:r>
              <a:rPr lang="en-US" altLang="ja-JP" sz="3200" dirty="0" smtClean="0"/>
              <a:t>P6</a:t>
            </a:r>
          </a:p>
          <a:p>
            <a:r>
              <a:rPr kumimoji="1" lang="ja-JP" altLang="en-US" sz="3200" dirty="0" smtClean="0"/>
              <a:t>宮本奨平</a:t>
            </a:r>
            <a:endParaRPr kumimoji="1" lang="en-US" altLang="ja-JP" sz="3200" dirty="0" smtClean="0"/>
          </a:p>
          <a:p>
            <a:endParaRPr lang="en-US" altLang="ja-JP" sz="3200" dirty="0" smtClean="0"/>
          </a:p>
          <a:p>
            <a:r>
              <a:rPr kumimoji="1" lang="ja-JP" altLang="en-US" sz="3200" dirty="0" smtClean="0"/>
              <a:t>竹村泰斗</a:t>
            </a:r>
            <a:endParaRPr kumimoji="1" lang="en-US" altLang="ja-JP" sz="3200" dirty="0" smtClean="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1</a:t>
            </a:fld>
            <a:endParaRPr kumimoji="1" lang="ja-JP" altLang="en-US">
              <a:solidFill>
                <a:schemeClr val="tx1"/>
              </a:solidFill>
            </a:endParaRPr>
          </a:p>
        </p:txBody>
      </p:sp>
    </p:spTree>
    <p:extLst>
      <p:ext uri="{BB962C8B-B14F-4D97-AF65-F5344CB8AC3E}">
        <p14:creationId xmlns="" xmlns:p14="http://schemas.microsoft.com/office/powerpoint/2010/main" val="1081010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測定方法②</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10</a:t>
            </a:fld>
            <a:endParaRPr kumimoji="1" lang="ja-JP" altLang="en-US">
              <a:solidFill>
                <a:schemeClr val="tx1"/>
              </a:solidFill>
            </a:endParaRPr>
          </a:p>
        </p:txBody>
      </p:sp>
      <p:pic>
        <p:nvPicPr>
          <p:cNvPr id="6" name="図 5" descr="photodiode.jpg"/>
          <p:cNvPicPr>
            <a:picLocks noChangeAspect="1"/>
          </p:cNvPicPr>
          <p:nvPr/>
        </p:nvPicPr>
        <p:blipFill>
          <a:blip r:embed="rId3" cstate="print"/>
          <a:srcRect l="40950" t="26900" r="26375" b="39500"/>
          <a:stretch>
            <a:fillRect/>
          </a:stretch>
        </p:blipFill>
        <p:spPr>
          <a:xfrm flipV="1">
            <a:off x="1547664" y="3429000"/>
            <a:ext cx="2160937" cy="1666548"/>
          </a:xfrm>
          <a:prstGeom prst="rect">
            <a:avLst/>
          </a:prstGeom>
        </p:spPr>
      </p:pic>
      <p:sp>
        <p:nvSpPr>
          <p:cNvPr id="7" name="テキスト ボックス 6"/>
          <p:cNvSpPr txBox="1"/>
          <p:nvPr/>
        </p:nvSpPr>
        <p:spPr>
          <a:xfrm>
            <a:off x="1043608" y="2348880"/>
            <a:ext cx="3240360" cy="830997"/>
          </a:xfrm>
          <a:prstGeom prst="rect">
            <a:avLst/>
          </a:prstGeom>
          <a:noFill/>
        </p:spPr>
        <p:txBody>
          <a:bodyPr wrap="square" rtlCol="0">
            <a:spAutoFit/>
          </a:bodyPr>
          <a:lstStyle/>
          <a:p>
            <a:pPr>
              <a:buFont typeface="Arial" pitchFamily="34" charset="0"/>
              <a:buChar char="•"/>
            </a:pPr>
            <a:r>
              <a:rPr lang="ja-JP" altLang="en-US" sz="2400" dirty="0" smtClean="0"/>
              <a:t> </a:t>
            </a:r>
            <a:r>
              <a:rPr lang="ja-JP" altLang="en-US" sz="2400" dirty="0" smtClean="0">
                <a:solidFill>
                  <a:srgbClr val="FF0000"/>
                </a:solidFill>
              </a:rPr>
              <a:t>ベータ線</a:t>
            </a:r>
            <a:r>
              <a:rPr lang="ja-JP" altLang="en-US" sz="2400" dirty="0" smtClean="0"/>
              <a:t>を止める</a:t>
            </a:r>
            <a:endParaRPr lang="en-US" altLang="ja-JP" sz="2400" dirty="0" smtClean="0"/>
          </a:p>
          <a:p>
            <a:pPr>
              <a:buFont typeface="Arial" pitchFamily="34" charset="0"/>
              <a:buChar char="•"/>
            </a:pPr>
            <a:r>
              <a:rPr kumimoji="1" lang="ja-JP" altLang="en-US" sz="2400" dirty="0" smtClean="0"/>
              <a:t> </a:t>
            </a:r>
            <a:r>
              <a:rPr kumimoji="1" lang="ja-JP" altLang="en-US" sz="2400" dirty="0" smtClean="0">
                <a:solidFill>
                  <a:srgbClr val="FF0000"/>
                </a:solidFill>
              </a:rPr>
              <a:t>ガンマ線</a:t>
            </a:r>
            <a:r>
              <a:rPr kumimoji="1" lang="ja-JP" altLang="en-US" sz="2400" dirty="0" smtClean="0"/>
              <a:t>は透過する</a:t>
            </a:r>
            <a:endParaRPr kumimoji="1" lang="ja-JP" altLang="en-US" sz="2400" dirty="0"/>
          </a:p>
        </p:txBody>
      </p:sp>
      <p:pic>
        <p:nvPicPr>
          <p:cNvPr id="8" name="図 7"/>
          <p:cNvPicPr>
            <a:picLocks noChangeAspect="1"/>
          </p:cNvPicPr>
          <p:nvPr/>
        </p:nvPicPr>
        <p:blipFill rotWithShape="1">
          <a:blip r:embed="rId4" cstate="print">
            <a:extLst>
              <a:ext uri="{28A0092B-C50C-407E-A947-70E740481C1C}">
                <a14:useLocalDpi xmlns="" xmlns:a14="http://schemas.microsoft.com/office/drawing/2010/main" val="0"/>
              </a:ext>
            </a:extLst>
          </a:blip>
          <a:srcRect l="32459" t="7868" r="39344" b="40984"/>
          <a:stretch/>
        </p:blipFill>
        <p:spPr>
          <a:xfrm>
            <a:off x="5772748" y="3372811"/>
            <a:ext cx="1787957" cy="2432453"/>
          </a:xfrm>
          <a:prstGeom prst="rect">
            <a:avLst/>
          </a:prstGeom>
        </p:spPr>
      </p:pic>
      <p:sp>
        <p:nvSpPr>
          <p:cNvPr id="9" name="正方形/長方形 8"/>
          <p:cNvSpPr/>
          <p:nvPr/>
        </p:nvSpPr>
        <p:spPr>
          <a:xfrm>
            <a:off x="1475656" y="1484784"/>
            <a:ext cx="230425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PD</a:t>
            </a:r>
            <a:r>
              <a:rPr kumimoji="1" lang="ja-JP" altLang="en-US" sz="2400" dirty="0" smtClean="0">
                <a:solidFill>
                  <a:schemeClr val="tx1"/>
                </a:solidFill>
              </a:rPr>
              <a:t>のみで測定</a:t>
            </a:r>
            <a:endParaRPr kumimoji="1" lang="ja-JP" altLang="en-US" sz="2400" dirty="0">
              <a:solidFill>
                <a:schemeClr val="tx1"/>
              </a:solidFill>
            </a:endParaRPr>
          </a:p>
        </p:txBody>
      </p:sp>
      <p:sp>
        <p:nvSpPr>
          <p:cNvPr id="10" name="正方形/長方形 9"/>
          <p:cNvSpPr/>
          <p:nvPr/>
        </p:nvSpPr>
        <p:spPr>
          <a:xfrm>
            <a:off x="5292080" y="1484784"/>
            <a:ext cx="273630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PD+</a:t>
            </a:r>
            <a:r>
              <a:rPr kumimoji="1" lang="ja-JP" altLang="en-US" sz="2400" dirty="0" smtClean="0">
                <a:solidFill>
                  <a:schemeClr val="tx1"/>
                </a:solidFill>
              </a:rPr>
              <a:t>シンチで測定</a:t>
            </a:r>
            <a:endParaRPr kumimoji="1" lang="ja-JP" altLang="en-US" sz="2400" dirty="0">
              <a:solidFill>
                <a:schemeClr val="tx1"/>
              </a:solidFill>
            </a:endParaRPr>
          </a:p>
        </p:txBody>
      </p:sp>
      <p:sp>
        <p:nvSpPr>
          <p:cNvPr id="11" name="テキスト ボックス 10"/>
          <p:cNvSpPr txBox="1"/>
          <p:nvPr/>
        </p:nvSpPr>
        <p:spPr>
          <a:xfrm>
            <a:off x="5327576" y="2309971"/>
            <a:ext cx="3132856" cy="830997"/>
          </a:xfrm>
          <a:prstGeom prst="rect">
            <a:avLst/>
          </a:prstGeom>
          <a:noFill/>
        </p:spPr>
        <p:txBody>
          <a:bodyPr wrap="square" rtlCol="0">
            <a:spAutoFit/>
          </a:bodyPr>
          <a:lstStyle/>
          <a:p>
            <a:pPr>
              <a:buFont typeface="Arial" pitchFamily="34" charset="0"/>
              <a:buChar char="•"/>
            </a:pPr>
            <a:r>
              <a:rPr kumimoji="1" lang="ja-JP" altLang="en-US" sz="2400" dirty="0" smtClean="0"/>
              <a:t> </a:t>
            </a:r>
            <a:r>
              <a:rPr kumimoji="1" lang="ja-JP" altLang="en-US" sz="2400" dirty="0" smtClean="0">
                <a:solidFill>
                  <a:srgbClr val="FF0000"/>
                </a:solidFill>
              </a:rPr>
              <a:t>ベータ線</a:t>
            </a:r>
            <a:r>
              <a:rPr lang="ja-JP" altLang="en-US" sz="2400" dirty="0" smtClean="0"/>
              <a:t>も</a:t>
            </a:r>
            <a:endParaRPr kumimoji="1" lang="en-US" altLang="ja-JP" sz="2400" dirty="0" smtClean="0"/>
          </a:p>
          <a:p>
            <a:pPr>
              <a:buFont typeface="Arial" pitchFamily="34" charset="0"/>
              <a:buChar char="•"/>
            </a:pPr>
            <a:r>
              <a:rPr lang="ja-JP" altLang="en-US" sz="2400" dirty="0" smtClean="0"/>
              <a:t> </a:t>
            </a:r>
            <a:r>
              <a:rPr lang="ja-JP" altLang="en-US" sz="2400" dirty="0" smtClean="0">
                <a:solidFill>
                  <a:srgbClr val="FF0000"/>
                </a:solidFill>
              </a:rPr>
              <a:t>ガンマ線</a:t>
            </a:r>
            <a:r>
              <a:rPr lang="ja-JP" altLang="en-US" sz="2400" dirty="0" smtClean="0"/>
              <a:t>も止める</a:t>
            </a:r>
            <a:endParaRPr kumimoji="1" lang="ja-JP" altLang="en-US" sz="2400" dirty="0"/>
          </a:p>
        </p:txBody>
      </p:sp>
      <p:sp>
        <p:nvSpPr>
          <p:cNvPr id="12" name="正方形/長方形 11"/>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2.</a:t>
            </a:r>
            <a:r>
              <a:rPr lang="ja-JP" altLang="en-US" sz="2400" b="1" dirty="0" smtClean="0">
                <a:ln w="50800"/>
                <a:solidFill>
                  <a:schemeClr val="bg1">
                    <a:shade val="50000"/>
                  </a:schemeClr>
                </a:solidFill>
              </a:rPr>
              <a:t>検出器</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mn-lt"/>
              </a:rPr>
              <a:t>検出器</a:t>
            </a:r>
            <a:endParaRPr kumimoji="1" lang="ja-JP" altLang="en-US" dirty="0">
              <a:latin typeface="+mn-lt"/>
            </a:endParaRPr>
          </a:p>
        </p:txBody>
      </p:sp>
      <p:pic>
        <p:nvPicPr>
          <p:cNvPr id="4" name="コンテンツ プレースホルダー 5"/>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33758" t="27997" r="36827" b="24471"/>
          <a:stretch/>
        </p:blipFill>
        <p:spPr>
          <a:xfrm rot="16200000">
            <a:off x="1591496" y="3529185"/>
            <a:ext cx="1728191" cy="2103885"/>
          </a:xfrm>
          <a:prstGeom prst="rect">
            <a:avLst/>
          </a:prstGeom>
          <a:noFill/>
          <a:ln>
            <a:noFill/>
          </a:ln>
        </p:spPr>
      </p:pic>
      <p:sp>
        <p:nvSpPr>
          <p:cNvPr id="17" name="スライド番号プレースホルダ 16"/>
          <p:cNvSpPr>
            <a:spLocks noGrp="1"/>
          </p:cNvSpPr>
          <p:nvPr>
            <p:ph type="sldNum" sz="quarter" idx="12"/>
          </p:nvPr>
        </p:nvSpPr>
        <p:spPr/>
        <p:txBody>
          <a:bodyPr/>
          <a:lstStyle/>
          <a:p>
            <a:fld id="{E8BBE402-C60B-4C4B-B732-E027284C08B4}" type="slidenum">
              <a:rPr kumimoji="1" lang="ja-JP" altLang="en-US" smtClean="0">
                <a:solidFill>
                  <a:schemeClr val="tx1"/>
                </a:solidFill>
              </a:rPr>
              <a:pPr/>
              <a:t>11</a:t>
            </a:fld>
            <a:endParaRPr kumimoji="1" lang="ja-JP" altLang="en-US">
              <a:solidFill>
                <a:schemeClr val="tx1"/>
              </a:solidFill>
            </a:endParaRPr>
          </a:p>
        </p:txBody>
      </p:sp>
      <p:grpSp>
        <p:nvGrpSpPr>
          <p:cNvPr id="19" name="グループ化 18"/>
          <p:cNvGrpSpPr/>
          <p:nvPr/>
        </p:nvGrpSpPr>
        <p:grpSpPr>
          <a:xfrm>
            <a:off x="1979712" y="3266982"/>
            <a:ext cx="936104" cy="810090"/>
            <a:chOff x="3779912" y="2204864"/>
            <a:chExt cx="1296144" cy="1368152"/>
          </a:xfrm>
        </p:grpSpPr>
        <p:cxnSp>
          <p:nvCxnSpPr>
            <p:cNvPr id="8" name="直線コネクタ 7"/>
            <p:cNvCxnSpPr/>
            <p:nvPr/>
          </p:nvCxnSpPr>
          <p:spPr>
            <a:xfrm flipV="1">
              <a:off x="3779912" y="2204864"/>
              <a:ext cx="0" cy="136815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5076056" y="2204864"/>
              <a:ext cx="0" cy="136815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851920" y="2387284"/>
              <a:ext cx="115212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1763688" y="2751311"/>
            <a:ext cx="1512170" cy="461665"/>
          </a:xfrm>
          <a:prstGeom prst="rect">
            <a:avLst/>
          </a:prstGeom>
          <a:noFill/>
        </p:spPr>
        <p:txBody>
          <a:bodyPr wrap="square" rtlCol="0">
            <a:spAutoFit/>
          </a:bodyPr>
          <a:lstStyle/>
          <a:p>
            <a:pPr algn="ctr"/>
            <a:r>
              <a:rPr kumimoji="1" lang="en-US" altLang="ja-JP" sz="2400" dirty="0" smtClean="0"/>
              <a:t>12.7mm</a:t>
            </a:r>
            <a:endParaRPr kumimoji="1" lang="ja-JP" altLang="en-US" sz="2400" dirty="0"/>
          </a:p>
        </p:txBody>
      </p:sp>
      <p:grpSp>
        <p:nvGrpSpPr>
          <p:cNvPr id="23" name="グループ化 22"/>
          <p:cNvGrpSpPr/>
          <p:nvPr/>
        </p:nvGrpSpPr>
        <p:grpSpPr>
          <a:xfrm>
            <a:off x="2915816" y="4077072"/>
            <a:ext cx="2232250" cy="1026114"/>
            <a:chOff x="5076056" y="3573016"/>
            <a:chExt cx="4140987" cy="1368152"/>
          </a:xfrm>
        </p:grpSpPr>
        <p:grpSp>
          <p:nvGrpSpPr>
            <p:cNvPr id="18" name="グループ化 17"/>
            <p:cNvGrpSpPr/>
            <p:nvPr/>
          </p:nvGrpSpPr>
          <p:grpSpPr>
            <a:xfrm>
              <a:off x="5076056" y="3573016"/>
              <a:ext cx="1584176" cy="1368152"/>
              <a:chOff x="5076056" y="3573016"/>
              <a:chExt cx="1584176" cy="1368152"/>
            </a:xfrm>
          </p:grpSpPr>
          <p:cxnSp>
            <p:nvCxnSpPr>
              <p:cNvPr id="10" name="直線コネクタ 9"/>
              <p:cNvCxnSpPr/>
              <p:nvPr/>
            </p:nvCxnSpPr>
            <p:spPr>
              <a:xfrm>
                <a:off x="5076056" y="3573016"/>
                <a:ext cx="158417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6056" y="4941168"/>
                <a:ext cx="158417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228184" y="3645024"/>
                <a:ext cx="0" cy="129614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6300193" y="4149081"/>
              <a:ext cx="2916850" cy="615553"/>
            </a:xfrm>
            <a:prstGeom prst="rect">
              <a:avLst/>
            </a:prstGeom>
            <a:noFill/>
          </p:spPr>
          <p:txBody>
            <a:bodyPr wrap="square" rtlCol="0">
              <a:spAutoFit/>
            </a:bodyPr>
            <a:lstStyle/>
            <a:p>
              <a:pPr algn="ctr"/>
              <a:r>
                <a:rPr lang="en-US" altLang="ja-JP" sz="2400" dirty="0" smtClean="0"/>
                <a:t>14.5</a:t>
              </a:r>
              <a:r>
                <a:rPr kumimoji="1" lang="en-US" altLang="ja-JP" sz="2400" dirty="0" smtClean="0"/>
                <a:t>mm</a:t>
              </a:r>
              <a:endParaRPr kumimoji="1" lang="ja-JP" altLang="en-US" sz="2400" dirty="0"/>
            </a:p>
          </p:txBody>
        </p:sp>
      </p:grpSp>
      <p:sp>
        <p:nvSpPr>
          <p:cNvPr id="24" name="正方形/長方形 23"/>
          <p:cNvSpPr/>
          <p:nvPr/>
        </p:nvSpPr>
        <p:spPr>
          <a:xfrm>
            <a:off x="1043608" y="1412776"/>
            <a:ext cx="3888432" cy="1080120"/>
          </a:xfrm>
          <a:prstGeom prst="rect">
            <a:avLst/>
          </a:prstGeom>
          <a:solidFill>
            <a:schemeClr val="tx2">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Si PIN photodiode</a:t>
            </a:r>
          </a:p>
          <a:p>
            <a:r>
              <a:rPr lang="en-US" altLang="ja-JP" sz="2400" dirty="0" smtClean="0">
                <a:solidFill>
                  <a:schemeClr val="tx1"/>
                </a:solidFill>
              </a:rPr>
              <a:t>S3590-01(HAMAMATSU)</a:t>
            </a:r>
            <a:endParaRPr lang="ja-JP" altLang="en-US" sz="2400" dirty="0">
              <a:solidFill>
                <a:schemeClr val="tx1"/>
              </a:solidFill>
            </a:endParaRPr>
          </a:p>
        </p:txBody>
      </p:sp>
      <p:sp>
        <p:nvSpPr>
          <p:cNvPr id="22" name="正方形/長方形 21"/>
          <p:cNvSpPr/>
          <p:nvPr/>
        </p:nvSpPr>
        <p:spPr>
          <a:xfrm>
            <a:off x="5220072" y="1412776"/>
            <a:ext cx="3312368" cy="1152128"/>
          </a:xfrm>
          <a:prstGeom prst="rect">
            <a:avLst/>
          </a:prstGeom>
          <a:solidFill>
            <a:schemeClr val="tx2">
              <a:lumMod val="20000"/>
              <a:lumOff val="80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シンチレーター</a:t>
            </a:r>
            <a:r>
              <a:rPr lang="en-US" altLang="ja-JP" sz="2400" dirty="0" smtClean="0">
                <a:solidFill>
                  <a:schemeClr val="tx1"/>
                </a:solidFill>
              </a:rPr>
              <a:t>(GSO)</a:t>
            </a:r>
          </a:p>
        </p:txBody>
      </p:sp>
      <p:grpSp>
        <p:nvGrpSpPr>
          <p:cNvPr id="39" name="グループ化 38"/>
          <p:cNvGrpSpPr/>
          <p:nvPr/>
        </p:nvGrpSpPr>
        <p:grpSpPr>
          <a:xfrm>
            <a:off x="5724128" y="3068960"/>
            <a:ext cx="3419872" cy="2736304"/>
            <a:chOff x="5724128" y="3068960"/>
            <a:chExt cx="2880320" cy="2304257"/>
          </a:xfrm>
        </p:grpSpPr>
        <p:grpSp>
          <p:nvGrpSpPr>
            <p:cNvPr id="26" name="グループ化 25"/>
            <p:cNvGrpSpPr/>
            <p:nvPr/>
          </p:nvGrpSpPr>
          <p:grpSpPr>
            <a:xfrm>
              <a:off x="5724128" y="3068960"/>
              <a:ext cx="2160239" cy="2304257"/>
              <a:chOff x="2051719" y="2492896"/>
              <a:chExt cx="2480275" cy="3456385"/>
            </a:xfrm>
          </p:grpSpPr>
          <p:pic>
            <p:nvPicPr>
              <p:cNvPr id="27" name="図 26" descr="IMG_20140214_162427251.jpg"/>
              <p:cNvPicPr>
                <a:picLocks noChangeAspect="1"/>
              </p:cNvPicPr>
              <p:nvPr/>
            </p:nvPicPr>
            <p:blipFill>
              <a:blip r:embed="rId4" cstate="print"/>
              <a:srcRect l="19493" t="28889" r="24507" b="26667"/>
              <a:stretch>
                <a:fillRect/>
              </a:stretch>
            </p:blipFill>
            <p:spPr>
              <a:xfrm rot="5400000">
                <a:off x="1570809" y="4053927"/>
                <a:ext cx="2376264" cy="1414443"/>
              </a:xfrm>
              <a:prstGeom prst="rect">
                <a:avLst/>
              </a:prstGeom>
            </p:spPr>
          </p:pic>
          <p:grpSp>
            <p:nvGrpSpPr>
              <p:cNvPr id="28" name="グループ化 18"/>
              <p:cNvGrpSpPr/>
              <p:nvPr/>
            </p:nvGrpSpPr>
            <p:grpSpPr>
              <a:xfrm>
                <a:off x="2339752" y="2492896"/>
                <a:ext cx="720080" cy="1368152"/>
                <a:chOff x="3779912" y="2204864"/>
                <a:chExt cx="1296144" cy="1368152"/>
              </a:xfrm>
            </p:grpSpPr>
            <p:cxnSp>
              <p:nvCxnSpPr>
                <p:cNvPr id="30" name="直線コネクタ 29"/>
                <p:cNvCxnSpPr/>
                <p:nvPr/>
              </p:nvCxnSpPr>
              <p:spPr>
                <a:xfrm flipV="1">
                  <a:off x="3779912" y="2204864"/>
                  <a:ext cx="0" cy="136815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5076056" y="2204864"/>
                  <a:ext cx="0" cy="136815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851920" y="2708920"/>
                  <a:ext cx="115212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3059830" y="2780927"/>
                <a:ext cx="1472164" cy="692497"/>
              </a:xfrm>
              <a:prstGeom prst="rect">
                <a:avLst/>
              </a:prstGeom>
              <a:noFill/>
            </p:spPr>
            <p:txBody>
              <a:bodyPr wrap="square" rtlCol="0">
                <a:spAutoFit/>
              </a:bodyPr>
              <a:lstStyle/>
              <a:p>
                <a:pPr algn="ctr"/>
                <a:r>
                  <a:rPr kumimoji="1" lang="en-US" altLang="ja-JP" sz="2400" dirty="0" smtClean="0"/>
                  <a:t>10mm</a:t>
                </a:r>
                <a:endParaRPr kumimoji="1" lang="ja-JP" altLang="en-US" sz="2400" dirty="0"/>
              </a:p>
            </p:txBody>
          </p:sp>
        </p:grpSp>
        <p:grpSp>
          <p:nvGrpSpPr>
            <p:cNvPr id="33" name="グループ化 32"/>
            <p:cNvGrpSpPr/>
            <p:nvPr/>
          </p:nvGrpSpPr>
          <p:grpSpPr>
            <a:xfrm>
              <a:off x="6588224" y="3933056"/>
              <a:ext cx="2016224" cy="1224136"/>
              <a:chOff x="5076056" y="3573016"/>
              <a:chExt cx="3348372" cy="1368152"/>
            </a:xfrm>
          </p:grpSpPr>
          <p:grpSp>
            <p:nvGrpSpPr>
              <p:cNvPr id="34" name="グループ化 17"/>
              <p:cNvGrpSpPr/>
              <p:nvPr/>
            </p:nvGrpSpPr>
            <p:grpSpPr>
              <a:xfrm>
                <a:off x="5076056" y="3573016"/>
                <a:ext cx="1584176" cy="1368152"/>
                <a:chOff x="5076056" y="3573016"/>
                <a:chExt cx="1584176" cy="1368152"/>
              </a:xfrm>
            </p:grpSpPr>
            <p:cxnSp>
              <p:nvCxnSpPr>
                <p:cNvPr id="36" name="直線コネクタ 35"/>
                <p:cNvCxnSpPr/>
                <p:nvPr/>
              </p:nvCxnSpPr>
              <p:spPr>
                <a:xfrm>
                  <a:off x="5076056" y="3573016"/>
                  <a:ext cx="158417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076056" y="4941168"/>
                  <a:ext cx="158417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6228184" y="3645024"/>
                  <a:ext cx="0" cy="1296144"/>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6300192" y="4047455"/>
                <a:ext cx="2124236" cy="515979"/>
              </a:xfrm>
              <a:prstGeom prst="rect">
                <a:avLst/>
              </a:prstGeom>
              <a:noFill/>
            </p:spPr>
            <p:txBody>
              <a:bodyPr wrap="square" rtlCol="0">
                <a:spAutoFit/>
              </a:bodyPr>
              <a:lstStyle/>
              <a:p>
                <a:pPr algn="ctr"/>
                <a:r>
                  <a:rPr lang="en-US" altLang="ja-JP" sz="2400" dirty="0" smtClean="0"/>
                  <a:t>30</a:t>
                </a:r>
                <a:r>
                  <a:rPr kumimoji="1" lang="en-US" altLang="ja-JP" sz="2400" dirty="0" smtClean="0"/>
                  <a:t>mm</a:t>
                </a:r>
                <a:endParaRPr kumimoji="1" lang="ja-JP" altLang="en-US" sz="2400" dirty="0"/>
              </a:p>
            </p:txBody>
          </p:sp>
        </p:grpSp>
      </p:grpSp>
      <p:sp>
        <p:nvSpPr>
          <p:cNvPr id="41" name="正方形/長方形 40"/>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2.</a:t>
            </a:r>
            <a:r>
              <a:rPr lang="ja-JP" altLang="en-US" sz="2400" b="1" dirty="0" smtClean="0">
                <a:ln w="50800"/>
                <a:solidFill>
                  <a:schemeClr val="bg1">
                    <a:shade val="50000"/>
                  </a:schemeClr>
                </a:solidFill>
              </a:rPr>
              <a:t>検出器</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検出器と線源の配置</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12</a:t>
            </a:fld>
            <a:endParaRPr kumimoji="1" lang="ja-JP" altLang="en-US">
              <a:solidFill>
                <a:schemeClr val="tx1"/>
              </a:solidFill>
            </a:endParaRPr>
          </a:p>
        </p:txBody>
      </p:sp>
      <p:sp>
        <p:nvSpPr>
          <p:cNvPr id="11" name="テキスト ボックス 10"/>
          <p:cNvSpPr txBox="1"/>
          <p:nvPr/>
        </p:nvSpPr>
        <p:spPr>
          <a:xfrm>
            <a:off x="4788024" y="3789040"/>
            <a:ext cx="936104" cy="461665"/>
          </a:xfrm>
          <a:prstGeom prst="rect">
            <a:avLst/>
          </a:prstGeom>
          <a:noFill/>
        </p:spPr>
        <p:txBody>
          <a:bodyPr wrap="square" rtlCol="0">
            <a:spAutoFit/>
          </a:bodyPr>
          <a:lstStyle/>
          <a:p>
            <a:r>
              <a:rPr kumimoji="1" lang="en-US" altLang="ja-JP" sz="2400" dirty="0" smtClean="0"/>
              <a:t>4cm</a:t>
            </a:r>
            <a:endParaRPr kumimoji="1" lang="ja-JP" altLang="en-US" sz="2400" dirty="0"/>
          </a:p>
        </p:txBody>
      </p:sp>
      <p:grpSp>
        <p:nvGrpSpPr>
          <p:cNvPr id="13" name="グループ化 12"/>
          <p:cNvGrpSpPr/>
          <p:nvPr/>
        </p:nvGrpSpPr>
        <p:grpSpPr>
          <a:xfrm>
            <a:off x="1331640" y="2420888"/>
            <a:ext cx="2808312" cy="3024336"/>
            <a:chOff x="1331640" y="2996952"/>
            <a:chExt cx="4464496" cy="3024336"/>
          </a:xfrm>
        </p:grpSpPr>
        <p:sp>
          <p:nvSpPr>
            <p:cNvPr id="5" name="正方形/長方形 4"/>
            <p:cNvSpPr/>
            <p:nvPr/>
          </p:nvSpPr>
          <p:spPr>
            <a:xfrm>
              <a:off x="1331640" y="3284984"/>
              <a:ext cx="4464496" cy="273630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03648" y="5589240"/>
              <a:ext cx="4320480"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71800" y="5229200"/>
              <a:ext cx="1512168"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627783" y="2996952"/>
              <a:ext cx="1800200"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5652120" y="2420888"/>
            <a:ext cx="2808312" cy="3024336"/>
            <a:chOff x="1331640" y="2996952"/>
            <a:chExt cx="4464496" cy="3024336"/>
          </a:xfrm>
        </p:grpSpPr>
        <p:sp>
          <p:nvSpPr>
            <p:cNvPr id="15" name="正方形/長方形 14"/>
            <p:cNvSpPr/>
            <p:nvPr/>
          </p:nvSpPr>
          <p:spPr>
            <a:xfrm>
              <a:off x="1331640" y="3284984"/>
              <a:ext cx="4464496" cy="273630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03648" y="5589240"/>
              <a:ext cx="4320480"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771800" y="5229200"/>
              <a:ext cx="1512167"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627783" y="2996952"/>
              <a:ext cx="1800200"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 name="直線コネクタ 19"/>
          <p:cNvCxnSpPr/>
          <p:nvPr/>
        </p:nvCxnSpPr>
        <p:spPr>
          <a:xfrm>
            <a:off x="4283968" y="2708920"/>
            <a:ext cx="12241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283968" y="5013176"/>
            <a:ext cx="12241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716016" y="2996952"/>
            <a:ext cx="0" cy="187220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660232" y="3068960"/>
            <a:ext cx="720080" cy="15841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427984" y="1268760"/>
            <a:ext cx="864096" cy="461665"/>
          </a:xfrm>
          <a:prstGeom prst="rect">
            <a:avLst/>
          </a:prstGeom>
          <a:noFill/>
        </p:spPr>
        <p:txBody>
          <a:bodyPr wrap="square" rtlCol="0">
            <a:spAutoFit/>
          </a:bodyPr>
          <a:lstStyle/>
          <a:p>
            <a:r>
              <a:rPr lang="ja-JP" altLang="en-US" sz="2400" dirty="0" smtClean="0"/>
              <a:t>線源</a:t>
            </a:r>
            <a:endParaRPr kumimoji="1" lang="ja-JP" altLang="en-US" sz="2400" dirty="0"/>
          </a:p>
        </p:txBody>
      </p:sp>
      <p:cxnSp>
        <p:nvCxnSpPr>
          <p:cNvPr id="32" name="直線コネクタ 31"/>
          <p:cNvCxnSpPr>
            <a:stCxn id="12" idx="7"/>
            <a:endCxn id="30" idx="1"/>
          </p:cNvCxnSpPr>
          <p:nvPr/>
        </p:nvCxnSpPr>
        <p:spPr>
          <a:xfrm flipV="1">
            <a:off x="3113506" y="1499593"/>
            <a:ext cx="1314478" cy="963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355976" y="1844824"/>
            <a:ext cx="1512168" cy="461665"/>
          </a:xfrm>
          <a:prstGeom prst="rect">
            <a:avLst/>
          </a:prstGeom>
          <a:noFill/>
        </p:spPr>
        <p:txBody>
          <a:bodyPr wrap="square" rtlCol="0">
            <a:spAutoFit/>
          </a:bodyPr>
          <a:lstStyle/>
          <a:p>
            <a:r>
              <a:rPr kumimoji="1" lang="ja-JP" altLang="en-US" sz="2400" dirty="0" smtClean="0"/>
              <a:t>シャーシ</a:t>
            </a:r>
            <a:endParaRPr kumimoji="1" lang="ja-JP" altLang="en-US" dirty="0"/>
          </a:p>
        </p:txBody>
      </p:sp>
      <p:cxnSp>
        <p:nvCxnSpPr>
          <p:cNvPr id="39" name="直線コネクタ 38"/>
          <p:cNvCxnSpPr>
            <a:endCxn id="38" idx="1"/>
          </p:cNvCxnSpPr>
          <p:nvPr/>
        </p:nvCxnSpPr>
        <p:spPr>
          <a:xfrm flipV="1">
            <a:off x="3563888" y="2075657"/>
            <a:ext cx="792088" cy="6332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923928" y="5805264"/>
            <a:ext cx="864096" cy="461665"/>
          </a:xfrm>
          <a:prstGeom prst="rect">
            <a:avLst/>
          </a:prstGeom>
          <a:noFill/>
        </p:spPr>
        <p:txBody>
          <a:bodyPr wrap="square" rtlCol="0">
            <a:spAutoFit/>
          </a:bodyPr>
          <a:lstStyle/>
          <a:p>
            <a:pPr algn="ctr"/>
            <a:r>
              <a:rPr kumimoji="1" lang="en-US" altLang="ja-JP" sz="2400" dirty="0" smtClean="0"/>
              <a:t>PD</a:t>
            </a:r>
            <a:endParaRPr kumimoji="1" lang="ja-JP" altLang="en-US" sz="2400" dirty="0"/>
          </a:p>
        </p:txBody>
      </p:sp>
      <p:cxnSp>
        <p:nvCxnSpPr>
          <p:cNvPr id="43" name="直線コネクタ 42"/>
          <p:cNvCxnSpPr>
            <a:stCxn id="7" idx="3"/>
            <a:endCxn id="42" idx="0"/>
          </p:cNvCxnSpPr>
          <p:nvPr/>
        </p:nvCxnSpPr>
        <p:spPr>
          <a:xfrm>
            <a:off x="3188749" y="4833156"/>
            <a:ext cx="1167227" cy="972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644008" y="5805264"/>
            <a:ext cx="1152128" cy="461665"/>
          </a:xfrm>
          <a:prstGeom prst="rect">
            <a:avLst/>
          </a:prstGeom>
          <a:noFill/>
        </p:spPr>
        <p:txBody>
          <a:bodyPr wrap="square" rtlCol="0">
            <a:spAutoFit/>
          </a:bodyPr>
          <a:lstStyle/>
          <a:p>
            <a:pPr algn="ctr"/>
            <a:r>
              <a:rPr kumimoji="1" lang="en-US" altLang="ja-JP" sz="2400" dirty="0" smtClean="0"/>
              <a:t>GSO</a:t>
            </a:r>
            <a:endParaRPr kumimoji="1" lang="ja-JP" altLang="en-US" sz="2400" dirty="0"/>
          </a:p>
        </p:txBody>
      </p:sp>
      <p:cxnSp>
        <p:nvCxnSpPr>
          <p:cNvPr id="52" name="直線コネクタ 51"/>
          <p:cNvCxnSpPr>
            <a:endCxn id="51" idx="0"/>
          </p:cNvCxnSpPr>
          <p:nvPr/>
        </p:nvCxnSpPr>
        <p:spPr>
          <a:xfrm flipH="1">
            <a:off x="5220072" y="4293096"/>
            <a:ext cx="1296144" cy="1512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2.</a:t>
            </a:r>
            <a:r>
              <a:rPr lang="ja-JP" altLang="en-US" sz="2400" b="1" dirty="0" smtClean="0">
                <a:ln w="50800"/>
                <a:solidFill>
                  <a:schemeClr val="bg1">
                    <a:shade val="50000"/>
                  </a:schemeClr>
                </a:solidFill>
              </a:rPr>
              <a:t>検出器</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13</a:t>
            </a:fld>
            <a:endParaRPr kumimoji="1" lang="ja-JP" altLang="en-US">
              <a:solidFill>
                <a:schemeClr val="tx1"/>
              </a:solidFill>
            </a:endParaRPr>
          </a:p>
        </p:txBody>
      </p:sp>
      <p:sp>
        <p:nvSpPr>
          <p:cNvPr id="5" name="テキスト ボックス 4"/>
          <p:cNvSpPr txBox="1"/>
          <p:nvPr/>
        </p:nvSpPr>
        <p:spPr>
          <a:xfrm>
            <a:off x="1475656" y="1772816"/>
            <a:ext cx="6408712" cy="3416320"/>
          </a:xfrm>
          <a:prstGeom prst="rect">
            <a:avLst/>
          </a:prstGeom>
          <a:noFill/>
        </p:spPr>
        <p:txBody>
          <a:bodyPr wrap="square" rtlCol="0">
            <a:spAutoFit/>
          </a:bodyPr>
          <a:lstStyle/>
          <a:p>
            <a:pPr marL="342900" indent="-342900">
              <a:buFont typeface="+mj-lt"/>
              <a:buAutoNum type="arabicPeriod"/>
            </a:pPr>
            <a:r>
              <a:rPr lang="ja-JP" altLang="en-US" sz="3600" dirty="0" smtClean="0">
                <a:solidFill>
                  <a:schemeClr val="bg1">
                    <a:lumMod val="75000"/>
                  </a:schemeClr>
                </a:solidFill>
              </a:rPr>
              <a:t>研究の目的</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検出器</a:t>
            </a:r>
            <a:endParaRPr kumimoji="1" lang="en-US" altLang="ja-JP" sz="3600" dirty="0" smtClean="0">
              <a:solidFill>
                <a:schemeClr val="bg1">
                  <a:lumMod val="75000"/>
                </a:schemeClr>
              </a:solidFill>
            </a:endParaRPr>
          </a:p>
          <a:p>
            <a:pPr marL="342900" indent="-342900">
              <a:buFont typeface="+mj-lt"/>
              <a:buAutoNum type="arabicPeriod"/>
            </a:pPr>
            <a:r>
              <a:rPr lang="ja-JP" altLang="en-US" sz="3600" dirty="0" smtClean="0"/>
              <a:t>検出器の原理</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セットアップ</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測定結果と解析結果</a:t>
            </a:r>
            <a:endParaRPr kumimoji="1"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まとめ</a:t>
            </a:r>
            <a:endParaRPr kumimoji="1" lang="ja-JP" altLang="en-US" sz="3600" dirty="0">
              <a:solidFill>
                <a:schemeClr val="bg1">
                  <a:lumMod val="75000"/>
                </a:schemeClr>
              </a:solidFill>
            </a:endParaRPr>
          </a:p>
        </p:txBody>
      </p:sp>
      <p:sp>
        <p:nvSpPr>
          <p:cNvPr id="6" name="タイトル 5"/>
          <p:cNvSpPr>
            <a:spLocks noGrp="1"/>
          </p:cNvSpPr>
          <p:nvPr>
            <p:ph type="title"/>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lIns="82945" tIns="41473" rIns="82945" bIns="41473"/>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t>pin</a:t>
            </a:r>
            <a:r>
              <a:rPr lang="en-US" dirty="0" err="1"/>
              <a:t>接合</a:t>
            </a:r>
            <a:endParaRPr lang="en-US" dirty="0"/>
          </a:p>
        </p:txBody>
      </p:sp>
      <p:sp>
        <p:nvSpPr>
          <p:cNvPr id="3" name="直線コネクタ 2"/>
          <p:cNvSpPr/>
          <p:nvPr/>
        </p:nvSpPr>
        <p:spPr>
          <a:xfrm>
            <a:off x="1502135" y="3423922"/>
            <a:ext cx="2097439"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 name="直線コネクタ 3"/>
          <p:cNvSpPr/>
          <p:nvPr/>
        </p:nvSpPr>
        <p:spPr>
          <a:xfrm flipV="1">
            <a:off x="1552751" y="5102898"/>
            <a:ext cx="2071967" cy="24494"/>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 name="直線コネクタ 4"/>
          <p:cNvSpPr/>
          <p:nvPr/>
        </p:nvSpPr>
        <p:spPr>
          <a:xfrm flipV="1">
            <a:off x="1777091" y="3681271"/>
            <a:ext cx="1945592" cy="24494"/>
          </a:xfrm>
          <a:prstGeom prst="line">
            <a:avLst/>
          </a:prstGeom>
          <a:no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buNone/>
            </a:pPr>
            <a:r>
              <a:rPr lang="en-US" sz="1600" dirty="0">
                <a:latin typeface="Liberation Sans" pitchFamily="18"/>
                <a:ea typeface="VL Pゴシック" pitchFamily="2"/>
                <a:cs typeface="Lohit Devanagari" pitchFamily="2"/>
              </a:rPr>
              <a:t>   </a:t>
            </a:r>
          </a:p>
        </p:txBody>
      </p:sp>
      <p:sp>
        <p:nvSpPr>
          <p:cNvPr id="6" name="フリーフォーム 5"/>
          <p:cNvSpPr/>
          <p:nvPr/>
        </p:nvSpPr>
        <p:spPr>
          <a:xfrm>
            <a:off x="1704270" y="3083292"/>
            <a:ext cx="202462"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 name="直線コネクタ 6"/>
          <p:cNvSpPr/>
          <p:nvPr/>
        </p:nvSpPr>
        <p:spPr>
          <a:xfrm>
            <a:off x="1741171" y="3189434"/>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 name="フリーフォーム 7"/>
          <p:cNvSpPr/>
          <p:nvPr/>
        </p:nvSpPr>
        <p:spPr>
          <a:xfrm>
            <a:off x="1704270" y="3083292"/>
            <a:ext cx="202462"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9" name="直線コネクタ 8"/>
          <p:cNvSpPr/>
          <p:nvPr/>
        </p:nvSpPr>
        <p:spPr>
          <a:xfrm>
            <a:off x="1741171" y="3189434"/>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0" name="フリーフォーム 9"/>
          <p:cNvSpPr/>
          <p:nvPr/>
        </p:nvSpPr>
        <p:spPr>
          <a:xfrm>
            <a:off x="2386436" y="2985970"/>
            <a:ext cx="202135" cy="19497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1" name="直線コネクタ 10"/>
          <p:cNvSpPr/>
          <p:nvPr/>
        </p:nvSpPr>
        <p:spPr>
          <a:xfrm>
            <a:off x="2434766" y="3083292"/>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2" name="フリーフォーム 11"/>
          <p:cNvSpPr/>
          <p:nvPr/>
        </p:nvSpPr>
        <p:spPr>
          <a:xfrm>
            <a:off x="2816504" y="2767159"/>
            <a:ext cx="201809"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3" name="直線コネクタ 12"/>
          <p:cNvSpPr/>
          <p:nvPr/>
        </p:nvSpPr>
        <p:spPr>
          <a:xfrm>
            <a:off x="2852750" y="2873298"/>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4" name="フリーフォーム 13"/>
          <p:cNvSpPr/>
          <p:nvPr/>
        </p:nvSpPr>
        <p:spPr>
          <a:xfrm>
            <a:off x="2032781" y="2645342"/>
            <a:ext cx="202135"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5" name="直線コネクタ 14"/>
          <p:cNvSpPr/>
          <p:nvPr/>
        </p:nvSpPr>
        <p:spPr>
          <a:xfrm>
            <a:off x="2069681" y="2751483"/>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6" name="フリーフォーム 15"/>
          <p:cNvSpPr/>
          <p:nvPr/>
        </p:nvSpPr>
        <p:spPr>
          <a:xfrm>
            <a:off x="3271063" y="3107460"/>
            <a:ext cx="201809" cy="19497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7" name="直線コネクタ 16"/>
          <p:cNvSpPr/>
          <p:nvPr/>
        </p:nvSpPr>
        <p:spPr>
          <a:xfrm>
            <a:off x="3307637" y="3213927"/>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8" name="フリーフォーム 17"/>
          <p:cNvSpPr/>
          <p:nvPr/>
        </p:nvSpPr>
        <p:spPr>
          <a:xfrm>
            <a:off x="1878322" y="3583949"/>
            <a:ext cx="226953" cy="2191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9" name="直線コネクタ 18"/>
          <p:cNvSpPr/>
          <p:nvPr/>
        </p:nvSpPr>
        <p:spPr>
          <a:xfrm>
            <a:off x="1919468" y="3683557"/>
            <a:ext cx="144662"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0" name="直線コネクタ 19"/>
          <p:cNvSpPr/>
          <p:nvPr/>
        </p:nvSpPr>
        <p:spPr>
          <a:xfrm>
            <a:off x="1981513" y="3623792"/>
            <a:ext cx="0" cy="139452"/>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1" name="フリーフォーム 20"/>
          <p:cNvSpPr/>
          <p:nvPr/>
        </p:nvSpPr>
        <p:spPr>
          <a:xfrm>
            <a:off x="2257122" y="3583949"/>
            <a:ext cx="227606" cy="2191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2" name="直線コネクタ 21"/>
          <p:cNvSpPr/>
          <p:nvPr/>
        </p:nvSpPr>
        <p:spPr>
          <a:xfrm>
            <a:off x="2298594" y="3683557"/>
            <a:ext cx="144662"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3" name="直線コネクタ 22"/>
          <p:cNvSpPr/>
          <p:nvPr/>
        </p:nvSpPr>
        <p:spPr>
          <a:xfrm>
            <a:off x="2360638" y="3623792"/>
            <a:ext cx="0" cy="139452"/>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4" name="フリーフォーム 23"/>
          <p:cNvSpPr/>
          <p:nvPr/>
        </p:nvSpPr>
        <p:spPr>
          <a:xfrm>
            <a:off x="2635921" y="3583949"/>
            <a:ext cx="227606" cy="2191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5" name="直線コネクタ 24"/>
          <p:cNvSpPr/>
          <p:nvPr/>
        </p:nvSpPr>
        <p:spPr>
          <a:xfrm>
            <a:off x="2677393" y="3683557"/>
            <a:ext cx="144662"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6" name="直線コネクタ 25"/>
          <p:cNvSpPr/>
          <p:nvPr/>
        </p:nvSpPr>
        <p:spPr>
          <a:xfrm>
            <a:off x="2739438" y="3623792"/>
            <a:ext cx="0" cy="139452"/>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7" name="フリーフォーム 26"/>
          <p:cNvSpPr/>
          <p:nvPr/>
        </p:nvSpPr>
        <p:spPr>
          <a:xfrm>
            <a:off x="2989903" y="3559782"/>
            <a:ext cx="227606" cy="218812"/>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8" name="直線コネクタ 27"/>
          <p:cNvSpPr/>
          <p:nvPr/>
        </p:nvSpPr>
        <p:spPr>
          <a:xfrm>
            <a:off x="3031375" y="3659390"/>
            <a:ext cx="144661"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9" name="直線コネクタ 28"/>
          <p:cNvSpPr/>
          <p:nvPr/>
        </p:nvSpPr>
        <p:spPr>
          <a:xfrm>
            <a:off x="3093419" y="3599625"/>
            <a:ext cx="0" cy="139452"/>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0" name="フリーフォーム 29"/>
          <p:cNvSpPr/>
          <p:nvPr/>
        </p:nvSpPr>
        <p:spPr>
          <a:xfrm>
            <a:off x="3394173" y="3583949"/>
            <a:ext cx="227280" cy="21913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1" name="直線コネクタ 30"/>
          <p:cNvSpPr/>
          <p:nvPr/>
        </p:nvSpPr>
        <p:spPr>
          <a:xfrm>
            <a:off x="3435645" y="3683557"/>
            <a:ext cx="144663"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2" name="直線コネクタ 31"/>
          <p:cNvSpPr/>
          <p:nvPr/>
        </p:nvSpPr>
        <p:spPr>
          <a:xfrm>
            <a:off x="3497689" y="3623792"/>
            <a:ext cx="0" cy="139452"/>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3" name="テキスト ボックス 32"/>
          <p:cNvSpPr txBox="1"/>
          <p:nvPr/>
        </p:nvSpPr>
        <p:spPr>
          <a:xfrm>
            <a:off x="2220548" y="1175708"/>
            <a:ext cx="1338859" cy="636842"/>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000" dirty="0">
                <a:solidFill>
                  <a:srgbClr val="FF0000"/>
                </a:solidFill>
                <a:latin typeface="Liberation Sans" pitchFamily="18"/>
                <a:ea typeface="VL Pゴシック" pitchFamily="2"/>
                <a:cs typeface="Lohit Devanagari" pitchFamily="2"/>
              </a:rPr>
              <a:t>n</a:t>
            </a:r>
            <a:r>
              <a:rPr lang="ja-JP" altLang="en-US" sz="2000" dirty="0">
                <a:solidFill>
                  <a:srgbClr val="FF0000"/>
                </a:solidFill>
                <a:latin typeface="Liberation Sans" pitchFamily="18"/>
                <a:ea typeface="VL Pゴシック" pitchFamily="2"/>
                <a:cs typeface="Lohit Devanagari" pitchFamily="2"/>
              </a:rPr>
              <a:t>型</a:t>
            </a:r>
          </a:p>
        </p:txBody>
      </p:sp>
      <p:sp>
        <p:nvSpPr>
          <p:cNvPr id="34" name="直線コネクタ 33"/>
          <p:cNvSpPr/>
          <p:nvPr/>
        </p:nvSpPr>
        <p:spPr>
          <a:xfrm>
            <a:off x="5364088" y="2708920"/>
            <a:ext cx="2122583"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5" name="直線コネクタ 34"/>
          <p:cNvSpPr/>
          <p:nvPr/>
        </p:nvSpPr>
        <p:spPr>
          <a:xfrm>
            <a:off x="5364088" y="4365104"/>
            <a:ext cx="2148054"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6" name="直線コネクタ 35"/>
          <p:cNvSpPr/>
          <p:nvPr/>
        </p:nvSpPr>
        <p:spPr>
          <a:xfrm>
            <a:off x="5292080" y="4149080"/>
            <a:ext cx="1921753" cy="0"/>
          </a:xfrm>
          <a:prstGeom prst="line">
            <a:avLst/>
          </a:prstGeom>
          <a:no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7" name="フリーフォーム 36"/>
          <p:cNvSpPr/>
          <p:nvPr/>
        </p:nvSpPr>
        <p:spPr>
          <a:xfrm>
            <a:off x="5831972" y="4506879"/>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8" name="直線コネクタ 37"/>
          <p:cNvSpPr/>
          <p:nvPr/>
        </p:nvSpPr>
        <p:spPr>
          <a:xfrm>
            <a:off x="5871159" y="4616612"/>
            <a:ext cx="137478"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9" name="直線コネクタ 38"/>
          <p:cNvSpPr/>
          <p:nvPr/>
        </p:nvSpPr>
        <p:spPr>
          <a:xfrm>
            <a:off x="5930265" y="4550642"/>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0" name="フリーフォーム 39"/>
          <p:cNvSpPr/>
          <p:nvPr/>
        </p:nvSpPr>
        <p:spPr>
          <a:xfrm>
            <a:off x="6015494" y="4886045"/>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1" name="直線コネクタ 40"/>
          <p:cNvSpPr/>
          <p:nvPr/>
        </p:nvSpPr>
        <p:spPr>
          <a:xfrm>
            <a:off x="6054681" y="4995778"/>
            <a:ext cx="137478"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2" name="直線コネクタ 41"/>
          <p:cNvSpPr/>
          <p:nvPr/>
        </p:nvSpPr>
        <p:spPr>
          <a:xfrm>
            <a:off x="6113786" y="4929808"/>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3" name="フリーフォーム 42"/>
          <p:cNvSpPr/>
          <p:nvPr/>
        </p:nvSpPr>
        <p:spPr>
          <a:xfrm>
            <a:off x="6374701" y="4526801"/>
            <a:ext cx="215850"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4" name="直線コネクタ 43"/>
          <p:cNvSpPr/>
          <p:nvPr/>
        </p:nvSpPr>
        <p:spPr>
          <a:xfrm>
            <a:off x="6413561" y="4636207"/>
            <a:ext cx="137477"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5" name="直線コネクタ 44"/>
          <p:cNvSpPr/>
          <p:nvPr/>
        </p:nvSpPr>
        <p:spPr>
          <a:xfrm>
            <a:off x="6472340" y="4570564"/>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6" name="フリーフォーム 45"/>
          <p:cNvSpPr/>
          <p:nvPr/>
        </p:nvSpPr>
        <p:spPr>
          <a:xfrm>
            <a:off x="6855384" y="4781211"/>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7" name="直線コネクタ 46"/>
          <p:cNvSpPr/>
          <p:nvPr/>
        </p:nvSpPr>
        <p:spPr>
          <a:xfrm>
            <a:off x="6894897" y="4890944"/>
            <a:ext cx="137478"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8" name="直線コネクタ 47"/>
          <p:cNvSpPr/>
          <p:nvPr/>
        </p:nvSpPr>
        <p:spPr>
          <a:xfrm>
            <a:off x="6953676" y="4824974"/>
            <a:ext cx="0" cy="153494"/>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9" name="フリーフォーム 48"/>
          <p:cNvSpPr/>
          <p:nvPr/>
        </p:nvSpPr>
        <p:spPr>
          <a:xfrm>
            <a:off x="7236143" y="4539538"/>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0" name="直線コネクタ 49"/>
          <p:cNvSpPr/>
          <p:nvPr/>
        </p:nvSpPr>
        <p:spPr>
          <a:xfrm>
            <a:off x="7275328" y="4649271"/>
            <a:ext cx="137479"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1" name="直線コネクタ 50"/>
          <p:cNvSpPr/>
          <p:nvPr/>
        </p:nvSpPr>
        <p:spPr>
          <a:xfrm>
            <a:off x="7334435" y="4583301"/>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2" name="フリーフォーム 51"/>
          <p:cNvSpPr/>
          <p:nvPr/>
        </p:nvSpPr>
        <p:spPr>
          <a:xfrm>
            <a:off x="5466708" y="4017001"/>
            <a:ext cx="192339" cy="21456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3" name="直線コネクタ 52"/>
          <p:cNvSpPr/>
          <p:nvPr/>
        </p:nvSpPr>
        <p:spPr>
          <a:xfrm>
            <a:off x="5530712" y="4133919"/>
            <a:ext cx="122457"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4" name="フリーフォーム 53"/>
          <p:cNvSpPr/>
          <p:nvPr/>
        </p:nvSpPr>
        <p:spPr>
          <a:xfrm>
            <a:off x="5822322" y="4031044"/>
            <a:ext cx="191359" cy="21456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5" name="直線コネクタ 54"/>
          <p:cNvSpPr/>
          <p:nvPr/>
        </p:nvSpPr>
        <p:spPr>
          <a:xfrm>
            <a:off x="5854978" y="4147635"/>
            <a:ext cx="122456"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6" name="フリーフォーム 55"/>
          <p:cNvSpPr/>
          <p:nvPr/>
        </p:nvSpPr>
        <p:spPr>
          <a:xfrm>
            <a:off x="6181529" y="4031044"/>
            <a:ext cx="192012" cy="21456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7" name="直線コネクタ 56"/>
          <p:cNvSpPr/>
          <p:nvPr/>
        </p:nvSpPr>
        <p:spPr>
          <a:xfrm>
            <a:off x="6221694" y="4133919"/>
            <a:ext cx="122457"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8" name="フリーフォーム 57"/>
          <p:cNvSpPr/>
          <p:nvPr/>
        </p:nvSpPr>
        <p:spPr>
          <a:xfrm>
            <a:off x="6540735" y="4031044"/>
            <a:ext cx="192012" cy="21456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9" name="直線コネクタ 58"/>
          <p:cNvSpPr/>
          <p:nvPr/>
        </p:nvSpPr>
        <p:spPr>
          <a:xfrm>
            <a:off x="6575676" y="4147962"/>
            <a:ext cx="122456"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0" name="フリーフォーム 59"/>
          <p:cNvSpPr/>
          <p:nvPr/>
        </p:nvSpPr>
        <p:spPr>
          <a:xfrm>
            <a:off x="6899941" y="4031044"/>
            <a:ext cx="192339" cy="21456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1" name="直線コネクタ 60"/>
          <p:cNvSpPr/>
          <p:nvPr/>
        </p:nvSpPr>
        <p:spPr>
          <a:xfrm>
            <a:off x="6934883" y="4147962"/>
            <a:ext cx="122456"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2" name="テキスト ボックス 61"/>
          <p:cNvSpPr txBox="1"/>
          <p:nvPr/>
        </p:nvSpPr>
        <p:spPr>
          <a:xfrm>
            <a:off x="6563679" y="5192709"/>
            <a:ext cx="1371515" cy="1126720"/>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価電子帯</a:t>
            </a:r>
          </a:p>
        </p:txBody>
      </p:sp>
      <p:sp>
        <p:nvSpPr>
          <p:cNvPr id="63" name="フリーフォーム 62"/>
          <p:cNvSpPr/>
          <p:nvPr/>
        </p:nvSpPr>
        <p:spPr>
          <a:xfrm rot="581400">
            <a:off x="3637331" y="2562554"/>
            <a:ext cx="1653313" cy="1012812"/>
          </a:xfrm>
          <a:custGeom>
            <a:avLst/>
            <a:gdLst/>
            <a:ahLst/>
            <a:cxnLst>
              <a:cxn ang="3cd4">
                <a:pos x="hc" y="t"/>
              </a:cxn>
              <a:cxn ang="cd2">
                <a:pos x="l" y="vc"/>
              </a:cxn>
              <a:cxn ang="cd4">
                <a:pos x="hc" y="b"/>
              </a:cxn>
              <a:cxn ang="0">
                <a:pos x="r" y="vc"/>
              </a:cxn>
            </a:cxnLst>
            <a:rect l="l" t="t" r="r" b="b"/>
            <a:pathLst>
              <a:path w="3361" h="2724">
                <a:moveTo>
                  <a:pt x="0" y="2715"/>
                </a:moveTo>
                <a:cubicBezTo>
                  <a:pt x="429" y="2785"/>
                  <a:pt x="672" y="2431"/>
                  <a:pt x="897" y="2213"/>
                </a:cubicBezTo>
                <a:cubicBezTo>
                  <a:pt x="1199" y="1921"/>
                  <a:pt x="1345" y="1570"/>
                  <a:pt x="1605" y="1263"/>
                </a:cubicBezTo>
                <a:cubicBezTo>
                  <a:pt x="1852" y="972"/>
                  <a:pt x="1965" y="597"/>
                  <a:pt x="2367" y="386"/>
                </a:cubicBezTo>
                <a:cubicBezTo>
                  <a:pt x="2681" y="221"/>
                  <a:pt x="3028" y="127"/>
                  <a:pt x="3361" y="0"/>
                </a:cubicBezTo>
                <a:lnTo>
                  <a:pt x="3361" y="0"/>
                </a:lnTo>
              </a:path>
            </a:pathLst>
          </a:cu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4" name="フリーフォーム 63"/>
          <p:cNvSpPr/>
          <p:nvPr/>
        </p:nvSpPr>
        <p:spPr>
          <a:xfrm rot="578400">
            <a:off x="3708185" y="4219399"/>
            <a:ext cx="1655621" cy="1002991"/>
          </a:xfrm>
          <a:custGeom>
            <a:avLst/>
            <a:gdLst/>
            <a:ahLst/>
            <a:cxnLst>
              <a:cxn ang="3cd4">
                <a:pos x="hc" y="t"/>
              </a:cxn>
              <a:cxn ang="cd2">
                <a:pos x="l" y="vc"/>
              </a:cxn>
              <a:cxn ang="cd4">
                <a:pos x="hc" y="b"/>
              </a:cxn>
              <a:cxn ang="0">
                <a:pos x="r" y="vc"/>
              </a:cxn>
            </a:cxnLst>
            <a:rect l="l" t="t" r="r" b="b"/>
            <a:pathLst>
              <a:path w="3575" h="2882">
                <a:moveTo>
                  <a:pt x="0" y="2872"/>
                </a:moveTo>
                <a:cubicBezTo>
                  <a:pt x="456" y="2947"/>
                  <a:pt x="715" y="2572"/>
                  <a:pt x="955" y="2341"/>
                </a:cubicBezTo>
                <a:cubicBezTo>
                  <a:pt x="1275" y="2032"/>
                  <a:pt x="1431" y="1661"/>
                  <a:pt x="1708" y="1337"/>
                </a:cubicBezTo>
                <a:cubicBezTo>
                  <a:pt x="1970" y="1028"/>
                  <a:pt x="2091" y="631"/>
                  <a:pt x="2517" y="409"/>
                </a:cubicBezTo>
                <a:cubicBezTo>
                  <a:pt x="2852" y="234"/>
                  <a:pt x="3221" y="135"/>
                  <a:pt x="3575" y="0"/>
                </a:cubicBezTo>
                <a:lnTo>
                  <a:pt x="3575" y="0"/>
                </a:lnTo>
              </a:path>
            </a:pathLst>
          </a:cu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5" name="直線コネクタ 64"/>
          <p:cNvSpPr/>
          <p:nvPr/>
        </p:nvSpPr>
        <p:spPr>
          <a:xfrm flipV="1">
            <a:off x="3707904" y="3429000"/>
            <a:ext cx="360040" cy="216024"/>
          </a:xfrm>
          <a:prstGeom prst="line">
            <a:avLst/>
          </a:prstGeom>
          <a:no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6" name="直線コネクタ 65"/>
          <p:cNvSpPr/>
          <p:nvPr/>
        </p:nvSpPr>
        <p:spPr>
          <a:xfrm flipV="1">
            <a:off x="4932040" y="4149080"/>
            <a:ext cx="432048" cy="144016"/>
          </a:xfrm>
          <a:prstGeom prst="line">
            <a:avLst/>
          </a:prstGeom>
          <a:no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7" name="フリーフォーム 66"/>
          <p:cNvSpPr/>
          <p:nvPr/>
        </p:nvSpPr>
        <p:spPr>
          <a:xfrm>
            <a:off x="5063494" y="4097145"/>
            <a:ext cx="228586" cy="19595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8" name="直線コネクタ 67"/>
          <p:cNvSpPr/>
          <p:nvPr/>
        </p:nvSpPr>
        <p:spPr>
          <a:xfrm>
            <a:off x="5118028" y="4195121"/>
            <a:ext cx="124415"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1" name="フリーフォーム 70"/>
          <p:cNvSpPr/>
          <p:nvPr/>
        </p:nvSpPr>
        <p:spPr>
          <a:xfrm>
            <a:off x="3800402" y="3429147"/>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2" name="直線コネクタ 71"/>
          <p:cNvSpPr/>
          <p:nvPr/>
        </p:nvSpPr>
        <p:spPr>
          <a:xfrm>
            <a:off x="3839589" y="3538880"/>
            <a:ext cx="137478"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3" name="直線コネクタ 72"/>
          <p:cNvSpPr/>
          <p:nvPr/>
        </p:nvSpPr>
        <p:spPr>
          <a:xfrm>
            <a:off x="3898695" y="3472909"/>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7" name="フリーフォーム 76"/>
          <p:cNvSpPr/>
          <p:nvPr/>
        </p:nvSpPr>
        <p:spPr>
          <a:xfrm>
            <a:off x="3200201" y="2679306"/>
            <a:ext cx="201809"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8" name="直線コネクタ 77"/>
          <p:cNvSpPr/>
          <p:nvPr/>
        </p:nvSpPr>
        <p:spPr>
          <a:xfrm>
            <a:off x="3236449" y="2785447"/>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9" name="フリーフォーム 78"/>
          <p:cNvSpPr/>
          <p:nvPr/>
        </p:nvSpPr>
        <p:spPr>
          <a:xfrm>
            <a:off x="6948264" y="2276872"/>
            <a:ext cx="201809"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0" name="直線コネクタ 79"/>
          <p:cNvSpPr/>
          <p:nvPr/>
        </p:nvSpPr>
        <p:spPr>
          <a:xfrm>
            <a:off x="7020272" y="2348880"/>
            <a:ext cx="128662"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1" name="フリーフォーム 80"/>
          <p:cNvSpPr/>
          <p:nvPr/>
        </p:nvSpPr>
        <p:spPr>
          <a:xfrm>
            <a:off x="6041197" y="2482050"/>
            <a:ext cx="201809" cy="194645"/>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2" name="直線コネクタ 81"/>
          <p:cNvSpPr/>
          <p:nvPr/>
        </p:nvSpPr>
        <p:spPr>
          <a:xfrm>
            <a:off x="6077444" y="2588190"/>
            <a:ext cx="128661"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3" name="フリーフォーム 82"/>
          <p:cNvSpPr/>
          <p:nvPr/>
        </p:nvSpPr>
        <p:spPr>
          <a:xfrm>
            <a:off x="6452420" y="4964099"/>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4" name="直線コネクタ 83"/>
          <p:cNvSpPr/>
          <p:nvPr/>
        </p:nvSpPr>
        <p:spPr>
          <a:xfrm>
            <a:off x="6491606" y="5073832"/>
            <a:ext cx="137478"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5" name="直線コネクタ 84"/>
          <p:cNvSpPr/>
          <p:nvPr/>
        </p:nvSpPr>
        <p:spPr>
          <a:xfrm>
            <a:off x="6550712" y="5007862"/>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6" name="フリーフォーム 85"/>
          <p:cNvSpPr/>
          <p:nvPr/>
        </p:nvSpPr>
        <p:spPr>
          <a:xfrm>
            <a:off x="1796031" y="5192709"/>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7" name="直線コネクタ 86"/>
          <p:cNvSpPr/>
          <p:nvPr/>
        </p:nvSpPr>
        <p:spPr>
          <a:xfrm>
            <a:off x="1835217" y="5302442"/>
            <a:ext cx="137479"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8" name="直線コネクタ 87"/>
          <p:cNvSpPr/>
          <p:nvPr/>
        </p:nvSpPr>
        <p:spPr>
          <a:xfrm>
            <a:off x="1894323" y="5236471"/>
            <a:ext cx="0" cy="153495"/>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9" name="フリーフォーム 88"/>
          <p:cNvSpPr/>
          <p:nvPr/>
        </p:nvSpPr>
        <p:spPr>
          <a:xfrm>
            <a:off x="3102236" y="5212630"/>
            <a:ext cx="216177" cy="24134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90" name="直線コネクタ 89"/>
          <p:cNvSpPr/>
          <p:nvPr/>
        </p:nvSpPr>
        <p:spPr>
          <a:xfrm>
            <a:off x="3141421" y="5322363"/>
            <a:ext cx="137478"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91" name="直線コネクタ 90"/>
          <p:cNvSpPr/>
          <p:nvPr/>
        </p:nvSpPr>
        <p:spPr>
          <a:xfrm>
            <a:off x="3200528" y="5256394"/>
            <a:ext cx="0" cy="153494"/>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92" name="直線コネクタ 91"/>
          <p:cNvSpPr/>
          <p:nvPr/>
        </p:nvSpPr>
        <p:spPr>
          <a:xfrm>
            <a:off x="3624719" y="1534952"/>
            <a:ext cx="32654" cy="4637513"/>
          </a:xfrm>
          <a:prstGeom prst="line">
            <a:avLst/>
          </a:prstGeom>
          <a:noFill/>
          <a:ln w="36000">
            <a:solidFill>
              <a:srgbClr val="2323DC"/>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93" name="直線コネクタ 92"/>
          <p:cNvSpPr/>
          <p:nvPr/>
        </p:nvSpPr>
        <p:spPr>
          <a:xfrm>
            <a:off x="5364088" y="1484784"/>
            <a:ext cx="32655" cy="4637514"/>
          </a:xfrm>
          <a:prstGeom prst="line">
            <a:avLst/>
          </a:prstGeom>
          <a:noFill/>
          <a:ln w="36000">
            <a:solidFill>
              <a:srgbClr val="2323DC"/>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94" name="テキスト ボックス 93"/>
          <p:cNvSpPr txBox="1"/>
          <p:nvPr/>
        </p:nvSpPr>
        <p:spPr>
          <a:xfrm>
            <a:off x="3923928" y="6093296"/>
            <a:ext cx="1273550" cy="955851"/>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400" dirty="0">
                <a:solidFill>
                  <a:srgbClr val="0000FF"/>
                </a:solidFill>
                <a:latin typeface="Liberation Sans" pitchFamily="18"/>
                <a:ea typeface="VL Pゴシック" pitchFamily="2"/>
                <a:cs typeface="Lohit Devanagari" pitchFamily="2"/>
              </a:rPr>
              <a:t>空乏層</a:t>
            </a:r>
          </a:p>
        </p:txBody>
      </p:sp>
      <p:sp>
        <p:nvSpPr>
          <p:cNvPr id="95" name="テキスト ボックス 94"/>
          <p:cNvSpPr txBox="1"/>
          <p:nvPr/>
        </p:nvSpPr>
        <p:spPr>
          <a:xfrm>
            <a:off x="5388095" y="1045073"/>
            <a:ext cx="1208239" cy="571525"/>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000" dirty="0">
                <a:solidFill>
                  <a:srgbClr val="FF0000"/>
                </a:solidFill>
                <a:latin typeface="Liberation Sans" pitchFamily="18"/>
                <a:ea typeface="VL Pゴシック" pitchFamily="2"/>
                <a:cs typeface="Lohit Devanagari" pitchFamily="2"/>
              </a:rPr>
              <a:t>p</a:t>
            </a:r>
            <a:r>
              <a:rPr lang="ja-JP" altLang="en-US" sz="2000" dirty="0">
                <a:solidFill>
                  <a:srgbClr val="FF0000"/>
                </a:solidFill>
                <a:latin typeface="Liberation Sans" pitchFamily="18"/>
                <a:ea typeface="VL Pゴシック" pitchFamily="2"/>
                <a:cs typeface="Lohit Devanagari" pitchFamily="2"/>
              </a:rPr>
              <a:t>型</a:t>
            </a:r>
          </a:p>
        </p:txBody>
      </p:sp>
      <p:sp>
        <p:nvSpPr>
          <p:cNvPr id="96" name="テキスト ボックス 95"/>
          <p:cNvSpPr txBox="1"/>
          <p:nvPr/>
        </p:nvSpPr>
        <p:spPr>
          <a:xfrm>
            <a:off x="6588224" y="1700808"/>
            <a:ext cx="1338859" cy="1583939"/>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伝導帯</a:t>
            </a:r>
          </a:p>
        </p:txBody>
      </p:sp>
      <p:cxnSp>
        <p:nvCxnSpPr>
          <p:cNvPr id="97" name="カギ線コネクタ 96"/>
          <p:cNvCxnSpPr/>
          <p:nvPr/>
        </p:nvCxnSpPr>
        <p:spPr>
          <a:xfrm flipV="1">
            <a:off x="781763" y="1763888"/>
            <a:ext cx="13715" cy="4544437"/>
          </a:xfrm>
          <a:prstGeom prst="bentConnector3">
            <a:avLst/>
          </a:prstGeom>
          <a:noFill/>
          <a:ln w="36000">
            <a:solidFill>
              <a:srgbClr val="000000"/>
            </a:solidFill>
            <a:prstDash val="solid"/>
            <a:tailEnd type="arrow"/>
          </a:ln>
        </p:spPr>
      </p:cxnSp>
      <p:sp>
        <p:nvSpPr>
          <p:cNvPr id="98" name="テキスト ボックス 97"/>
          <p:cNvSpPr txBox="1"/>
          <p:nvPr/>
        </p:nvSpPr>
        <p:spPr>
          <a:xfrm>
            <a:off x="800580" y="2692369"/>
            <a:ext cx="505624" cy="1756885"/>
          </a:xfrm>
          <a:prstGeom prst="rect">
            <a:avLst/>
          </a:prstGeom>
          <a:noFill/>
          <a:ln>
            <a:noFill/>
          </a:ln>
        </p:spPr>
        <p:txBody>
          <a:bodyPr vert="eaVert" wrap="none" lIns="97967" tIns="57147" rIns="97967" bIns="57147"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1600" dirty="0">
                <a:latin typeface="Liberation Sans" pitchFamily="18"/>
                <a:ea typeface="VL Pゴシック" pitchFamily="2"/>
                <a:cs typeface="Lohit Devanagari" pitchFamily="2"/>
              </a:rPr>
              <a:t>電子のエネルギー</a:t>
            </a:r>
          </a:p>
        </p:txBody>
      </p:sp>
      <p:sp>
        <p:nvSpPr>
          <p:cNvPr id="99" name="テキスト ボックス 98"/>
          <p:cNvSpPr txBox="1"/>
          <p:nvPr/>
        </p:nvSpPr>
        <p:spPr>
          <a:xfrm>
            <a:off x="4139952" y="1124744"/>
            <a:ext cx="1338859" cy="636842"/>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000" dirty="0" err="1">
                <a:solidFill>
                  <a:srgbClr val="FF0000"/>
                </a:solidFill>
                <a:latin typeface="Liberation Sans" pitchFamily="18"/>
                <a:ea typeface="VL Pゴシック" pitchFamily="2"/>
                <a:cs typeface="Lohit Devanagari" pitchFamily="2"/>
              </a:rPr>
              <a:t>i</a:t>
            </a:r>
            <a:r>
              <a:rPr lang="ja-JP" altLang="en-US" sz="2000" dirty="0">
                <a:solidFill>
                  <a:srgbClr val="FF0000"/>
                </a:solidFill>
                <a:latin typeface="Liberation Sans" pitchFamily="18"/>
                <a:ea typeface="VL Pゴシック" pitchFamily="2"/>
                <a:cs typeface="Lohit Devanagari" pitchFamily="2"/>
              </a:rPr>
              <a:t>型</a:t>
            </a:r>
          </a:p>
        </p:txBody>
      </p:sp>
      <p:cxnSp>
        <p:nvCxnSpPr>
          <p:cNvPr id="101" name="直線コネクタ 100"/>
          <p:cNvCxnSpPr/>
          <p:nvPr/>
        </p:nvCxnSpPr>
        <p:spPr>
          <a:xfrm>
            <a:off x="4067944" y="1484784"/>
            <a:ext cx="72008" cy="468052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8" name="直線コネクタ 107"/>
          <p:cNvCxnSpPr/>
          <p:nvPr/>
        </p:nvCxnSpPr>
        <p:spPr>
          <a:xfrm>
            <a:off x="4860032" y="1484784"/>
            <a:ext cx="72008" cy="4680520"/>
          </a:xfrm>
          <a:prstGeom prst="line">
            <a:avLst/>
          </a:prstGeom>
        </p:spPr>
        <p:style>
          <a:lnRef idx="3">
            <a:schemeClr val="accent6"/>
          </a:lnRef>
          <a:fillRef idx="0">
            <a:schemeClr val="accent6"/>
          </a:fillRef>
          <a:effectRef idx="2">
            <a:schemeClr val="accent6"/>
          </a:effectRef>
          <a:fontRef idx="minor">
            <a:schemeClr val="tx1"/>
          </a:fontRef>
        </p:style>
      </p:cxnSp>
      <p:sp>
        <p:nvSpPr>
          <p:cNvPr id="110" name="正方形/長方形 109"/>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3.</a:t>
            </a:r>
            <a:r>
              <a:rPr lang="ja-JP" altLang="en-US" sz="2400" b="1" dirty="0" smtClean="0">
                <a:ln w="50800"/>
                <a:solidFill>
                  <a:schemeClr val="bg1">
                    <a:shade val="50000"/>
                  </a:schemeClr>
                </a:solidFill>
              </a:rPr>
              <a:t>検出器の原理</a:t>
            </a:r>
            <a:endParaRPr lang="ja-JP" altLang="en-US" sz="2400" b="1" dirty="0">
              <a:ln w="50800"/>
              <a:solidFill>
                <a:schemeClr val="bg1">
                  <a:shade val="50000"/>
                </a:schemeClr>
              </a:solidFill>
            </a:endParaRPr>
          </a:p>
        </p:txBody>
      </p:sp>
      <p:sp>
        <p:nvSpPr>
          <p:cNvPr id="112" name="スライド番号プレースホルダ 111"/>
          <p:cNvSpPr>
            <a:spLocks noGrp="1"/>
          </p:cNvSpPr>
          <p:nvPr>
            <p:ph type="sldNum" sz="quarter" idx="12"/>
          </p:nvPr>
        </p:nvSpPr>
        <p:spPr/>
        <p:txBody>
          <a:bodyPr/>
          <a:lstStyle/>
          <a:p>
            <a:fld id="{E8BBE402-C60B-4C4B-B732-E027284C08B4}" type="slidenum">
              <a:rPr kumimoji="1" lang="ja-JP" altLang="en-US" smtClean="0">
                <a:solidFill>
                  <a:schemeClr val="tx1"/>
                </a:solidFill>
              </a:rPr>
              <a:pPr/>
              <a:t>14</a:t>
            </a:fld>
            <a:endParaRPr kumimoji="1" lang="ja-JP" altLang="en-US">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1043608" y="404664"/>
            <a:ext cx="7498080" cy="1143000"/>
          </a:xfrm>
        </p:spPr>
        <p:txBody>
          <a:bodyPr lIns="82945" tIns="41473" rIns="82945" bIns="41473"/>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err="1" smtClean="0"/>
              <a:t>pin</a:t>
            </a:r>
            <a:r>
              <a:rPr lang="en-US" dirty="0" err="1"/>
              <a:t>接合による放射線検出</a:t>
            </a:r>
            <a:endParaRPr lang="en-US" dirty="0"/>
          </a:p>
        </p:txBody>
      </p:sp>
      <p:sp>
        <p:nvSpPr>
          <p:cNvPr id="3" name="直線コネクタ 2"/>
          <p:cNvSpPr/>
          <p:nvPr/>
        </p:nvSpPr>
        <p:spPr>
          <a:xfrm>
            <a:off x="605100" y="5258353"/>
            <a:ext cx="1231097"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 name="直線コネクタ 3"/>
          <p:cNvSpPr/>
          <p:nvPr/>
        </p:nvSpPr>
        <p:spPr>
          <a:xfrm>
            <a:off x="605100" y="3786105"/>
            <a:ext cx="1210524"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 name="直線コネクタ 4"/>
          <p:cNvSpPr/>
          <p:nvPr/>
        </p:nvSpPr>
        <p:spPr>
          <a:xfrm>
            <a:off x="2718212" y="4417068"/>
            <a:ext cx="1292490"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 name="直線コネクタ 5"/>
          <p:cNvSpPr/>
          <p:nvPr/>
        </p:nvSpPr>
        <p:spPr>
          <a:xfrm>
            <a:off x="2718212" y="2839987"/>
            <a:ext cx="1292490"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cxnSp>
        <p:nvCxnSpPr>
          <p:cNvPr id="7" name="直線矢印コネクタ 6"/>
          <p:cNvCxnSpPr>
            <a:stCxn id="3" idx="1"/>
          </p:cNvCxnSpPr>
          <p:nvPr/>
        </p:nvCxnSpPr>
        <p:spPr>
          <a:xfrm flipV="1">
            <a:off x="1836197" y="4417069"/>
            <a:ext cx="882016" cy="841284"/>
          </a:xfrm>
          <a:prstGeom prst="straightConnector1">
            <a:avLst/>
          </a:prstGeom>
          <a:noFill/>
          <a:ln w="36000">
            <a:solidFill>
              <a:srgbClr val="000000"/>
            </a:solidFill>
            <a:prstDash val="solid"/>
          </a:ln>
        </p:spPr>
      </p:cxnSp>
      <p:cxnSp>
        <p:nvCxnSpPr>
          <p:cNvPr id="8" name="直線矢印コネクタ 7"/>
          <p:cNvCxnSpPr>
            <a:stCxn id="4" idx="1"/>
          </p:cNvCxnSpPr>
          <p:nvPr/>
        </p:nvCxnSpPr>
        <p:spPr>
          <a:xfrm flipV="1">
            <a:off x="1815624" y="2839987"/>
            <a:ext cx="902588" cy="946118"/>
          </a:xfrm>
          <a:prstGeom prst="straightConnector1">
            <a:avLst/>
          </a:prstGeom>
          <a:noFill/>
          <a:ln w="36000">
            <a:solidFill>
              <a:srgbClr val="000000"/>
            </a:solidFill>
            <a:prstDash val="solid"/>
          </a:ln>
        </p:spPr>
      </p:cxnSp>
      <p:cxnSp>
        <p:nvCxnSpPr>
          <p:cNvPr id="9" name="カギ線コネクタ 8"/>
          <p:cNvCxnSpPr/>
          <p:nvPr/>
        </p:nvCxnSpPr>
        <p:spPr>
          <a:xfrm flipV="1">
            <a:off x="195931" y="2622807"/>
            <a:ext cx="6531" cy="3088845"/>
          </a:xfrm>
          <a:prstGeom prst="bentConnector3">
            <a:avLst/>
          </a:prstGeom>
          <a:noFill/>
          <a:ln w="36000">
            <a:solidFill>
              <a:srgbClr val="000000"/>
            </a:solidFill>
            <a:prstDash val="solid"/>
            <a:tailEnd type="arrow"/>
          </a:ln>
        </p:spPr>
      </p:cxnSp>
      <p:sp>
        <p:nvSpPr>
          <p:cNvPr id="10" name="テキスト ボックス 9"/>
          <p:cNvSpPr txBox="1"/>
          <p:nvPr/>
        </p:nvSpPr>
        <p:spPr>
          <a:xfrm>
            <a:off x="656041" y="2773038"/>
            <a:ext cx="1056393" cy="1160031"/>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伝導帯</a:t>
            </a:r>
          </a:p>
        </p:txBody>
      </p:sp>
      <p:sp>
        <p:nvSpPr>
          <p:cNvPr id="11" name="テキスト ボックス 10"/>
          <p:cNvSpPr txBox="1"/>
          <p:nvPr/>
        </p:nvSpPr>
        <p:spPr>
          <a:xfrm>
            <a:off x="3041171" y="5356001"/>
            <a:ext cx="1595855" cy="927175"/>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価電子帯</a:t>
            </a:r>
          </a:p>
        </p:txBody>
      </p:sp>
      <p:sp>
        <p:nvSpPr>
          <p:cNvPr id="12" name="テキスト ボックス 11"/>
          <p:cNvSpPr txBox="1"/>
          <p:nvPr/>
        </p:nvSpPr>
        <p:spPr>
          <a:xfrm>
            <a:off x="194828" y="3244627"/>
            <a:ext cx="505624" cy="1756885"/>
          </a:xfrm>
          <a:prstGeom prst="rect">
            <a:avLst/>
          </a:prstGeom>
          <a:noFill/>
          <a:ln>
            <a:noFill/>
          </a:ln>
        </p:spPr>
        <p:txBody>
          <a:bodyPr vert="eaVert" wrap="none" lIns="97967" tIns="57147" rIns="97967" bIns="57147"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1600" dirty="0">
                <a:latin typeface="Liberation Sans" pitchFamily="18"/>
                <a:ea typeface="VL Pゴシック" pitchFamily="2"/>
                <a:cs typeface="Lohit Devanagari" pitchFamily="2"/>
              </a:rPr>
              <a:t>電子のエネルギー</a:t>
            </a:r>
          </a:p>
        </p:txBody>
      </p:sp>
      <p:sp>
        <p:nvSpPr>
          <p:cNvPr id="13" name="テキスト ボックス 12"/>
          <p:cNvSpPr txBox="1"/>
          <p:nvPr/>
        </p:nvSpPr>
        <p:spPr>
          <a:xfrm>
            <a:off x="789926" y="2086228"/>
            <a:ext cx="779478" cy="753433"/>
          </a:xfrm>
          <a:prstGeom prst="rect">
            <a:avLst/>
          </a:prstGeom>
          <a:noFill/>
          <a:ln>
            <a:noFill/>
          </a:ln>
        </p:spPr>
        <p:txBody>
          <a:bodyPr vert="horz" wrap="none" lIns="81639" tIns="40820" rIns="81639" bIns="408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400" dirty="0">
                <a:solidFill>
                  <a:srgbClr val="FF0000"/>
                </a:solidFill>
                <a:latin typeface="Liberation Sans" pitchFamily="18"/>
                <a:ea typeface="VL Pゴシック" pitchFamily="2"/>
                <a:cs typeface="Lohit Devanagari" pitchFamily="2"/>
              </a:rPr>
              <a:t>N</a:t>
            </a:r>
            <a:r>
              <a:rPr lang="ja-JP" altLang="en-US" sz="2400" dirty="0">
                <a:solidFill>
                  <a:srgbClr val="FF0000"/>
                </a:solidFill>
                <a:latin typeface="Liberation Sans" pitchFamily="18"/>
                <a:ea typeface="VL Pゴシック" pitchFamily="2"/>
                <a:cs typeface="Lohit Devanagari" pitchFamily="2"/>
              </a:rPr>
              <a:t>層</a:t>
            </a:r>
          </a:p>
        </p:txBody>
      </p:sp>
      <p:sp>
        <p:nvSpPr>
          <p:cNvPr id="14" name="フリーフォーム 13"/>
          <p:cNvSpPr/>
          <p:nvPr/>
        </p:nvSpPr>
        <p:spPr>
          <a:xfrm>
            <a:off x="1569405" y="5363512"/>
            <a:ext cx="225647" cy="3853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5" name="フリーフォーム 14"/>
          <p:cNvSpPr/>
          <p:nvPr/>
        </p:nvSpPr>
        <p:spPr>
          <a:xfrm>
            <a:off x="748782" y="3330518"/>
            <a:ext cx="225647" cy="38569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6" name="直線コネクタ 15"/>
          <p:cNvSpPr/>
          <p:nvPr/>
        </p:nvSpPr>
        <p:spPr>
          <a:xfrm>
            <a:off x="1610550" y="5538889"/>
            <a:ext cx="143683"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7" name="直線コネクタ 16"/>
          <p:cNvSpPr/>
          <p:nvPr/>
        </p:nvSpPr>
        <p:spPr>
          <a:xfrm>
            <a:off x="1671941" y="5433729"/>
            <a:ext cx="0" cy="24526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8" name="直線コネクタ 17"/>
          <p:cNvSpPr/>
          <p:nvPr/>
        </p:nvSpPr>
        <p:spPr>
          <a:xfrm>
            <a:off x="789926" y="3540840"/>
            <a:ext cx="143683"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9" name="フリーフォーム 18"/>
          <p:cNvSpPr/>
          <p:nvPr/>
        </p:nvSpPr>
        <p:spPr>
          <a:xfrm>
            <a:off x="1487441" y="3330518"/>
            <a:ext cx="225647" cy="38569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0" name="直線コネクタ 19"/>
          <p:cNvSpPr/>
          <p:nvPr/>
        </p:nvSpPr>
        <p:spPr>
          <a:xfrm>
            <a:off x="1528260" y="3540840"/>
            <a:ext cx="143682"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1" name="フリーフォーム 20"/>
          <p:cNvSpPr/>
          <p:nvPr/>
        </p:nvSpPr>
        <p:spPr>
          <a:xfrm>
            <a:off x="748782" y="3330518"/>
            <a:ext cx="225647" cy="38569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2" name="直線コネクタ 21"/>
          <p:cNvSpPr/>
          <p:nvPr/>
        </p:nvSpPr>
        <p:spPr>
          <a:xfrm>
            <a:off x="789926" y="3540840"/>
            <a:ext cx="143683"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3" name="フリーフォーム 22"/>
          <p:cNvSpPr/>
          <p:nvPr/>
        </p:nvSpPr>
        <p:spPr>
          <a:xfrm>
            <a:off x="2861894" y="2384400"/>
            <a:ext cx="225973" cy="38537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4" name="直線コネクタ 23"/>
          <p:cNvSpPr/>
          <p:nvPr/>
        </p:nvSpPr>
        <p:spPr>
          <a:xfrm>
            <a:off x="2903040" y="2594395"/>
            <a:ext cx="143683"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5" name="フリーフォーム 24"/>
          <p:cNvSpPr/>
          <p:nvPr/>
        </p:nvSpPr>
        <p:spPr>
          <a:xfrm>
            <a:off x="1097538" y="3330518"/>
            <a:ext cx="225647" cy="38569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6" name="直線コネクタ 25"/>
          <p:cNvSpPr/>
          <p:nvPr/>
        </p:nvSpPr>
        <p:spPr>
          <a:xfrm>
            <a:off x="1138684" y="3540840"/>
            <a:ext cx="143683"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7" name="フリーフォーム 26"/>
          <p:cNvSpPr/>
          <p:nvPr/>
        </p:nvSpPr>
        <p:spPr>
          <a:xfrm>
            <a:off x="2882467" y="4557174"/>
            <a:ext cx="225647" cy="38602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8" name="直線コネクタ 27"/>
          <p:cNvSpPr/>
          <p:nvPr/>
        </p:nvSpPr>
        <p:spPr>
          <a:xfrm>
            <a:off x="2919694" y="4750839"/>
            <a:ext cx="143683"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29" name="直線コネクタ 28"/>
          <p:cNvSpPr/>
          <p:nvPr/>
        </p:nvSpPr>
        <p:spPr>
          <a:xfrm>
            <a:off x="2985003" y="4627389"/>
            <a:ext cx="0" cy="24526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0" name="フリーフォーム 29"/>
          <p:cNvSpPr/>
          <p:nvPr/>
        </p:nvSpPr>
        <p:spPr>
          <a:xfrm>
            <a:off x="3498016" y="4557174"/>
            <a:ext cx="225647" cy="386024"/>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1" name="直線コネクタ 30"/>
          <p:cNvSpPr/>
          <p:nvPr/>
        </p:nvSpPr>
        <p:spPr>
          <a:xfrm>
            <a:off x="3535243" y="4750839"/>
            <a:ext cx="143683"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2" name="直線コネクタ 31"/>
          <p:cNvSpPr/>
          <p:nvPr/>
        </p:nvSpPr>
        <p:spPr>
          <a:xfrm>
            <a:off x="3600553" y="4627389"/>
            <a:ext cx="0" cy="24526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cxnSp>
        <p:nvCxnSpPr>
          <p:cNvPr id="33" name="直線矢印コネクタ 32"/>
          <p:cNvCxnSpPr/>
          <p:nvPr/>
        </p:nvCxnSpPr>
        <p:spPr>
          <a:xfrm flipH="1" flipV="1">
            <a:off x="1604019" y="3853055"/>
            <a:ext cx="71515" cy="1305690"/>
          </a:xfrm>
          <a:prstGeom prst="straightConnector1">
            <a:avLst/>
          </a:prstGeom>
          <a:noFill/>
          <a:ln w="36000">
            <a:solidFill>
              <a:srgbClr val="000000"/>
            </a:solidFill>
            <a:prstDash val="solid"/>
            <a:tailEnd type="arrow"/>
          </a:ln>
        </p:spPr>
      </p:cxnSp>
      <p:cxnSp>
        <p:nvCxnSpPr>
          <p:cNvPr id="34" name="直線矢印コネクタ 33"/>
          <p:cNvCxnSpPr/>
          <p:nvPr/>
        </p:nvCxnSpPr>
        <p:spPr>
          <a:xfrm flipH="1" flipV="1">
            <a:off x="2986311" y="2925552"/>
            <a:ext cx="35594" cy="1421627"/>
          </a:xfrm>
          <a:prstGeom prst="straightConnector1">
            <a:avLst/>
          </a:prstGeom>
          <a:noFill/>
          <a:ln w="36000">
            <a:solidFill>
              <a:srgbClr val="000000"/>
            </a:solidFill>
            <a:prstDash val="solid"/>
            <a:tailEnd type="arrow"/>
          </a:ln>
        </p:spPr>
      </p:cxnSp>
      <p:sp>
        <p:nvSpPr>
          <p:cNvPr id="35" name="直線コネクタ 34"/>
          <p:cNvSpPr/>
          <p:nvPr/>
        </p:nvSpPr>
        <p:spPr>
          <a:xfrm flipV="1">
            <a:off x="1774479" y="2594395"/>
            <a:ext cx="820623" cy="876228"/>
          </a:xfrm>
          <a:prstGeom prst="line">
            <a:avLst/>
          </a:prstGeom>
          <a:noFill/>
          <a:ln w="36000">
            <a:solidFill>
              <a:srgbClr val="0047FF"/>
            </a:solidFill>
            <a:prstDash val="solid"/>
            <a:headEnd type="arrow"/>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6" name="直線コネクタ 35"/>
          <p:cNvSpPr/>
          <p:nvPr/>
        </p:nvSpPr>
        <p:spPr>
          <a:xfrm>
            <a:off x="2595102" y="2594395"/>
            <a:ext cx="164255"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37" name="直線コネクタ 36"/>
          <p:cNvSpPr/>
          <p:nvPr/>
        </p:nvSpPr>
        <p:spPr>
          <a:xfrm>
            <a:off x="1836197" y="5573834"/>
            <a:ext cx="164256"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cxnSp>
        <p:nvCxnSpPr>
          <p:cNvPr id="38" name="直線矢印コネクタ 37"/>
          <p:cNvCxnSpPr>
            <a:stCxn id="37" idx="1"/>
          </p:cNvCxnSpPr>
          <p:nvPr/>
        </p:nvCxnSpPr>
        <p:spPr>
          <a:xfrm flipV="1">
            <a:off x="2000125" y="4786763"/>
            <a:ext cx="793194" cy="787071"/>
          </a:xfrm>
          <a:prstGeom prst="straightConnector1">
            <a:avLst/>
          </a:prstGeom>
          <a:noFill/>
          <a:ln w="36000">
            <a:solidFill>
              <a:srgbClr val="FF0000"/>
            </a:solidFill>
            <a:prstDash val="solid"/>
            <a:tailEnd type="arrow"/>
          </a:ln>
        </p:spPr>
      </p:cxnSp>
      <p:sp>
        <p:nvSpPr>
          <p:cNvPr id="39" name="フリーフォーム 38"/>
          <p:cNvSpPr/>
          <p:nvPr/>
        </p:nvSpPr>
        <p:spPr>
          <a:xfrm>
            <a:off x="3204447" y="4532680"/>
            <a:ext cx="225320" cy="385697"/>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0" name="直線コネクタ 39"/>
          <p:cNvSpPr/>
          <p:nvPr/>
        </p:nvSpPr>
        <p:spPr>
          <a:xfrm>
            <a:off x="3241673" y="4726345"/>
            <a:ext cx="143683"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1" name="直線コネクタ 40"/>
          <p:cNvSpPr/>
          <p:nvPr/>
        </p:nvSpPr>
        <p:spPr>
          <a:xfrm>
            <a:off x="3306983" y="4602895"/>
            <a:ext cx="0" cy="24526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2" name="テキスト ボックス 41"/>
          <p:cNvSpPr txBox="1"/>
          <p:nvPr/>
        </p:nvSpPr>
        <p:spPr>
          <a:xfrm>
            <a:off x="3242327" y="1632927"/>
            <a:ext cx="741598" cy="602224"/>
          </a:xfrm>
          <a:prstGeom prst="rect">
            <a:avLst/>
          </a:prstGeom>
          <a:noFill/>
          <a:ln>
            <a:noFill/>
          </a:ln>
        </p:spPr>
        <p:txBody>
          <a:bodyPr vert="horz" wrap="none" lIns="81639" tIns="40820" rIns="81639" bIns="408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500" dirty="0">
                <a:solidFill>
                  <a:srgbClr val="FF0000"/>
                </a:solidFill>
                <a:latin typeface="Liberation Sans" pitchFamily="18"/>
                <a:ea typeface="VL Pゴシック" pitchFamily="2"/>
                <a:cs typeface="Lohit Devanagari" pitchFamily="2"/>
              </a:rPr>
              <a:t>P</a:t>
            </a:r>
            <a:r>
              <a:rPr lang="ja-JP" altLang="en-US" sz="2500" dirty="0">
                <a:solidFill>
                  <a:srgbClr val="FF0000"/>
                </a:solidFill>
                <a:latin typeface="Liberation Sans" pitchFamily="18"/>
                <a:ea typeface="VL Pゴシック" pitchFamily="2"/>
                <a:cs typeface="Lohit Devanagari" pitchFamily="2"/>
              </a:rPr>
              <a:t>層</a:t>
            </a:r>
          </a:p>
        </p:txBody>
      </p:sp>
      <p:sp>
        <p:nvSpPr>
          <p:cNvPr id="43" name="直線コネクタ 42"/>
          <p:cNvSpPr/>
          <p:nvPr/>
        </p:nvSpPr>
        <p:spPr>
          <a:xfrm>
            <a:off x="4571717" y="5927853"/>
            <a:ext cx="1274528"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4" name="直線コネクタ 43"/>
          <p:cNvSpPr/>
          <p:nvPr/>
        </p:nvSpPr>
        <p:spPr>
          <a:xfrm>
            <a:off x="4571717" y="4762596"/>
            <a:ext cx="1348003"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5" name="直線コネクタ 44"/>
          <p:cNvSpPr/>
          <p:nvPr/>
        </p:nvSpPr>
        <p:spPr>
          <a:xfrm>
            <a:off x="7365688" y="3136853"/>
            <a:ext cx="1543934"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46" name="直線コネクタ 45"/>
          <p:cNvSpPr/>
          <p:nvPr/>
        </p:nvSpPr>
        <p:spPr>
          <a:xfrm>
            <a:off x="7414671" y="1917057"/>
            <a:ext cx="1543934" cy="0"/>
          </a:xfrm>
          <a:prstGeom prst="line">
            <a:avLst/>
          </a:prstGeom>
          <a:noFill/>
          <a:ln w="36000">
            <a:solidFill>
              <a:srgbClr val="0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cxnSp>
        <p:nvCxnSpPr>
          <p:cNvPr id="47" name="直線矢印コネクタ 46"/>
          <p:cNvCxnSpPr>
            <a:stCxn id="43" idx="1"/>
          </p:cNvCxnSpPr>
          <p:nvPr/>
        </p:nvCxnSpPr>
        <p:spPr>
          <a:xfrm flipV="1">
            <a:off x="5846245" y="3136854"/>
            <a:ext cx="1519444" cy="2790999"/>
          </a:xfrm>
          <a:prstGeom prst="straightConnector1">
            <a:avLst/>
          </a:prstGeom>
          <a:noFill/>
          <a:ln w="36000">
            <a:solidFill>
              <a:srgbClr val="000000"/>
            </a:solidFill>
            <a:prstDash val="solid"/>
          </a:ln>
        </p:spPr>
      </p:cxnSp>
      <p:cxnSp>
        <p:nvCxnSpPr>
          <p:cNvPr id="48" name="直線矢印コネクタ 47"/>
          <p:cNvCxnSpPr/>
          <p:nvPr/>
        </p:nvCxnSpPr>
        <p:spPr>
          <a:xfrm flipV="1">
            <a:off x="5919720" y="1917057"/>
            <a:ext cx="1494951" cy="2845539"/>
          </a:xfrm>
          <a:prstGeom prst="straightConnector1">
            <a:avLst/>
          </a:prstGeom>
          <a:noFill/>
          <a:ln w="36000">
            <a:solidFill>
              <a:srgbClr val="000000"/>
            </a:solidFill>
            <a:prstDash val="solid"/>
          </a:ln>
        </p:spPr>
      </p:cxnSp>
      <p:sp>
        <p:nvSpPr>
          <p:cNvPr id="49" name="テキスト ボックス 48"/>
          <p:cNvSpPr txBox="1"/>
          <p:nvPr/>
        </p:nvSpPr>
        <p:spPr>
          <a:xfrm>
            <a:off x="4713440" y="3614321"/>
            <a:ext cx="985531" cy="436645"/>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伝導帯</a:t>
            </a:r>
          </a:p>
        </p:txBody>
      </p:sp>
      <p:sp>
        <p:nvSpPr>
          <p:cNvPr id="50" name="テキスト ボックス 49"/>
          <p:cNvSpPr txBox="1"/>
          <p:nvPr/>
        </p:nvSpPr>
        <p:spPr>
          <a:xfrm>
            <a:off x="7635093" y="3773695"/>
            <a:ext cx="1323512" cy="555522"/>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価電子帯</a:t>
            </a:r>
          </a:p>
        </p:txBody>
      </p:sp>
      <p:sp>
        <p:nvSpPr>
          <p:cNvPr id="51" name="テキスト ボックス 50"/>
          <p:cNvSpPr txBox="1"/>
          <p:nvPr/>
        </p:nvSpPr>
        <p:spPr>
          <a:xfrm>
            <a:off x="4637027" y="2552592"/>
            <a:ext cx="1067822" cy="582628"/>
          </a:xfrm>
          <a:prstGeom prst="rect">
            <a:avLst/>
          </a:prstGeom>
          <a:noFill/>
          <a:ln>
            <a:noFill/>
          </a:ln>
        </p:spPr>
        <p:txBody>
          <a:bodyPr vert="horz" wrap="none" lIns="81639" tIns="40820" rIns="81639" bIns="408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400" dirty="0">
                <a:solidFill>
                  <a:srgbClr val="FF0000"/>
                </a:solidFill>
                <a:latin typeface="Liberation Sans" pitchFamily="18"/>
                <a:ea typeface="VL Pゴシック" pitchFamily="2"/>
                <a:cs typeface="Lohit Devanagari" pitchFamily="2"/>
              </a:rPr>
              <a:t>N</a:t>
            </a:r>
            <a:r>
              <a:rPr lang="ja-JP" altLang="en-US" sz="2400" dirty="0">
                <a:solidFill>
                  <a:srgbClr val="FF0000"/>
                </a:solidFill>
                <a:latin typeface="Liberation Sans" pitchFamily="18"/>
                <a:ea typeface="VL Pゴシック" pitchFamily="2"/>
                <a:cs typeface="Lohit Devanagari" pitchFamily="2"/>
              </a:rPr>
              <a:t>層</a:t>
            </a:r>
          </a:p>
        </p:txBody>
      </p:sp>
      <p:sp>
        <p:nvSpPr>
          <p:cNvPr id="52" name="フリーフォーム 51"/>
          <p:cNvSpPr/>
          <p:nvPr/>
        </p:nvSpPr>
        <p:spPr>
          <a:xfrm>
            <a:off x="5551697" y="6063386"/>
            <a:ext cx="269731" cy="2981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3" name="フリーフォーム 52"/>
          <p:cNvSpPr/>
          <p:nvPr/>
        </p:nvSpPr>
        <p:spPr>
          <a:xfrm>
            <a:off x="4694173" y="4275004"/>
            <a:ext cx="269731" cy="29784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4" name="直線コネクタ 53"/>
          <p:cNvSpPr/>
          <p:nvPr/>
        </p:nvSpPr>
        <p:spPr>
          <a:xfrm>
            <a:off x="5593495" y="6198918"/>
            <a:ext cx="171439"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5" name="直線コネクタ 54"/>
          <p:cNvSpPr/>
          <p:nvPr/>
        </p:nvSpPr>
        <p:spPr>
          <a:xfrm>
            <a:off x="5674480" y="6117599"/>
            <a:ext cx="0" cy="18974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6" name="直線コネクタ 55"/>
          <p:cNvSpPr/>
          <p:nvPr/>
        </p:nvSpPr>
        <p:spPr>
          <a:xfrm>
            <a:off x="4743156" y="4437643"/>
            <a:ext cx="171439"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7" name="フリーフォーム 56"/>
          <p:cNvSpPr/>
          <p:nvPr/>
        </p:nvSpPr>
        <p:spPr>
          <a:xfrm>
            <a:off x="5576515" y="4275004"/>
            <a:ext cx="269731" cy="29784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8" name="直線コネクタ 57"/>
          <p:cNvSpPr/>
          <p:nvPr/>
        </p:nvSpPr>
        <p:spPr>
          <a:xfrm>
            <a:off x="5625497" y="4437643"/>
            <a:ext cx="171439"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59" name="フリーフォーム 58"/>
          <p:cNvSpPr/>
          <p:nvPr/>
        </p:nvSpPr>
        <p:spPr>
          <a:xfrm>
            <a:off x="4694173" y="4275004"/>
            <a:ext cx="269731" cy="29784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0" name="直線コネクタ 59"/>
          <p:cNvSpPr/>
          <p:nvPr/>
        </p:nvSpPr>
        <p:spPr>
          <a:xfrm>
            <a:off x="4743156" y="4437643"/>
            <a:ext cx="171439"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1" name="フリーフォーム 60"/>
          <p:cNvSpPr/>
          <p:nvPr/>
        </p:nvSpPr>
        <p:spPr>
          <a:xfrm>
            <a:off x="7488145" y="1564997"/>
            <a:ext cx="269731" cy="2981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2" name="直線コネクタ 61"/>
          <p:cNvSpPr/>
          <p:nvPr/>
        </p:nvSpPr>
        <p:spPr>
          <a:xfrm>
            <a:off x="7537128" y="1727637"/>
            <a:ext cx="171439"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3" name="フリーフォーム 62"/>
          <p:cNvSpPr/>
          <p:nvPr/>
        </p:nvSpPr>
        <p:spPr>
          <a:xfrm>
            <a:off x="5110853" y="4275004"/>
            <a:ext cx="269731" cy="29784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4" name="直線コネクタ 63"/>
          <p:cNvSpPr/>
          <p:nvPr/>
        </p:nvSpPr>
        <p:spPr>
          <a:xfrm>
            <a:off x="5159835" y="4437643"/>
            <a:ext cx="171439"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5" name="フリーフォーム 64"/>
          <p:cNvSpPr/>
          <p:nvPr/>
        </p:nvSpPr>
        <p:spPr>
          <a:xfrm>
            <a:off x="7512310" y="3244953"/>
            <a:ext cx="269731" cy="2981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6" name="直線コネクタ 65"/>
          <p:cNvSpPr/>
          <p:nvPr/>
        </p:nvSpPr>
        <p:spPr>
          <a:xfrm>
            <a:off x="7557374" y="3394529"/>
            <a:ext cx="171439"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7" name="直線コネクタ 66"/>
          <p:cNvSpPr/>
          <p:nvPr/>
        </p:nvSpPr>
        <p:spPr>
          <a:xfrm>
            <a:off x="7635093" y="3299166"/>
            <a:ext cx="0" cy="18974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8" name="フリーフォーム 67"/>
          <p:cNvSpPr/>
          <p:nvPr/>
        </p:nvSpPr>
        <p:spPr>
          <a:xfrm>
            <a:off x="8247703" y="3244953"/>
            <a:ext cx="269731" cy="2981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69" name="直線コネクタ 68"/>
          <p:cNvSpPr/>
          <p:nvPr/>
        </p:nvSpPr>
        <p:spPr>
          <a:xfrm>
            <a:off x="8292441" y="3394529"/>
            <a:ext cx="171439"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0" name="直線コネクタ 69"/>
          <p:cNvSpPr/>
          <p:nvPr/>
        </p:nvSpPr>
        <p:spPr>
          <a:xfrm>
            <a:off x="8370486" y="3299166"/>
            <a:ext cx="0" cy="189746"/>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cxnSp>
        <p:nvCxnSpPr>
          <p:cNvPr id="71" name="直線矢印コネクタ 70"/>
          <p:cNvCxnSpPr/>
          <p:nvPr/>
        </p:nvCxnSpPr>
        <p:spPr>
          <a:xfrm flipH="1" flipV="1">
            <a:off x="5503041" y="4837058"/>
            <a:ext cx="85556" cy="1009475"/>
          </a:xfrm>
          <a:prstGeom prst="straightConnector1">
            <a:avLst/>
          </a:prstGeom>
          <a:noFill/>
          <a:ln w="36000">
            <a:solidFill>
              <a:srgbClr val="000000"/>
            </a:solidFill>
            <a:prstDash val="solid"/>
            <a:tailEnd type="arrow"/>
          </a:ln>
        </p:spPr>
      </p:cxnSp>
      <p:cxnSp>
        <p:nvCxnSpPr>
          <p:cNvPr id="72" name="直線矢印コネクタ 71"/>
          <p:cNvCxnSpPr/>
          <p:nvPr/>
        </p:nvCxnSpPr>
        <p:spPr>
          <a:xfrm flipH="1" flipV="1">
            <a:off x="7636399" y="1983680"/>
            <a:ext cx="42778" cy="1098960"/>
          </a:xfrm>
          <a:prstGeom prst="straightConnector1">
            <a:avLst/>
          </a:prstGeom>
          <a:noFill/>
          <a:ln w="36000">
            <a:solidFill>
              <a:srgbClr val="000000"/>
            </a:solidFill>
            <a:prstDash val="solid"/>
            <a:tailEnd type="arrow"/>
          </a:ln>
        </p:spPr>
      </p:cxnSp>
      <p:sp>
        <p:nvSpPr>
          <p:cNvPr id="73" name="直線コネクタ 72"/>
          <p:cNvSpPr/>
          <p:nvPr/>
        </p:nvSpPr>
        <p:spPr>
          <a:xfrm flipV="1">
            <a:off x="5821429" y="1727637"/>
            <a:ext cx="1348002" cy="2466047"/>
          </a:xfrm>
          <a:prstGeom prst="line">
            <a:avLst/>
          </a:prstGeom>
          <a:noFill/>
          <a:ln w="36000">
            <a:solidFill>
              <a:srgbClr val="0047FF"/>
            </a:solidFill>
            <a:prstDash val="solid"/>
            <a:headEnd type="arrow"/>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4" name="直線コネクタ 73"/>
          <p:cNvSpPr/>
          <p:nvPr/>
        </p:nvSpPr>
        <p:spPr>
          <a:xfrm>
            <a:off x="7169431" y="1727637"/>
            <a:ext cx="195932" cy="0"/>
          </a:xfrm>
          <a:prstGeom prst="line">
            <a:avLst/>
          </a:prstGeom>
          <a:noFill/>
          <a:ln w="36000">
            <a:solidFill>
              <a:srgbClr val="0047FF"/>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5" name="直線コネクタ 74"/>
          <p:cNvSpPr/>
          <p:nvPr/>
        </p:nvSpPr>
        <p:spPr>
          <a:xfrm>
            <a:off x="5870737" y="6198918"/>
            <a:ext cx="269732"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cxnSp>
        <p:nvCxnSpPr>
          <p:cNvPr id="76" name="直線矢印コネクタ 75"/>
          <p:cNvCxnSpPr>
            <a:stCxn id="75" idx="1"/>
          </p:cNvCxnSpPr>
          <p:nvPr/>
        </p:nvCxnSpPr>
        <p:spPr>
          <a:xfrm flipV="1">
            <a:off x="6140469" y="3609749"/>
            <a:ext cx="1353881" cy="2589169"/>
          </a:xfrm>
          <a:prstGeom prst="straightConnector1">
            <a:avLst/>
          </a:prstGeom>
          <a:noFill/>
          <a:ln w="36000">
            <a:solidFill>
              <a:srgbClr val="FF0000"/>
            </a:solidFill>
            <a:prstDash val="solid"/>
            <a:tailEnd type="arrow"/>
          </a:ln>
        </p:spPr>
      </p:cxnSp>
      <p:sp>
        <p:nvSpPr>
          <p:cNvPr id="77" name="フリーフォーム 76"/>
          <p:cNvSpPr/>
          <p:nvPr/>
        </p:nvSpPr>
        <p:spPr>
          <a:xfrm>
            <a:off x="7897314" y="3226011"/>
            <a:ext cx="269405" cy="298173"/>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E5"/>
          </a:solidFill>
          <a:ln w="36000">
            <a:solidFill>
              <a:srgbClr val="80808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8" name="直線コネクタ 77"/>
          <p:cNvSpPr/>
          <p:nvPr/>
        </p:nvSpPr>
        <p:spPr>
          <a:xfrm>
            <a:off x="7941725" y="3375587"/>
            <a:ext cx="171439" cy="0"/>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79" name="直線コネクタ 78"/>
          <p:cNvSpPr/>
          <p:nvPr/>
        </p:nvSpPr>
        <p:spPr>
          <a:xfrm>
            <a:off x="8019770" y="3280224"/>
            <a:ext cx="0" cy="189747"/>
          </a:xfrm>
          <a:prstGeom prst="line">
            <a:avLst/>
          </a:prstGeom>
          <a:noFill/>
          <a:ln w="36000">
            <a:solidFill>
              <a:srgbClr val="FF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80" name="テキスト ボックス 79"/>
          <p:cNvSpPr txBox="1"/>
          <p:nvPr/>
        </p:nvSpPr>
        <p:spPr>
          <a:xfrm>
            <a:off x="7967849" y="1110390"/>
            <a:ext cx="741598" cy="602224"/>
          </a:xfrm>
          <a:prstGeom prst="rect">
            <a:avLst/>
          </a:prstGeom>
          <a:noFill/>
          <a:ln>
            <a:noFill/>
          </a:ln>
        </p:spPr>
        <p:txBody>
          <a:bodyPr vert="horz" wrap="none" lIns="81639" tIns="40820" rIns="81639" bIns="408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500" dirty="0">
                <a:solidFill>
                  <a:srgbClr val="FF0000"/>
                </a:solidFill>
                <a:latin typeface="Liberation Sans" pitchFamily="18"/>
                <a:ea typeface="VL Pゴシック" pitchFamily="2"/>
                <a:cs typeface="Lohit Devanagari" pitchFamily="2"/>
              </a:rPr>
              <a:t>P</a:t>
            </a:r>
            <a:r>
              <a:rPr lang="ja-JP" altLang="en-US" sz="2500" dirty="0">
                <a:solidFill>
                  <a:srgbClr val="FF0000"/>
                </a:solidFill>
                <a:latin typeface="Liberation Sans" pitchFamily="18"/>
                <a:ea typeface="VL Pゴシック" pitchFamily="2"/>
                <a:cs typeface="Lohit Devanagari" pitchFamily="2"/>
              </a:rPr>
              <a:t>層</a:t>
            </a:r>
          </a:p>
        </p:txBody>
      </p:sp>
      <p:sp>
        <p:nvSpPr>
          <p:cNvPr id="81" name="テキスト ボックス 80"/>
          <p:cNvSpPr txBox="1"/>
          <p:nvPr/>
        </p:nvSpPr>
        <p:spPr>
          <a:xfrm>
            <a:off x="5920046" y="1567610"/>
            <a:ext cx="741598" cy="602224"/>
          </a:xfrm>
          <a:prstGeom prst="rect">
            <a:avLst/>
          </a:prstGeom>
          <a:noFill/>
          <a:ln>
            <a:noFill/>
          </a:ln>
        </p:spPr>
        <p:txBody>
          <a:bodyPr vert="horz" wrap="none" lIns="81639" tIns="40820" rIns="81639" bIns="408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500" dirty="0">
                <a:solidFill>
                  <a:srgbClr val="FF0000"/>
                </a:solidFill>
                <a:latin typeface="Liberation Sans" pitchFamily="18"/>
                <a:ea typeface="VL Pゴシック" pitchFamily="2"/>
                <a:cs typeface="Lohit Devanagari" pitchFamily="2"/>
              </a:rPr>
              <a:t>I</a:t>
            </a:r>
            <a:r>
              <a:rPr lang="ja-JP" altLang="en-US" sz="2500" dirty="0">
                <a:solidFill>
                  <a:srgbClr val="FF0000"/>
                </a:solidFill>
                <a:latin typeface="Liberation Sans" pitchFamily="18"/>
                <a:ea typeface="VL Pゴシック" pitchFamily="2"/>
                <a:cs typeface="Lohit Devanagari" pitchFamily="2"/>
              </a:rPr>
              <a:t>層</a:t>
            </a:r>
          </a:p>
        </p:txBody>
      </p:sp>
      <p:sp>
        <p:nvSpPr>
          <p:cNvPr id="82" name="テキスト ボックス 81"/>
          <p:cNvSpPr txBox="1"/>
          <p:nvPr/>
        </p:nvSpPr>
        <p:spPr>
          <a:xfrm>
            <a:off x="1893997" y="1749192"/>
            <a:ext cx="741598" cy="602224"/>
          </a:xfrm>
          <a:prstGeom prst="rect">
            <a:avLst/>
          </a:prstGeom>
          <a:noFill/>
          <a:ln>
            <a:noFill/>
          </a:ln>
        </p:spPr>
        <p:txBody>
          <a:bodyPr vert="horz" wrap="none" lIns="81639" tIns="40820" rIns="81639" bIns="408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US" sz="2500" dirty="0">
                <a:solidFill>
                  <a:srgbClr val="FF0000"/>
                </a:solidFill>
                <a:latin typeface="Liberation Sans" pitchFamily="18"/>
                <a:ea typeface="VL Pゴシック" pitchFamily="2"/>
                <a:cs typeface="Lohit Devanagari" pitchFamily="2"/>
              </a:rPr>
              <a:t>I</a:t>
            </a:r>
            <a:r>
              <a:rPr lang="ja-JP" altLang="en-US" sz="2500" dirty="0">
                <a:solidFill>
                  <a:srgbClr val="FF0000"/>
                </a:solidFill>
                <a:latin typeface="Liberation Sans" pitchFamily="18"/>
                <a:ea typeface="VL Pゴシック" pitchFamily="2"/>
                <a:cs typeface="Lohit Devanagari" pitchFamily="2"/>
              </a:rPr>
              <a:t>層</a:t>
            </a:r>
          </a:p>
        </p:txBody>
      </p:sp>
      <p:sp>
        <p:nvSpPr>
          <p:cNvPr id="85" name="スライド番号プレースホルダ 84"/>
          <p:cNvSpPr>
            <a:spLocks noGrp="1"/>
          </p:cNvSpPr>
          <p:nvPr>
            <p:ph type="sldNum" sz="quarter" idx="12"/>
          </p:nvPr>
        </p:nvSpPr>
        <p:spPr/>
        <p:txBody>
          <a:bodyPr/>
          <a:lstStyle/>
          <a:p>
            <a:fld id="{E8BBE402-C60B-4C4B-B732-E027284C08B4}" type="slidenum">
              <a:rPr kumimoji="1" lang="ja-JP" altLang="en-US" smtClean="0">
                <a:solidFill>
                  <a:schemeClr val="tx1"/>
                </a:solidFill>
              </a:rPr>
              <a:pPr/>
              <a:t>15</a:t>
            </a:fld>
            <a:endParaRPr kumimoji="1" lang="ja-JP" altLang="en-US">
              <a:solidFill>
                <a:schemeClr val="tx1"/>
              </a:solidFill>
            </a:endParaRPr>
          </a:p>
        </p:txBody>
      </p:sp>
      <p:sp>
        <p:nvSpPr>
          <p:cNvPr id="86" name="正方形/長方形 85"/>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3.</a:t>
            </a:r>
            <a:r>
              <a:rPr lang="ja-JP" altLang="en-US" sz="2400" b="1" dirty="0" smtClean="0">
                <a:ln w="50800"/>
                <a:solidFill>
                  <a:schemeClr val="bg1">
                    <a:shade val="50000"/>
                  </a:schemeClr>
                </a:solidFill>
              </a:rPr>
              <a:t>検出器の原理</a:t>
            </a:r>
            <a:endParaRPr lang="ja-JP" altLang="en-US" sz="2400" b="1" dirty="0">
              <a:ln w="50800"/>
              <a:solidFill>
                <a:schemeClr val="bg1">
                  <a:shade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noGrp="1"/>
          </p:cNvSpPr>
          <p:nvPr>
            <p:ph type="title"/>
          </p:nvPr>
        </p:nvSpPr>
        <p:spPr>
          <a:xfrm>
            <a:off x="1043608" y="675434"/>
            <a:ext cx="7498080" cy="745476"/>
          </a:xfrm>
        </p:spPr>
        <p:txBody>
          <a:bodyPr lIns="82945" tIns="41473" rIns="82945" bIns="41473" anchorCtr="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ja-JP" altLang="en-US" dirty="0"/>
              <a:t>無機シンチレータ発光原理</a:t>
            </a:r>
          </a:p>
        </p:txBody>
      </p:sp>
      <p:cxnSp>
        <p:nvCxnSpPr>
          <p:cNvPr id="3" name="カギ線コネクタ 2"/>
          <p:cNvCxnSpPr/>
          <p:nvPr/>
        </p:nvCxnSpPr>
        <p:spPr>
          <a:xfrm>
            <a:off x="1303919" y="2360560"/>
            <a:ext cx="4884553" cy="0"/>
          </a:xfrm>
          <a:prstGeom prst="bentConnector3">
            <a:avLst/>
          </a:prstGeom>
          <a:noFill/>
          <a:ln w="36000">
            <a:solidFill>
              <a:srgbClr val="000000"/>
            </a:solidFill>
            <a:prstDash val="solid"/>
          </a:ln>
        </p:spPr>
      </p:cxnSp>
      <p:cxnSp>
        <p:nvCxnSpPr>
          <p:cNvPr id="4" name="カギ線コネクタ 3"/>
          <p:cNvCxnSpPr/>
          <p:nvPr/>
        </p:nvCxnSpPr>
        <p:spPr>
          <a:xfrm>
            <a:off x="4945618" y="2764219"/>
            <a:ext cx="1113866" cy="0"/>
          </a:xfrm>
          <a:prstGeom prst="bentConnector3">
            <a:avLst/>
          </a:prstGeom>
          <a:noFill/>
          <a:ln w="36000">
            <a:solidFill>
              <a:srgbClr val="000000"/>
            </a:solidFill>
            <a:prstDash val="solid"/>
          </a:ln>
        </p:spPr>
      </p:cxnSp>
      <p:cxnSp>
        <p:nvCxnSpPr>
          <p:cNvPr id="5" name="カギ線コネクタ 4"/>
          <p:cNvCxnSpPr/>
          <p:nvPr/>
        </p:nvCxnSpPr>
        <p:spPr>
          <a:xfrm>
            <a:off x="4974355" y="2928492"/>
            <a:ext cx="1042677" cy="0"/>
          </a:xfrm>
          <a:prstGeom prst="bentConnector3">
            <a:avLst/>
          </a:prstGeom>
          <a:noFill/>
          <a:ln w="36000">
            <a:solidFill>
              <a:srgbClr val="000000"/>
            </a:solidFill>
            <a:prstDash val="solid"/>
          </a:ln>
        </p:spPr>
      </p:cxnSp>
      <p:cxnSp>
        <p:nvCxnSpPr>
          <p:cNvPr id="6" name="カギ線コネクタ 5"/>
          <p:cNvCxnSpPr/>
          <p:nvPr/>
        </p:nvCxnSpPr>
        <p:spPr>
          <a:xfrm>
            <a:off x="5002764" y="3068270"/>
            <a:ext cx="1071088" cy="0"/>
          </a:xfrm>
          <a:prstGeom prst="bentConnector3">
            <a:avLst/>
          </a:prstGeom>
          <a:noFill/>
          <a:ln w="36000">
            <a:solidFill>
              <a:srgbClr val="000000"/>
            </a:solidFill>
            <a:prstDash val="solid"/>
          </a:ln>
        </p:spPr>
      </p:cxnSp>
      <p:cxnSp>
        <p:nvCxnSpPr>
          <p:cNvPr id="7" name="カギ線コネクタ 6"/>
          <p:cNvCxnSpPr/>
          <p:nvPr/>
        </p:nvCxnSpPr>
        <p:spPr>
          <a:xfrm>
            <a:off x="5076239" y="4851427"/>
            <a:ext cx="942752" cy="0"/>
          </a:xfrm>
          <a:prstGeom prst="bentConnector3">
            <a:avLst/>
          </a:prstGeom>
          <a:noFill/>
          <a:ln w="36000">
            <a:solidFill>
              <a:srgbClr val="000000"/>
            </a:solidFill>
            <a:prstDash val="solid"/>
          </a:ln>
        </p:spPr>
      </p:cxnSp>
      <p:cxnSp>
        <p:nvCxnSpPr>
          <p:cNvPr id="8" name="カギ線コネクタ 7"/>
          <p:cNvCxnSpPr/>
          <p:nvPr/>
        </p:nvCxnSpPr>
        <p:spPr>
          <a:xfrm>
            <a:off x="1415272" y="5025171"/>
            <a:ext cx="4915901" cy="3592"/>
          </a:xfrm>
          <a:prstGeom prst="bentConnector3">
            <a:avLst/>
          </a:prstGeom>
          <a:noFill/>
          <a:ln w="36000">
            <a:solidFill>
              <a:srgbClr val="000000"/>
            </a:solidFill>
            <a:prstDash val="solid"/>
          </a:ln>
        </p:spPr>
      </p:cxnSp>
      <p:sp>
        <p:nvSpPr>
          <p:cNvPr id="9" name="テキスト ボックス 8"/>
          <p:cNvSpPr txBox="1"/>
          <p:nvPr/>
        </p:nvSpPr>
        <p:spPr>
          <a:xfrm>
            <a:off x="3289350" y="1698245"/>
            <a:ext cx="1495931" cy="674072"/>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伝導帯</a:t>
            </a:r>
          </a:p>
        </p:txBody>
      </p:sp>
      <p:sp>
        <p:nvSpPr>
          <p:cNvPr id="10" name="フリーフォーム 9"/>
          <p:cNvSpPr/>
          <p:nvPr/>
        </p:nvSpPr>
        <p:spPr>
          <a:xfrm rot="5044200">
            <a:off x="4491318" y="3745767"/>
            <a:ext cx="1528747" cy="160663"/>
          </a:xfrm>
          <a:custGeom>
            <a:avLst/>
            <a:gdLst/>
            <a:ahLst/>
            <a:cxnLst>
              <a:cxn ang="3cd4">
                <a:pos x="hc" y="t"/>
              </a:cxn>
              <a:cxn ang="cd2">
                <a:pos x="l" y="vc"/>
              </a:cxn>
              <a:cxn ang="cd4">
                <a:pos x="hc" y="b"/>
              </a:cxn>
              <a:cxn ang="0">
                <a:pos x="r" y="vc"/>
              </a:cxn>
            </a:cxnLst>
            <a:rect l="l" t="t" r="r" b="b"/>
            <a:pathLst>
              <a:path w="4682" h="493">
                <a:moveTo>
                  <a:pt x="0" y="287"/>
                </a:moveTo>
                <a:cubicBezTo>
                  <a:pt x="329" y="431"/>
                  <a:pt x="461" y="-142"/>
                  <a:pt x="743" y="34"/>
                </a:cubicBezTo>
                <a:cubicBezTo>
                  <a:pt x="926" y="147"/>
                  <a:pt x="1154" y="474"/>
                  <a:pt x="1399" y="124"/>
                </a:cubicBezTo>
                <a:cubicBezTo>
                  <a:pt x="1543" y="-82"/>
                  <a:pt x="2002" y="24"/>
                  <a:pt x="2144" y="245"/>
                </a:cubicBezTo>
                <a:cubicBezTo>
                  <a:pt x="2420" y="678"/>
                  <a:pt x="2618" y="149"/>
                  <a:pt x="2895" y="125"/>
                </a:cubicBezTo>
                <a:cubicBezTo>
                  <a:pt x="3276" y="92"/>
                  <a:pt x="3214" y="622"/>
                  <a:pt x="3615" y="464"/>
                </a:cubicBezTo>
                <a:cubicBezTo>
                  <a:pt x="3857" y="368"/>
                  <a:pt x="4100" y="-104"/>
                  <a:pt x="4404" y="193"/>
                </a:cubicBezTo>
                <a:lnTo>
                  <a:pt x="4640" y="350"/>
                </a:lnTo>
                <a:lnTo>
                  <a:pt x="4682" y="376"/>
                </a:lnTo>
              </a:path>
            </a:pathLst>
          </a:custGeom>
          <a:noFill/>
          <a:ln w="36000">
            <a:solidFill>
              <a:srgbClr val="800000"/>
            </a:solidFill>
            <a:prstDash val="solid"/>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1" name="直線コネクタ 10"/>
          <p:cNvSpPr/>
          <p:nvPr/>
        </p:nvSpPr>
        <p:spPr>
          <a:xfrm flipH="1">
            <a:off x="5283925" y="4547049"/>
            <a:ext cx="21552" cy="347814"/>
          </a:xfrm>
          <a:prstGeom prst="line">
            <a:avLst/>
          </a:prstGeom>
          <a:noFill/>
          <a:ln w="36000">
            <a:solidFill>
              <a:srgbClr val="800000"/>
            </a:solidFill>
            <a:prstDash val="solid"/>
            <a:tailEnd type="arrow"/>
          </a:ln>
        </p:spPr>
        <p:txBody>
          <a:bodyPr vert="horz" wrap="none" lIns="97967" tIns="57147" rIns="97967" bIns="57147"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endParaRPr lang="en-US" sz="1600" dirty="0">
              <a:latin typeface="Liberation Sans" pitchFamily="18"/>
              <a:ea typeface="VL Pゴシック" pitchFamily="2"/>
              <a:cs typeface="Lohit Devanagari" pitchFamily="2"/>
            </a:endParaRPr>
          </a:p>
        </p:txBody>
      </p:sp>
      <p:sp>
        <p:nvSpPr>
          <p:cNvPr id="12" name="テキスト ボックス 11"/>
          <p:cNvSpPr txBox="1"/>
          <p:nvPr/>
        </p:nvSpPr>
        <p:spPr>
          <a:xfrm>
            <a:off x="5450466" y="3203150"/>
            <a:ext cx="2909244" cy="1010455"/>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FF0000"/>
                </a:solidFill>
                <a:latin typeface="Liberation Sans" pitchFamily="18"/>
                <a:ea typeface="VL Pゴシック" pitchFamily="2"/>
                <a:cs typeface="Lohit Devanagari" pitchFamily="2"/>
              </a:rPr>
              <a:t>シンチレーション</a:t>
            </a:r>
          </a:p>
          <a:p>
            <a:pPr hangingPunct="0">
              <a:buNone/>
            </a:pPr>
            <a:r>
              <a:rPr lang="ja-JP" altLang="en-US" sz="2000" dirty="0">
                <a:solidFill>
                  <a:srgbClr val="FF0000"/>
                </a:solidFill>
                <a:latin typeface="Liberation Sans" pitchFamily="18"/>
                <a:ea typeface="VL Pゴシック" pitchFamily="2"/>
                <a:cs typeface="Lohit Devanagari" pitchFamily="2"/>
              </a:rPr>
              <a:t>　　　　　光子</a:t>
            </a:r>
          </a:p>
        </p:txBody>
      </p:sp>
      <p:sp>
        <p:nvSpPr>
          <p:cNvPr id="13" name="テキスト ボックス 12"/>
          <p:cNvSpPr txBox="1"/>
          <p:nvPr/>
        </p:nvSpPr>
        <p:spPr>
          <a:xfrm>
            <a:off x="3247224" y="5199241"/>
            <a:ext cx="1745743" cy="891578"/>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solidFill>
                  <a:srgbClr val="0000FF"/>
                </a:solidFill>
                <a:latin typeface="Liberation Sans" pitchFamily="18"/>
                <a:ea typeface="VL Pゴシック" pitchFamily="2"/>
                <a:cs typeface="Lohit Devanagari" pitchFamily="2"/>
              </a:rPr>
              <a:t>価電子帯</a:t>
            </a:r>
          </a:p>
        </p:txBody>
      </p:sp>
      <p:cxnSp>
        <p:nvCxnSpPr>
          <p:cNvPr id="14" name="直線矢印コネクタ 13"/>
          <p:cNvCxnSpPr/>
          <p:nvPr/>
        </p:nvCxnSpPr>
        <p:spPr>
          <a:xfrm>
            <a:off x="1175584" y="2554878"/>
            <a:ext cx="14368" cy="2481070"/>
          </a:xfrm>
          <a:prstGeom prst="straightConnector1">
            <a:avLst/>
          </a:prstGeom>
          <a:noFill/>
          <a:ln w="36000">
            <a:solidFill>
              <a:srgbClr val="000000"/>
            </a:solidFill>
            <a:prstDash val="solid"/>
            <a:headEnd type="arrow"/>
            <a:tailEnd type="arrow"/>
          </a:ln>
        </p:spPr>
      </p:cxnSp>
      <p:sp>
        <p:nvSpPr>
          <p:cNvPr id="15" name="テキスト ボックス 14"/>
          <p:cNvSpPr txBox="1"/>
          <p:nvPr/>
        </p:nvSpPr>
        <p:spPr>
          <a:xfrm>
            <a:off x="1294123" y="3090151"/>
            <a:ext cx="2784501" cy="1152194"/>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latin typeface="Liberation Sans" pitchFamily="18"/>
                <a:ea typeface="VL Pゴシック" pitchFamily="2"/>
                <a:cs typeface="Lohit Devanagari" pitchFamily="2"/>
              </a:rPr>
              <a:t>禁止エネルギー </a:t>
            </a:r>
            <a:r>
              <a:rPr lang="en-US" sz="2000" dirty="0">
                <a:latin typeface="Liberation Sans" pitchFamily="18"/>
                <a:ea typeface="VL Pゴシック" pitchFamily="2"/>
                <a:cs typeface="Lohit Devanagari" pitchFamily="2"/>
              </a:rPr>
              <a:t>  </a:t>
            </a:r>
            <a:r>
              <a:rPr lang="ja-JP" altLang="en-US" sz="2000" dirty="0">
                <a:latin typeface="Liberation Sans" pitchFamily="18"/>
                <a:ea typeface="VL Pゴシック" pitchFamily="2"/>
                <a:cs typeface="Lohit Devanagari" pitchFamily="2"/>
              </a:rPr>
              <a:t>ギャップ</a:t>
            </a:r>
          </a:p>
        </p:txBody>
      </p:sp>
      <p:sp>
        <p:nvSpPr>
          <p:cNvPr id="16" name="テキスト ボックス 15"/>
          <p:cNvSpPr txBox="1"/>
          <p:nvPr/>
        </p:nvSpPr>
        <p:spPr>
          <a:xfrm>
            <a:off x="6239740" y="2242008"/>
            <a:ext cx="2119970" cy="1010129"/>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latin typeface="Liberation Sans" pitchFamily="18"/>
                <a:ea typeface="VL Pゴシック" pitchFamily="2"/>
                <a:cs typeface="Lohit Devanagari" pitchFamily="2"/>
              </a:rPr>
              <a:t>活性化物質</a:t>
            </a:r>
          </a:p>
          <a:p>
            <a:pPr hangingPunct="0">
              <a:buNone/>
            </a:pPr>
            <a:r>
              <a:rPr lang="ja-JP" altLang="en-US" sz="2000" dirty="0" err="1">
                <a:latin typeface="Liberation Sans" pitchFamily="18"/>
                <a:ea typeface="VL Pゴシック" pitchFamily="2"/>
                <a:cs typeface="Lohit Devanagari" pitchFamily="2"/>
              </a:rPr>
              <a:t>の励起</a:t>
            </a:r>
            <a:r>
              <a:rPr lang="ja-JP" altLang="en-US" sz="2000" dirty="0">
                <a:latin typeface="Liberation Sans" pitchFamily="18"/>
                <a:ea typeface="VL Pゴシック" pitchFamily="2"/>
                <a:cs typeface="Lohit Devanagari" pitchFamily="2"/>
              </a:rPr>
              <a:t>状態</a:t>
            </a:r>
          </a:p>
        </p:txBody>
      </p:sp>
      <p:sp>
        <p:nvSpPr>
          <p:cNvPr id="17" name="テキスト ボックス 16"/>
          <p:cNvSpPr txBox="1"/>
          <p:nvPr/>
        </p:nvSpPr>
        <p:spPr>
          <a:xfrm>
            <a:off x="6281539" y="4372979"/>
            <a:ext cx="1994901" cy="1195956"/>
          </a:xfrm>
          <a:prstGeom prst="rect">
            <a:avLst/>
          </a:prstGeom>
          <a:noFill/>
          <a:ln>
            <a:noFill/>
          </a:ln>
        </p:spPr>
        <p:txBody>
          <a:bodyPr vert="horz" wrap="none" lIns="97967" tIns="57147" rIns="97967" bIns="57147"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ja-JP" altLang="en-US" sz="2000" dirty="0">
                <a:latin typeface="Liberation Sans" pitchFamily="18"/>
                <a:ea typeface="VL Pゴシック" pitchFamily="2"/>
                <a:cs typeface="Lohit Devanagari" pitchFamily="2"/>
              </a:rPr>
              <a:t>活性化物質</a:t>
            </a:r>
          </a:p>
          <a:p>
            <a:pPr hangingPunct="0">
              <a:buNone/>
            </a:pPr>
            <a:r>
              <a:rPr lang="ja-JP" altLang="en-US" sz="2000" dirty="0">
                <a:latin typeface="Liberation Sans" pitchFamily="18"/>
                <a:ea typeface="VL Pゴシック" pitchFamily="2"/>
                <a:cs typeface="Lohit Devanagari" pitchFamily="2"/>
              </a:rPr>
              <a:t>の基底状態</a:t>
            </a:r>
          </a:p>
        </p:txBody>
      </p:sp>
      <p:sp>
        <p:nvSpPr>
          <p:cNvPr id="20" name="スライド番号プレースホルダ 19"/>
          <p:cNvSpPr>
            <a:spLocks noGrp="1"/>
          </p:cNvSpPr>
          <p:nvPr>
            <p:ph type="sldNum" sz="quarter" idx="12"/>
          </p:nvPr>
        </p:nvSpPr>
        <p:spPr/>
        <p:txBody>
          <a:bodyPr/>
          <a:lstStyle/>
          <a:p>
            <a:fld id="{E8BBE402-C60B-4C4B-B732-E027284C08B4}" type="slidenum">
              <a:rPr kumimoji="1" lang="ja-JP" altLang="en-US" smtClean="0">
                <a:solidFill>
                  <a:schemeClr val="tx1"/>
                </a:solidFill>
              </a:rPr>
              <a:pPr/>
              <a:t>16</a:t>
            </a:fld>
            <a:endParaRPr kumimoji="1" lang="ja-JP" altLang="en-US">
              <a:solidFill>
                <a:schemeClr val="tx1"/>
              </a:solidFill>
            </a:endParaRPr>
          </a:p>
        </p:txBody>
      </p:sp>
      <p:sp>
        <p:nvSpPr>
          <p:cNvPr id="21" name="正方形/長方形 20"/>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3.</a:t>
            </a:r>
            <a:r>
              <a:rPr lang="ja-JP" altLang="en-US" sz="2400" b="1" dirty="0" smtClean="0">
                <a:ln w="50800"/>
                <a:solidFill>
                  <a:schemeClr val="bg1">
                    <a:shade val="50000"/>
                  </a:schemeClr>
                </a:solidFill>
              </a:rPr>
              <a:t>検出器の原理</a:t>
            </a:r>
            <a:endParaRPr lang="ja-JP" altLang="en-US" sz="2400" b="1" dirty="0">
              <a:ln w="50800"/>
              <a:solidFill>
                <a:schemeClr val="bg1">
                  <a:shade val="50000"/>
                </a:schemeClr>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63688" y="2132856"/>
            <a:ext cx="6408712" cy="3416320"/>
          </a:xfrm>
          <a:prstGeom prst="rect">
            <a:avLst/>
          </a:prstGeom>
          <a:noFill/>
        </p:spPr>
        <p:txBody>
          <a:bodyPr wrap="square" rtlCol="0">
            <a:spAutoFit/>
          </a:bodyPr>
          <a:lstStyle/>
          <a:p>
            <a:pPr marL="342900" indent="-342900">
              <a:buFont typeface="+mj-lt"/>
              <a:buAutoNum type="arabicPeriod"/>
            </a:pPr>
            <a:r>
              <a:rPr lang="ja-JP" altLang="en-US" sz="3600" dirty="0" smtClean="0">
                <a:solidFill>
                  <a:schemeClr val="bg1">
                    <a:lumMod val="75000"/>
                  </a:schemeClr>
                </a:solidFill>
              </a:rPr>
              <a:t>研究の目的</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検出器</a:t>
            </a:r>
            <a:endParaRPr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検出器の原理</a:t>
            </a:r>
            <a:endParaRPr lang="en-US" altLang="ja-JP" sz="3600" dirty="0" smtClean="0">
              <a:solidFill>
                <a:schemeClr val="bg1">
                  <a:lumMod val="75000"/>
                </a:schemeClr>
              </a:solidFill>
            </a:endParaRPr>
          </a:p>
          <a:p>
            <a:pPr marL="342900" indent="-342900">
              <a:buFont typeface="+mj-lt"/>
              <a:buAutoNum type="arabicPeriod"/>
            </a:pPr>
            <a:r>
              <a:rPr kumimoji="1" lang="ja-JP" altLang="en-US" sz="3600" dirty="0" smtClean="0"/>
              <a:t>セットアップ</a:t>
            </a:r>
            <a:endParaRPr kumimoji="1" lang="en-US" altLang="ja-JP" sz="3600" dirty="0" smtClean="0"/>
          </a:p>
          <a:p>
            <a:pPr marL="342900" indent="-342900">
              <a:buFont typeface="+mj-lt"/>
              <a:buAutoNum type="arabicPeriod"/>
            </a:pPr>
            <a:r>
              <a:rPr kumimoji="1" lang="ja-JP" altLang="en-US" sz="3600" dirty="0" smtClean="0">
                <a:solidFill>
                  <a:schemeClr val="bg1">
                    <a:lumMod val="75000"/>
                  </a:schemeClr>
                </a:solidFill>
              </a:rPr>
              <a:t>測定結果と解析結果</a:t>
            </a:r>
            <a:endParaRPr kumimoji="1"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まとめ</a:t>
            </a:r>
            <a:endParaRPr kumimoji="1" lang="ja-JP" altLang="en-US" sz="3600" dirty="0">
              <a:solidFill>
                <a:schemeClr val="bg1">
                  <a:lumMod val="75000"/>
                </a:schemeClr>
              </a:solidFill>
            </a:endParaRPr>
          </a:p>
        </p:txBody>
      </p:sp>
      <p:sp>
        <p:nvSpPr>
          <p:cNvPr id="6" name="タイトル 5"/>
          <p:cNvSpPr>
            <a:spLocks noGrp="1"/>
          </p:cNvSpPr>
          <p:nvPr>
            <p:ph type="title"/>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17</a:t>
            </a:fld>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正方形/長方形 160"/>
          <p:cNvSpPr/>
          <p:nvPr/>
        </p:nvSpPr>
        <p:spPr>
          <a:xfrm>
            <a:off x="251520" y="1268760"/>
            <a:ext cx="2016224" cy="280831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2411760" y="1268760"/>
            <a:ext cx="2664296" cy="50405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43608" y="274638"/>
            <a:ext cx="7890080" cy="1143000"/>
          </a:xfrm>
        </p:spPr>
        <p:txBody>
          <a:bodyPr/>
          <a:lstStyle/>
          <a:p>
            <a:r>
              <a:rPr kumimoji="1" lang="ja-JP" altLang="en-US" dirty="0" smtClean="0"/>
              <a:t>前置増幅器（自作）</a:t>
            </a:r>
            <a:endParaRPr kumimoji="1" lang="ja-JP" altLang="en-US" dirty="0"/>
          </a:p>
        </p:txBody>
      </p:sp>
      <p:sp>
        <p:nvSpPr>
          <p:cNvPr id="71" name="スライド番号プレースホルダ 70"/>
          <p:cNvSpPr>
            <a:spLocks noGrp="1"/>
          </p:cNvSpPr>
          <p:nvPr>
            <p:ph type="sldNum" sz="quarter" idx="12"/>
          </p:nvPr>
        </p:nvSpPr>
        <p:spPr/>
        <p:txBody>
          <a:bodyPr/>
          <a:lstStyle/>
          <a:p>
            <a:fld id="{E8BBE402-C60B-4C4B-B732-E027284C08B4}" type="slidenum">
              <a:rPr kumimoji="1" lang="ja-JP" altLang="en-US" smtClean="0">
                <a:solidFill>
                  <a:schemeClr val="tx1"/>
                </a:solidFill>
              </a:rPr>
              <a:pPr/>
              <a:t>18</a:t>
            </a:fld>
            <a:endParaRPr kumimoji="1" lang="ja-JP" altLang="en-US">
              <a:solidFill>
                <a:schemeClr val="tx1"/>
              </a:solidFill>
            </a:endParaRPr>
          </a:p>
        </p:txBody>
      </p:sp>
      <p:grpSp>
        <p:nvGrpSpPr>
          <p:cNvPr id="17" name="グループ化 16"/>
          <p:cNvGrpSpPr/>
          <p:nvPr/>
        </p:nvGrpSpPr>
        <p:grpSpPr>
          <a:xfrm>
            <a:off x="2483768" y="5076800"/>
            <a:ext cx="864096" cy="864096"/>
            <a:chOff x="2051720" y="4149080"/>
            <a:chExt cx="864096" cy="864096"/>
          </a:xfrm>
        </p:grpSpPr>
        <p:cxnSp>
          <p:nvCxnSpPr>
            <p:cNvPr id="10" name="直線コネクタ 9"/>
            <p:cNvCxnSpPr/>
            <p:nvPr/>
          </p:nvCxnSpPr>
          <p:spPr>
            <a:xfrm flipH="1">
              <a:off x="2267744" y="4149080"/>
              <a:ext cx="6480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267744" y="414908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下矢印 15"/>
            <p:cNvSpPr/>
            <p:nvPr/>
          </p:nvSpPr>
          <p:spPr>
            <a:xfrm>
              <a:off x="2051720" y="4653136"/>
              <a:ext cx="432048" cy="360040"/>
            </a:xfrm>
            <a:prstGeom prst="downArrow">
              <a:avLst>
                <a:gd name="adj1" fmla="val 50000"/>
                <a:gd name="adj2" fmla="val 1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8" name="直線コネクタ 17"/>
          <p:cNvCxnSpPr>
            <a:endCxn id="19" idx="3"/>
          </p:cNvCxnSpPr>
          <p:nvPr/>
        </p:nvCxnSpPr>
        <p:spPr>
          <a:xfrm flipH="1" flipV="1">
            <a:off x="2051720" y="4566320"/>
            <a:ext cx="1296144" cy="148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187624" y="4273932"/>
            <a:ext cx="864096" cy="584775"/>
          </a:xfrm>
          <a:prstGeom prst="rect">
            <a:avLst/>
          </a:prstGeom>
          <a:noFill/>
          <a:ln w="25400">
            <a:solidFill>
              <a:schemeClr val="tx1"/>
            </a:solidFill>
          </a:ln>
        </p:spPr>
        <p:txBody>
          <a:bodyPr wrap="square" rtlCol="0">
            <a:spAutoFit/>
          </a:bodyPr>
          <a:lstStyle/>
          <a:p>
            <a:pPr algn="ctr"/>
            <a:r>
              <a:rPr kumimoji="1" lang="en-US" altLang="ja-JP" sz="3200" dirty="0" smtClean="0"/>
              <a:t>PD</a:t>
            </a:r>
            <a:endParaRPr kumimoji="1" lang="ja-JP" altLang="en-US" sz="2800" dirty="0"/>
          </a:p>
        </p:txBody>
      </p:sp>
      <p:cxnSp>
        <p:nvCxnSpPr>
          <p:cNvPr id="31" name="直線コネクタ 30"/>
          <p:cNvCxnSpPr/>
          <p:nvPr/>
        </p:nvCxnSpPr>
        <p:spPr>
          <a:xfrm>
            <a:off x="3059832" y="2924944"/>
            <a:ext cx="0" cy="16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3059832" y="3492624"/>
            <a:ext cx="1728192" cy="432048"/>
            <a:chOff x="2627784" y="2564904"/>
            <a:chExt cx="1728192" cy="432048"/>
          </a:xfrm>
        </p:grpSpPr>
        <p:cxnSp>
          <p:nvCxnSpPr>
            <p:cNvPr id="35" name="直線コネクタ 34"/>
            <p:cNvCxnSpPr/>
            <p:nvPr/>
          </p:nvCxnSpPr>
          <p:spPr>
            <a:xfrm flipH="1">
              <a:off x="2627784" y="2780928"/>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3419872" y="2564904"/>
              <a:ext cx="144016" cy="432048"/>
              <a:chOff x="3419872" y="2564904"/>
              <a:chExt cx="144016" cy="432048"/>
            </a:xfrm>
          </p:grpSpPr>
          <p:cxnSp>
            <p:nvCxnSpPr>
              <p:cNvPr id="37" name="直線コネクタ 36"/>
              <p:cNvCxnSpPr/>
              <p:nvPr/>
            </p:nvCxnSpPr>
            <p:spPr>
              <a:xfrm>
                <a:off x="3419872" y="256490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563888" y="256490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直線コネクタ 43"/>
            <p:cNvCxnSpPr/>
            <p:nvPr/>
          </p:nvCxnSpPr>
          <p:spPr>
            <a:xfrm flipH="1">
              <a:off x="3563888" y="2780928"/>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p:cNvCxnSpPr/>
          <p:nvPr/>
        </p:nvCxnSpPr>
        <p:spPr>
          <a:xfrm>
            <a:off x="4788024" y="2924944"/>
            <a:ext cx="0" cy="18638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グループ化 88"/>
          <p:cNvGrpSpPr/>
          <p:nvPr/>
        </p:nvGrpSpPr>
        <p:grpSpPr>
          <a:xfrm>
            <a:off x="3059832" y="2708920"/>
            <a:ext cx="1728192" cy="432048"/>
            <a:chOff x="2627784" y="1556792"/>
            <a:chExt cx="1728192" cy="432048"/>
          </a:xfrm>
        </p:grpSpPr>
        <p:grpSp>
          <p:nvGrpSpPr>
            <p:cNvPr id="77" name="グループ化 76"/>
            <p:cNvGrpSpPr/>
            <p:nvPr/>
          </p:nvGrpSpPr>
          <p:grpSpPr>
            <a:xfrm>
              <a:off x="3059832" y="1556792"/>
              <a:ext cx="720080" cy="432048"/>
              <a:chOff x="3059832" y="1556792"/>
              <a:chExt cx="720080" cy="432048"/>
            </a:xfrm>
          </p:grpSpPr>
          <p:cxnSp>
            <p:nvCxnSpPr>
              <p:cNvPr id="66" name="直線コネクタ 65"/>
              <p:cNvCxnSpPr>
                <a:endCxn id="58" idx="0"/>
              </p:cNvCxnSpPr>
              <p:nvPr/>
            </p:nvCxnSpPr>
            <p:spPr>
              <a:xfrm flipV="1">
                <a:off x="3059832"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1318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32842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4366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3589040" y="1556792"/>
                <a:ext cx="11886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62" idx="4"/>
              </p:cNvCxnSpPr>
              <p:nvPr/>
            </p:nvCxnSpPr>
            <p:spPr>
              <a:xfrm>
                <a:off x="3707904"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 name="直線コネクタ 81"/>
            <p:cNvCxnSpPr/>
            <p:nvPr/>
          </p:nvCxnSpPr>
          <p:spPr>
            <a:xfrm flipH="1">
              <a:off x="2627784" y="1772816"/>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3779912" y="17728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テキスト ボックス 92"/>
          <p:cNvSpPr txBox="1"/>
          <p:nvPr/>
        </p:nvSpPr>
        <p:spPr>
          <a:xfrm>
            <a:off x="3275856" y="2380818"/>
            <a:ext cx="1224136" cy="400110"/>
          </a:xfrm>
          <a:prstGeom prst="rect">
            <a:avLst/>
          </a:prstGeom>
          <a:noFill/>
        </p:spPr>
        <p:txBody>
          <a:bodyPr wrap="square" rtlCol="0">
            <a:spAutoFit/>
          </a:bodyPr>
          <a:lstStyle/>
          <a:p>
            <a:pPr algn="ctr"/>
            <a:r>
              <a:rPr kumimoji="1" lang="en-US" altLang="ja-JP" sz="2000" dirty="0" smtClean="0"/>
              <a:t>2MΩ</a:t>
            </a:r>
            <a:endParaRPr kumimoji="1" lang="ja-JP" altLang="en-US" sz="1600" dirty="0"/>
          </a:p>
        </p:txBody>
      </p:sp>
      <p:sp>
        <p:nvSpPr>
          <p:cNvPr id="94" name="テキスト ボックス 93"/>
          <p:cNvSpPr txBox="1"/>
          <p:nvPr/>
        </p:nvSpPr>
        <p:spPr>
          <a:xfrm>
            <a:off x="3419872" y="3100898"/>
            <a:ext cx="1008112" cy="400110"/>
          </a:xfrm>
          <a:prstGeom prst="rect">
            <a:avLst/>
          </a:prstGeom>
          <a:noFill/>
        </p:spPr>
        <p:txBody>
          <a:bodyPr wrap="square" rtlCol="0">
            <a:spAutoFit/>
          </a:bodyPr>
          <a:lstStyle/>
          <a:p>
            <a:pPr algn="ctr"/>
            <a:r>
              <a:rPr kumimoji="1" lang="en-US" altLang="ja-JP" sz="2000" dirty="0" smtClean="0"/>
              <a:t>1pF</a:t>
            </a:r>
            <a:endParaRPr kumimoji="1" lang="ja-JP" altLang="en-US" sz="2000" dirty="0"/>
          </a:p>
        </p:txBody>
      </p:sp>
      <p:grpSp>
        <p:nvGrpSpPr>
          <p:cNvPr id="109" name="グループ化 108"/>
          <p:cNvGrpSpPr/>
          <p:nvPr/>
        </p:nvGrpSpPr>
        <p:grpSpPr>
          <a:xfrm>
            <a:off x="4427984" y="4572744"/>
            <a:ext cx="2088232" cy="432048"/>
            <a:chOff x="3995936" y="3645024"/>
            <a:chExt cx="2088232" cy="432048"/>
          </a:xfrm>
        </p:grpSpPr>
        <p:cxnSp>
          <p:nvCxnSpPr>
            <p:cNvPr id="97" name="直線コネクタ 96"/>
            <p:cNvCxnSpPr/>
            <p:nvPr/>
          </p:nvCxnSpPr>
          <p:spPr>
            <a:xfrm flipH="1">
              <a:off x="3995936" y="3861048"/>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グループ化 97"/>
            <p:cNvGrpSpPr/>
            <p:nvPr/>
          </p:nvGrpSpPr>
          <p:grpSpPr>
            <a:xfrm>
              <a:off x="4355976" y="3645024"/>
              <a:ext cx="1728192" cy="432048"/>
              <a:chOff x="2627784" y="1556792"/>
              <a:chExt cx="1728192" cy="432048"/>
            </a:xfrm>
          </p:grpSpPr>
          <p:grpSp>
            <p:nvGrpSpPr>
              <p:cNvPr id="99" name="グループ化 76"/>
              <p:cNvGrpSpPr/>
              <p:nvPr/>
            </p:nvGrpSpPr>
            <p:grpSpPr>
              <a:xfrm>
                <a:off x="3059832" y="1556792"/>
                <a:ext cx="720080" cy="432048"/>
                <a:chOff x="3059832" y="1556792"/>
                <a:chExt cx="720080" cy="432048"/>
              </a:xfrm>
            </p:grpSpPr>
            <p:cxnSp>
              <p:nvCxnSpPr>
                <p:cNvPr id="102" name="直線コネクタ 101"/>
                <p:cNvCxnSpPr/>
                <p:nvPr/>
              </p:nvCxnSpPr>
              <p:spPr>
                <a:xfrm flipV="1">
                  <a:off x="3059832"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1318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32842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34366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3589040" y="1556792"/>
                  <a:ext cx="11886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3707904"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0" name="直線コネクタ 99"/>
              <p:cNvCxnSpPr/>
              <p:nvPr/>
            </p:nvCxnSpPr>
            <p:spPr>
              <a:xfrm flipH="1">
                <a:off x="2627784" y="1772816"/>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3779912" y="17728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0" name="直線コネクタ 119"/>
          <p:cNvCxnSpPr/>
          <p:nvPr/>
        </p:nvCxnSpPr>
        <p:spPr>
          <a:xfrm>
            <a:off x="6300192" y="3420616"/>
            <a:ext cx="0" cy="13681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8028384" y="3420616"/>
            <a:ext cx="0" cy="15205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グループ化 125"/>
          <p:cNvGrpSpPr/>
          <p:nvPr/>
        </p:nvGrpSpPr>
        <p:grpSpPr>
          <a:xfrm>
            <a:off x="6300192" y="3204592"/>
            <a:ext cx="1728192" cy="432048"/>
            <a:chOff x="2627784" y="1556792"/>
            <a:chExt cx="1728192" cy="432048"/>
          </a:xfrm>
        </p:grpSpPr>
        <p:grpSp>
          <p:nvGrpSpPr>
            <p:cNvPr id="127" name="グループ化 76"/>
            <p:cNvGrpSpPr/>
            <p:nvPr/>
          </p:nvGrpSpPr>
          <p:grpSpPr>
            <a:xfrm>
              <a:off x="3059832" y="1556792"/>
              <a:ext cx="720080" cy="432048"/>
              <a:chOff x="3059832" y="1556792"/>
              <a:chExt cx="720080" cy="432048"/>
            </a:xfrm>
          </p:grpSpPr>
          <p:cxnSp>
            <p:nvCxnSpPr>
              <p:cNvPr id="130" name="直線コネクタ 129"/>
              <p:cNvCxnSpPr/>
              <p:nvPr/>
            </p:nvCxnSpPr>
            <p:spPr>
              <a:xfrm flipV="1">
                <a:off x="3059832"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31318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V="1">
                <a:off x="32842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34366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V="1">
                <a:off x="3589040" y="1556792"/>
                <a:ext cx="11886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3707904"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直線コネクタ 127"/>
            <p:cNvCxnSpPr/>
            <p:nvPr/>
          </p:nvCxnSpPr>
          <p:spPr>
            <a:xfrm flipH="1">
              <a:off x="2627784" y="1772816"/>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a:off x="3779912" y="17728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グループ化 135"/>
          <p:cNvGrpSpPr/>
          <p:nvPr/>
        </p:nvGrpSpPr>
        <p:grpSpPr>
          <a:xfrm>
            <a:off x="5652120" y="5229200"/>
            <a:ext cx="864096" cy="864096"/>
            <a:chOff x="2051720" y="4149080"/>
            <a:chExt cx="864096" cy="864096"/>
          </a:xfrm>
        </p:grpSpPr>
        <p:cxnSp>
          <p:nvCxnSpPr>
            <p:cNvPr id="137" name="直線コネクタ 136"/>
            <p:cNvCxnSpPr/>
            <p:nvPr/>
          </p:nvCxnSpPr>
          <p:spPr>
            <a:xfrm flipH="1">
              <a:off x="2267744" y="4149080"/>
              <a:ext cx="6480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V="1">
              <a:off x="2267744" y="414908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下矢印 138"/>
            <p:cNvSpPr/>
            <p:nvPr/>
          </p:nvSpPr>
          <p:spPr>
            <a:xfrm>
              <a:off x="2051720" y="4653136"/>
              <a:ext cx="432048" cy="360040"/>
            </a:xfrm>
            <a:prstGeom prst="downArrow">
              <a:avLst>
                <a:gd name="adj1" fmla="val 50000"/>
                <a:gd name="adj2" fmla="val 1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0" name="テキスト ボックス 139"/>
          <p:cNvSpPr txBox="1"/>
          <p:nvPr/>
        </p:nvSpPr>
        <p:spPr>
          <a:xfrm>
            <a:off x="4716016" y="4253026"/>
            <a:ext cx="1656184" cy="400110"/>
          </a:xfrm>
          <a:prstGeom prst="rect">
            <a:avLst/>
          </a:prstGeom>
          <a:noFill/>
        </p:spPr>
        <p:txBody>
          <a:bodyPr wrap="square" rtlCol="0">
            <a:spAutoFit/>
          </a:bodyPr>
          <a:lstStyle/>
          <a:p>
            <a:pPr algn="ctr"/>
            <a:r>
              <a:rPr kumimoji="1" lang="en-US" altLang="ja-JP" sz="2000" dirty="0" smtClean="0"/>
              <a:t>1kΩ</a:t>
            </a:r>
            <a:endParaRPr kumimoji="1" lang="ja-JP" altLang="en-US" sz="2000" dirty="0"/>
          </a:p>
        </p:txBody>
      </p:sp>
      <p:sp>
        <p:nvSpPr>
          <p:cNvPr id="141" name="テキスト ボックス 140"/>
          <p:cNvSpPr txBox="1"/>
          <p:nvPr/>
        </p:nvSpPr>
        <p:spPr>
          <a:xfrm>
            <a:off x="6300192" y="2812866"/>
            <a:ext cx="1656184" cy="400110"/>
          </a:xfrm>
          <a:prstGeom prst="rect">
            <a:avLst/>
          </a:prstGeom>
          <a:noFill/>
        </p:spPr>
        <p:txBody>
          <a:bodyPr wrap="square" rtlCol="0">
            <a:spAutoFit/>
          </a:bodyPr>
          <a:lstStyle/>
          <a:p>
            <a:pPr algn="ctr"/>
            <a:r>
              <a:rPr lang="en-US" altLang="ja-JP" sz="2000" dirty="0" smtClean="0"/>
              <a:t>300</a:t>
            </a:r>
            <a:r>
              <a:rPr kumimoji="1" lang="en-US" altLang="ja-JP" sz="2000" dirty="0" smtClean="0"/>
              <a:t>kΩ</a:t>
            </a:r>
            <a:endParaRPr kumimoji="1" lang="ja-JP" altLang="en-US" sz="2000" dirty="0"/>
          </a:p>
        </p:txBody>
      </p:sp>
      <p:cxnSp>
        <p:nvCxnSpPr>
          <p:cNvPr id="124" name="直線コネクタ 123"/>
          <p:cNvCxnSpPr/>
          <p:nvPr/>
        </p:nvCxnSpPr>
        <p:spPr>
          <a:xfrm flipH="1">
            <a:off x="7596336" y="4941168"/>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8388424" y="4437112"/>
            <a:ext cx="288032" cy="707886"/>
          </a:xfrm>
          <a:prstGeom prst="rect">
            <a:avLst/>
          </a:prstGeom>
          <a:noFill/>
        </p:spPr>
        <p:txBody>
          <a:bodyPr wrap="square" rtlCol="0">
            <a:spAutoFit/>
          </a:bodyPr>
          <a:lstStyle/>
          <a:p>
            <a:r>
              <a:rPr kumimoji="1" lang="ja-JP" altLang="en-US" sz="4000" dirty="0" err="1" smtClean="0"/>
              <a:t>。</a:t>
            </a:r>
            <a:endParaRPr kumimoji="1" lang="ja-JP" altLang="en-US" sz="3200" dirty="0"/>
          </a:p>
        </p:txBody>
      </p:sp>
      <p:sp>
        <p:nvSpPr>
          <p:cNvPr id="151" name="正方形/長方形 150"/>
          <p:cNvSpPr/>
          <p:nvPr/>
        </p:nvSpPr>
        <p:spPr>
          <a:xfrm>
            <a:off x="5148064" y="1268760"/>
            <a:ext cx="3096344" cy="5040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p:cNvSpPr txBox="1"/>
          <p:nvPr/>
        </p:nvSpPr>
        <p:spPr>
          <a:xfrm>
            <a:off x="2339752" y="1445875"/>
            <a:ext cx="2664296" cy="830997"/>
          </a:xfrm>
          <a:prstGeom prst="rect">
            <a:avLst/>
          </a:prstGeom>
          <a:noFill/>
        </p:spPr>
        <p:txBody>
          <a:bodyPr wrap="square" rtlCol="0">
            <a:spAutoFit/>
          </a:bodyPr>
          <a:lstStyle/>
          <a:p>
            <a:pPr algn="ctr"/>
            <a:r>
              <a:rPr kumimoji="1" lang="ja-JP" altLang="en-US" sz="2400" dirty="0" smtClean="0"/>
              <a:t>電荷増幅器</a:t>
            </a:r>
            <a:endParaRPr kumimoji="1" lang="en-US" altLang="ja-JP" sz="2400" dirty="0" smtClean="0"/>
          </a:p>
          <a:p>
            <a:pPr algn="ctr"/>
            <a:r>
              <a:rPr lang="ja-JP" altLang="en-US" sz="2400" dirty="0" smtClean="0"/>
              <a:t>時定数  </a:t>
            </a:r>
            <a:r>
              <a:rPr lang="en-US" altLang="ja-JP" sz="2400" dirty="0" smtClean="0"/>
              <a:t>2μs</a:t>
            </a:r>
            <a:endParaRPr kumimoji="1" lang="ja-JP" altLang="en-US" sz="2400" dirty="0"/>
          </a:p>
        </p:txBody>
      </p:sp>
      <p:sp>
        <p:nvSpPr>
          <p:cNvPr id="165" name="テキスト ボックス 164"/>
          <p:cNvSpPr txBox="1"/>
          <p:nvPr/>
        </p:nvSpPr>
        <p:spPr>
          <a:xfrm>
            <a:off x="5148064" y="1445875"/>
            <a:ext cx="3096344" cy="830997"/>
          </a:xfrm>
          <a:prstGeom prst="rect">
            <a:avLst/>
          </a:prstGeom>
          <a:noFill/>
        </p:spPr>
        <p:txBody>
          <a:bodyPr wrap="square" rtlCol="0">
            <a:spAutoFit/>
          </a:bodyPr>
          <a:lstStyle/>
          <a:p>
            <a:pPr algn="ctr"/>
            <a:r>
              <a:rPr kumimoji="1" lang="ja-JP" altLang="en-US" sz="2400" dirty="0" smtClean="0"/>
              <a:t>反転増幅器</a:t>
            </a:r>
            <a:endParaRPr kumimoji="1" lang="en-US" altLang="ja-JP" sz="2400" dirty="0" smtClean="0"/>
          </a:p>
          <a:p>
            <a:pPr algn="ctr"/>
            <a:r>
              <a:rPr lang="en-US" altLang="ja-JP" sz="2400" dirty="0" smtClean="0"/>
              <a:t>A = -300</a:t>
            </a:r>
            <a:endParaRPr kumimoji="1" lang="ja-JP" altLang="en-US" sz="2400" dirty="0"/>
          </a:p>
        </p:txBody>
      </p:sp>
      <p:grpSp>
        <p:nvGrpSpPr>
          <p:cNvPr id="170" name="グループ化 169"/>
          <p:cNvGrpSpPr/>
          <p:nvPr/>
        </p:nvGrpSpPr>
        <p:grpSpPr>
          <a:xfrm>
            <a:off x="3347864" y="4140696"/>
            <a:ext cx="1080120" cy="1296144"/>
            <a:chOff x="2915816" y="4140696"/>
            <a:chExt cx="1080120" cy="1296144"/>
          </a:xfrm>
        </p:grpSpPr>
        <p:sp>
          <p:nvSpPr>
            <p:cNvPr id="7" name="右矢印 6"/>
            <p:cNvSpPr/>
            <p:nvPr/>
          </p:nvSpPr>
          <p:spPr>
            <a:xfrm>
              <a:off x="2915816" y="4140696"/>
              <a:ext cx="1080120" cy="1296144"/>
            </a:xfrm>
            <a:prstGeom prst="rightArrow">
              <a:avLst>
                <a:gd name="adj1" fmla="val 41089"/>
                <a:gd name="adj2" fmla="val 1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2915816" y="4437112"/>
              <a:ext cx="1080120" cy="646331"/>
            </a:xfrm>
            <a:prstGeom prst="rect">
              <a:avLst/>
            </a:prstGeom>
            <a:noFill/>
          </p:spPr>
          <p:txBody>
            <a:bodyPr wrap="square" rtlCol="0">
              <a:spAutoFit/>
            </a:bodyPr>
            <a:lstStyle/>
            <a:p>
              <a:r>
                <a:rPr lang="en-US" altLang="ja-JP" dirty="0" smtClean="0"/>
                <a:t>LF</a:t>
              </a:r>
            </a:p>
            <a:p>
              <a:r>
                <a:rPr lang="en-US" altLang="ja-JP" dirty="0" smtClean="0"/>
                <a:t>356N</a:t>
              </a:r>
              <a:endParaRPr kumimoji="1" lang="ja-JP" altLang="en-US" dirty="0"/>
            </a:p>
          </p:txBody>
        </p:sp>
      </p:grpSp>
      <p:grpSp>
        <p:nvGrpSpPr>
          <p:cNvPr id="171" name="グループ化 170"/>
          <p:cNvGrpSpPr/>
          <p:nvPr/>
        </p:nvGrpSpPr>
        <p:grpSpPr>
          <a:xfrm>
            <a:off x="6516216" y="4284712"/>
            <a:ext cx="1080120" cy="1296144"/>
            <a:chOff x="6084168" y="4284712"/>
            <a:chExt cx="1080120" cy="1296144"/>
          </a:xfrm>
        </p:grpSpPr>
        <p:sp>
          <p:nvSpPr>
            <p:cNvPr id="8" name="右矢印 7"/>
            <p:cNvSpPr/>
            <p:nvPr/>
          </p:nvSpPr>
          <p:spPr>
            <a:xfrm>
              <a:off x="6084168" y="4284712"/>
              <a:ext cx="1080120" cy="1296144"/>
            </a:xfrm>
            <a:prstGeom prst="rightArrow">
              <a:avLst>
                <a:gd name="adj1" fmla="val 41089"/>
                <a:gd name="adj2" fmla="val 1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a:xfrm>
              <a:off x="6084168" y="4589512"/>
              <a:ext cx="1080120" cy="646331"/>
            </a:xfrm>
            <a:prstGeom prst="rect">
              <a:avLst/>
            </a:prstGeom>
            <a:noFill/>
          </p:spPr>
          <p:txBody>
            <a:bodyPr wrap="square" rtlCol="0">
              <a:spAutoFit/>
            </a:bodyPr>
            <a:lstStyle/>
            <a:p>
              <a:r>
                <a:rPr lang="en-US" altLang="ja-JP" dirty="0" smtClean="0"/>
                <a:t>LF</a:t>
              </a:r>
            </a:p>
            <a:p>
              <a:r>
                <a:rPr lang="en-US" altLang="ja-JP" dirty="0" smtClean="0"/>
                <a:t>356N</a:t>
              </a:r>
              <a:endParaRPr kumimoji="1" lang="ja-JP" altLang="en-US" dirty="0"/>
            </a:p>
          </p:txBody>
        </p:sp>
      </p:grpSp>
      <p:sp>
        <p:nvSpPr>
          <p:cNvPr id="73" name="正方形/長方形 72"/>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grpSp>
        <p:nvGrpSpPr>
          <p:cNvPr id="75" name="グループ化 74"/>
          <p:cNvGrpSpPr/>
          <p:nvPr/>
        </p:nvGrpSpPr>
        <p:grpSpPr>
          <a:xfrm rot="5400000">
            <a:off x="539552" y="2996952"/>
            <a:ext cx="2160240" cy="432048"/>
            <a:chOff x="2195736" y="1556792"/>
            <a:chExt cx="2160240" cy="432048"/>
          </a:xfrm>
        </p:grpSpPr>
        <p:grpSp>
          <p:nvGrpSpPr>
            <p:cNvPr id="78" name="グループ化 76"/>
            <p:cNvGrpSpPr/>
            <p:nvPr/>
          </p:nvGrpSpPr>
          <p:grpSpPr>
            <a:xfrm>
              <a:off x="3059832" y="1556792"/>
              <a:ext cx="720080" cy="432048"/>
              <a:chOff x="3059832" y="1556792"/>
              <a:chExt cx="720080" cy="432048"/>
            </a:xfrm>
          </p:grpSpPr>
          <p:cxnSp>
            <p:nvCxnSpPr>
              <p:cNvPr id="81" name="直線コネクタ 80"/>
              <p:cNvCxnSpPr/>
              <p:nvPr/>
            </p:nvCxnSpPr>
            <p:spPr>
              <a:xfrm flipV="1">
                <a:off x="3059832"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1318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32842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436640" y="1556792"/>
                <a:ext cx="15240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3589040" y="1556792"/>
                <a:ext cx="11886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707904" y="1556792"/>
                <a:ext cx="72008"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直線コネクタ 78"/>
            <p:cNvCxnSpPr/>
            <p:nvPr/>
          </p:nvCxnSpPr>
          <p:spPr>
            <a:xfrm rot="16200000" flipV="1">
              <a:off x="2627784" y="1340768"/>
              <a:ext cx="0" cy="864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3779912" y="177281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直線コネクタ 110"/>
          <p:cNvCxnSpPr/>
          <p:nvPr/>
        </p:nvCxnSpPr>
        <p:spPr>
          <a:xfrm flipH="1">
            <a:off x="611560" y="2780928"/>
            <a:ext cx="4483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グループ化 40"/>
          <p:cNvGrpSpPr/>
          <p:nvPr/>
        </p:nvGrpSpPr>
        <p:grpSpPr>
          <a:xfrm>
            <a:off x="1096390" y="2564904"/>
            <a:ext cx="163242" cy="432048"/>
            <a:chOff x="3419872" y="2564904"/>
            <a:chExt cx="159957" cy="432048"/>
          </a:xfrm>
        </p:grpSpPr>
        <p:cxnSp>
          <p:nvCxnSpPr>
            <p:cNvPr id="114" name="直線コネクタ 113"/>
            <p:cNvCxnSpPr/>
            <p:nvPr/>
          </p:nvCxnSpPr>
          <p:spPr>
            <a:xfrm>
              <a:off x="3419872" y="256490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3579829" y="256490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3" name="直線コネクタ 112"/>
          <p:cNvCxnSpPr/>
          <p:nvPr/>
        </p:nvCxnSpPr>
        <p:spPr>
          <a:xfrm flipH="1">
            <a:off x="1259632" y="2780928"/>
            <a:ext cx="3600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グループ化 118"/>
          <p:cNvGrpSpPr/>
          <p:nvPr/>
        </p:nvGrpSpPr>
        <p:grpSpPr>
          <a:xfrm>
            <a:off x="395536" y="2780928"/>
            <a:ext cx="432048" cy="864096"/>
            <a:chOff x="2051720" y="4149080"/>
            <a:chExt cx="432048" cy="864096"/>
          </a:xfrm>
        </p:grpSpPr>
        <p:cxnSp>
          <p:nvCxnSpPr>
            <p:cNvPr id="123" name="直線コネクタ 122"/>
            <p:cNvCxnSpPr/>
            <p:nvPr/>
          </p:nvCxnSpPr>
          <p:spPr>
            <a:xfrm flipV="1">
              <a:off x="2267744" y="414908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下矢印 124"/>
            <p:cNvSpPr/>
            <p:nvPr/>
          </p:nvSpPr>
          <p:spPr>
            <a:xfrm>
              <a:off x="2051720" y="4653136"/>
              <a:ext cx="432048" cy="360040"/>
            </a:xfrm>
            <a:prstGeom prst="downArrow">
              <a:avLst>
                <a:gd name="adj1" fmla="val 50000"/>
                <a:gd name="adj2" fmla="val 10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3" name="テキスト ボックス 152"/>
          <p:cNvSpPr txBox="1"/>
          <p:nvPr/>
        </p:nvSpPr>
        <p:spPr>
          <a:xfrm>
            <a:off x="1763688" y="2996952"/>
            <a:ext cx="492443" cy="792088"/>
          </a:xfrm>
          <a:prstGeom prst="rect">
            <a:avLst/>
          </a:prstGeom>
          <a:noFill/>
        </p:spPr>
        <p:txBody>
          <a:bodyPr vert="vert" wrap="square" rtlCol="0">
            <a:spAutoFit/>
          </a:bodyPr>
          <a:lstStyle/>
          <a:p>
            <a:r>
              <a:rPr kumimoji="1" lang="en-US" altLang="ja-JP" sz="2000" dirty="0" smtClean="0"/>
              <a:t>1MΩ</a:t>
            </a:r>
            <a:endParaRPr kumimoji="1" lang="ja-JP" altLang="en-US" sz="2000" dirty="0"/>
          </a:p>
        </p:txBody>
      </p:sp>
      <p:sp>
        <p:nvSpPr>
          <p:cNvPr id="154" name="テキスト ボックス 153"/>
          <p:cNvSpPr txBox="1"/>
          <p:nvPr/>
        </p:nvSpPr>
        <p:spPr>
          <a:xfrm>
            <a:off x="683568" y="2236802"/>
            <a:ext cx="1152128" cy="400110"/>
          </a:xfrm>
          <a:prstGeom prst="rect">
            <a:avLst/>
          </a:prstGeom>
          <a:noFill/>
        </p:spPr>
        <p:txBody>
          <a:bodyPr wrap="square" rtlCol="0">
            <a:spAutoFit/>
          </a:bodyPr>
          <a:lstStyle/>
          <a:p>
            <a:r>
              <a:rPr kumimoji="1" lang="en-US" altLang="ja-JP" sz="2000" dirty="0" smtClean="0"/>
              <a:t>100pF</a:t>
            </a:r>
            <a:endParaRPr kumimoji="1" lang="ja-JP" altLang="en-US" sz="2000" dirty="0"/>
          </a:p>
        </p:txBody>
      </p:sp>
      <p:cxnSp>
        <p:nvCxnSpPr>
          <p:cNvPr id="156" name="直線コネクタ 155"/>
          <p:cNvCxnSpPr/>
          <p:nvPr/>
        </p:nvCxnSpPr>
        <p:spPr>
          <a:xfrm flipH="1">
            <a:off x="1331640" y="2132856"/>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p:cNvSpPr txBox="1"/>
          <p:nvPr/>
        </p:nvSpPr>
        <p:spPr>
          <a:xfrm>
            <a:off x="1115616" y="1772816"/>
            <a:ext cx="936104" cy="400110"/>
          </a:xfrm>
          <a:prstGeom prst="rect">
            <a:avLst/>
          </a:prstGeom>
          <a:noFill/>
        </p:spPr>
        <p:txBody>
          <a:bodyPr wrap="square" rtlCol="0">
            <a:spAutoFit/>
          </a:bodyPr>
          <a:lstStyle/>
          <a:p>
            <a:r>
              <a:rPr kumimoji="1" lang="en-US" altLang="ja-JP" sz="2000" dirty="0" smtClean="0"/>
              <a:t>+50V</a:t>
            </a:r>
            <a:endParaRPr kumimoji="1" lang="ja-JP" altLang="en-US" sz="2000" dirty="0"/>
          </a:p>
        </p:txBody>
      </p:sp>
      <p:sp>
        <p:nvSpPr>
          <p:cNvPr id="162" name="テキスト ボックス 161"/>
          <p:cNvSpPr txBox="1"/>
          <p:nvPr/>
        </p:nvSpPr>
        <p:spPr>
          <a:xfrm>
            <a:off x="251520" y="1311151"/>
            <a:ext cx="2016224" cy="461665"/>
          </a:xfrm>
          <a:prstGeom prst="rect">
            <a:avLst/>
          </a:prstGeom>
          <a:noFill/>
        </p:spPr>
        <p:txBody>
          <a:bodyPr wrap="square" rtlCol="0">
            <a:spAutoFit/>
          </a:bodyPr>
          <a:lstStyle/>
          <a:p>
            <a:pPr algn="ctr"/>
            <a:r>
              <a:rPr kumimoji="1" lang="ja-JP" altLang="en-US" sz="2400" dirty="0" smtClean="0"/>
              <a:t>バイアス</a:t>
            </a:r>
            <a:endParaRPr kumimoji="1" lang="ja-JP" alt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60040"/>
            <a:ext cx="7581528" cy="980728"/>
          </a:xfrm>
        </p:spPr>
        <p:txBody>
          <a:bodyPr>
            <a:normAutofit/>
          </a:bodyPr>
          <a:lstStyle/>
          <a:p>
            <a:r>
              <a:rPr lang="ja-JP" altLang="en-US" dirty="0" smtClean="0"/>
              <a:t>ノイズ対策①</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 xmlns:a14="http://schemas.microsoft.com/office/drawing/2010/main" val="0"/>
              </a:ext>
            </a:extLst>
          </a:blip>
          <a:srcRect l="10741"/>
          <a:stretch>
            <a:fillRect/>
          </a:stretch>
        </p:blipFill>
        <p:spPr>
          <a:xfrm>
            <a:off x="611560" y="1883005"/>
            <a:ext cx="4434886" cy="4100102"/>
          </a:xfrm>
        </p:spPr>
      </p:pic>
      <p:sp>
        <p:nvSpPr>
          <p:cNvPr id="11" name="スライド番号プレースホルダ 10"/>
          <p:cNvSpPr>
            <a:spLocks noGrp="1"/>
          </p:cNvSpPr>
          <p:nvPr>
            <p:ph type="sldNum" sz="quarter" idx="12"/>
          </p:nvPr>
        </p:nvSpPr>
        <p:spPr/>
        <p:txBody>
          <a:bodyPr/>
          <a:lstStyle/>
          <a:p>
            <a:fld id="{E8BBE402-C60B-4C4B-B732-E027284C08B4}" type="slidenum">
              <a:rPr kumimoji="1" lang="ja-JP" altLang="en-US" smtClean="0">
                <a:solidFill>
                  <a:schemeClr val="tx1"/>
                </a:solidFill>
              </a:rPr>
              <a:pPr/>
              <a:t>19</a:t>
            </a:fld>
            <a:endParaRPr kumimoji="1" lang="ja-JP" altLang="en-US">
              <a:solidFill>
                <a:schemeClr val="tx1"/>
              </a:solidFill>
            </a:endParaRPr>
          </a:p>
        </p:txBody>
      </p:sp>
      <p:sp>
        <p:nvSpPr>
          <p:cNvPr id="5" name="テキスト ボックス 4"/>
          <p:cNvSpPr txBox="1"/>
          <p:nvPr/>
        </p:nvSpPr>
        <p:spPr>
          <a:xfrm>
            <a:off x="5508104" y="1764105"/>
            <a:ext cx="3384376" cy="584775"/>
          </a:xfrm>
          <a:prstGeom prst="rect">
            <a:avLst/>
          </a:prstGeom>
          <a:solidFill>
            <a:schemeClr val="accent1">
              <a:lumMod val="20000"/>
              <a:lumOff val="80000"/>
            </a:schemeClr>
          </a:solidFill>
          <a:ln w="25400">
            <a:solidFill>
              <a:schemeClr val="accent1"/>
            </a:solidFill>
          </a:ln>
        </p:spPr>
        <p:txBody>
          <a:bodyPr wrap="square" rtlCol="0">
            <a:spAutoFit/>
          </a:bodyPr>
          <a:lstStyle/>
          <a:p>
            <a:r>
              <a:rPr kumimoji="1" lang="ja-JP" altLang="en-US" sz="3200" dirty="0" smtClean="0"/>
              <a:t>シャーシで覆う</a:t>
            </a:r>
            <a:endParaRPr kumimoji="1" lang="ja-JP" altLang="en-US" sz="3200" dirty="0"/>
          </a:p>
        </p:txBody>
      </p:sp>
      <p:sp>
        <p:nvSpPr>
          <p:cNvPr id="6" name="テキスト ボックス 5"/>
          <p:cNvSpPr txBox="1"/>
          <p:nvPr/>
        </p:nvSpPr>
        <p:spPr>
          <a:xfrm>
            <a:off x="5076056" y="2999854"/>
            <a:ext cx="3923928" cy="1077218"/>
          </a:xfrm>
          <a:prstGeom prst="rect">
            <a:avLst/>
          </a:prstGeom>
          <a:solidFill>
            <a:schemeClr val="accent1">
              <a:lumMod val="20000"/>
              <a:lumOff val="80000"/>
            </a:schemeClr>
          </a:solidFill>
          <a:ln w="25400" cmpd="sng">
            <a:solidFill>
              <a:schemeClr val="accent1"/>
            </a:solidFill>
          </a:ln>
        </p:spPr>
        <p:txBody>
          <a:bodyPr wrap="square" rtlCol="0">
            <a:spAutoFit/>
          </a:bodyPr>
          <a:lstStyle/>
          <a:p>
            <a:r>
              <a:rPr kumimoji="1" lang="ja-JP" altLang="en-US" sz="3200" dirty="0" smtClean="0"/>
              <a:t>金属網で</a:t>
            </a:r>
            <a:r>
              <a:rPr lang="ja-JP" altLang="en-US" sz="3200" dirty="0" smtClean="0"/>
              <a:t>ケーブル</a:t>
            </a:r>
            <a:r>
              <a:rPr kumimoji="1" lang="ja-JP" altLang="en-US" sz="3200" dirty="0" smtClean="0"/>
              <a:t>を</a:t>
            </a:r>
            <a:endParaRPr kumimoji="1" lang="en-US" altLang="ja-JP" sz="3200" dirty="0" smtClean="0"/>
          </a:p>
          <a:p>
            <a:r>
              <a:rPr kumimoji="1" lang="ja-JP" altLang="en-US" sz="3200" dirty="0" smtClean="0"/>
              <a:t>シールドする</a:t>
            </a:r>
            <a:endParaRPr kumimoji="1" lang="ja-JP" altLang="en-US" sz="3200" dirty="0"/>
          </a:p>
        </p:txBody>
      </p:sp>
      <p:sp>
        <p:nvSpPr>
          <p:cNvPr id="7" name="テキスト ボックス 6"/>
          <p:cNvSpPr txBox="1"/>
          <p:nvPr/>
        </p:nvSpPr>
        <p:spPr>
          <a:xfrm>
            <a:off x="5364088" y="4869160"/>
            <a:ext cx="3384376" cy="954107"/>
          </a:xfrm>
          <a:prstGeom prst="rect">
            <a:avLst/>
          </a:prstGeom>
          <a:solidFill>
            <a:schemeClr val="accent1">
              <a:lumMod val="20000"/>
              <a:lumOff val="80000"/>
            </a:schemeClr>
          </a:solidFill>
          <a:ln w="25400" cmpd="sng">
            <a:solidFill>
              <a:schemeClr val="accent1"/>
            </a:solidFill>
          </a:ln>
        </p:spPr>
        <p:txBody>
          <a:bodyPr wrap="square" rtlCol="0">
            <a:spAutoFit/>
          </a:bodyPr>
          <a:lstStyle/>
          <a:p>
            <a:r>
              <a:rPr lang="ja-JP" altLang="en-US" sz="2800" dirty="0"/>
              <a:t>ＰＤ</a:t>
            </a:r>
            <a:r>
              <a:rPr lang="ja-JP" altLang="en-US" sz="2800" dirty="0" smtClean="0"/>
              <a:t>とＣＳＡの</a:t>
            </a:r>
            <a:endParaRPr lang="en-US" altLang="ja-JP" sz="2800" dirty="0" smtClean="0"/>
          </a:p>
          <a:p>
            <a:r>
              <a:rPr lang="ja-JP" altLang="en-US" sz="2800" dirty="0" smtClean="0"/>
              <a:t>距離を短くする</a:t>
            </a:r>
            <a:endParaRPr kumimoji="1" lang="ja-JP" altLang="en-US" sz="2800" dirty="0"/>
          </a:p>
        </p:txBody>
      </p:sp>
      <p:cxnSp>
        <p:nvCxnSpPr>
          <p:cNvPr id="9" name="直線矢印コネクタ 8"/>
          <p:cNvCxnSpPr>
            <a:endCxn id="5" idx="1"/>
          </p:cNvCxnSpPr>
          <p:nvPr/>
        </p:nvCxnSpPr>
        <p:spPr>
          <a:xfrm flipV="1">
            <a:off x="3275856" y="2056493"/>
            <a:ext cx="2232248" cy="65242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endCxn id="6" idx="1"/>
          </p:cNvCxnSpPr>
          <p:nvPr/>
        </p:nvCxnSpPr>
        <p:spPr>
          <a:xfrm flipV="1">
            <a:off x="4067944" y="3538463"/>
            <a:ext cx="1008112" cy="89867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endCxn id="7" idx="1"/>
          </p:cNvCxnSpPr>
          <p:nvPr/>
        </p:nvCxnSpPr>
        <p:spPr>
          <a:xfrm>
            <a:off x="2699792" y="4653136"/>
            <a:ext cx="2664296" cy="69307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spTree>
    <p:extLst>
      <p:ext uri="{BB962C8B-B14F-4D97-AF65-F5344CB8AC3E}">
        <p14:creationId xmlns="" xmlns:p14="http://schemas.microsoft.com/office/powerpoint/2010/main" val="34094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2</a:t>
            </a:fld>
            <a:endParaRPr kumimoji="1" lang="ja-JP" altLang="en-US">
              <a:solidFill>
                <a:schemeClr val="tx1"/>
              </a:solidFill>
            </a:endParaRPr>
          </a:p>
        </p:txBody>
      </p:sp>
      <p:sp>
        <p:nvSpPr>
          <p:cNvPr id="5" name="テキスト ボックス 4"/>
          <p:cNvSpPr txBox="1"/>
          <p:nvPr/>
        </p:nvSpPr>
        <p:spPr>
          <a:xfrm>
            <a:off x="1475656" y="1772816"/>
            <a:ext cx="6408712" cy="3416320"/>
          </a:xfrm>
          <a:prstGeom prst="rect">
            <a:avLst/>
          </a:prstGeom>
          <a:noFill/>
        </p:spPr>
        <p:txBody>
          <a:bodyPr wrap="square" rtlCol="0">
            <a:spAutoFit/>
          </a:bodyPr>
          <a:lstStyle/>
          <a:p>
            <a:pPr marL="342900" indent="-342900">
              <a:buFont typeface="+mj-lt"/>
              <a:buAutoNum type="arabicPeriod"/>
            </a:pPr>
            <a:r>
              <a:rPr lang="ja-JP" altLang="en-US" sz="3600" dirty="0" smtClean="0"/>
              <a:t>研究の目的</a:t>
            </a:r>
            <a:endParaRPr kumimoji="1" lang="en-US" altLang="ja-JP" sz="3600" dirty="0" smtClean="0"/>
          </a:p>
          <a:p>
            <a:pPr marL="342900" indent="-342900">
              <a:buFont typeface="+mj-lt"/>
              <a:buAutoNum type="arabicPeriod"/>
            </a:pPr>
            <a:r>
              <a:rPr kumimoji="1" lang="ja-JP" altLang="en-US" sz="3600" dirty="0" smtClean="0"/>
              <a:t>検出器</a:t>
            </a:r>
            <a:endParaRPr kumimoji="1" lang="en-US" altLang="ja-JP" sz="3600" dirty="0" smtClean="0"/>
          </a:p>
          <a:p>
            <a:pPr marL="342900" indent="-342900">
              <a:buFont typeface="+mj-lt"/>
              <a:buAutoNum type="arabicPeriod"/>
            </a:pPr>
            <a:r>
              <a:rPr lang="ja-JP" altLang="en-US" sz="3600" dirty="0" smtClean="0"/>
              <a:t>検出器の原理</a:t>
            </a:r>
            <a:endParaRPr kumimoji="1" lang="en-US" altLang="ja-JP" sz="3600" dirty="0" smtClean="0"/>
          </a:p>
          <a:p>
            <a:pPr marL="342900" indent="-342900">
              <a:buFont typeface="+mj-lt"/>
              <a:buAutoNum type="arabicPeriod"/>
            </a:pPr>
            <a:r>
              <a:rPr kumimoji="1" lang="ja-JP" altLang="en-US" sz="3600" dirty="0" smtClean="0"/>
              <a:t>セットアップ</a:t>
            </a:r>
            <a:endParaRPr kumimoji="1" lang="en-US" altLang="ja-JP" sz="3600" dirty="0" smtClean="0"/>
          </a:p>
          <a:p>
            <a:pPr marL="342900" indent="-342900">
              <a:buFont typeface="+mj-lt"/>
              <a:buAutoNum type="arabicPeriod"/>
            </a:pPr>
            <a:r>
              <a:rPr kumimoji="1" lang="ja-JP" altLang="en-US" sz="3600" dirty="0" smtClean="0"/>
              <a:t>測定結果と解析結果</a:t>
            </a:r>
            <a:endParaRPr kumimoji="1" lang="en-US" altLang="ja-JP" sz="3600" dirty="0" smtClean="0"/>
          </a:p>
          <a:p>
            <a:pPr marL="342900" indent="-342900">
              <a:buFont typeface="+mj-lt"/>
              <a:buAutoNum type="arabicPeriod"/>
            </a:pPr>
            <a:r>
              <a:rPr lang="ja-JP" altLang="en-US" sz="3600" dirty="0" smtClean="0"/>
              <a:t>まとめ</a:t>
            </a:r>
            <a:endParaRPr kumimoji="1" lang="ja-JP"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7890080" cy="1143000"/>
          </a:xfrm>
        </p:spPr>
        <p:txBody>
          <a:bodyPr/>
          <a:lstStyle/>
          <a:p>
            <a:r>
              <a:rPr kumimoji="1" lang="ja-JP" altLang="en-US" dirty="0" smtClean="0"/>
              <a:t>ノイズ対策②</a:t>
            </a:r>
            <a:endParaRPr kumimoji="1" lang="ja-JP" altLang="en-US" dirty="0"/>
          </a:p>
        </p:txBody>
      </p:sp>
      <p:pic>
        <p:nvPicPr>
          <p:cNvPr id="5" name="コンテンツ プレースホルダ 4" descr="IMG_20140214_172843329.jpg"/>
          <p:cNvPicPr>
            <a:picLocks noGrp="1" noChangeAspect="1"/>
          </p:cNvPicPr>
          <p:nvPr>
            <p:ph idx="1"/>
          </p:nvPr>
        </p:nvPicPr>
        <p:blipFill>
          <a:blip r:embed="rId3" cstate="print"/>
          <a:srcRect l="5666" r="6885"/>
          <a:stretch>
            <a:fillRect/>
          </a:stretch>
        </p:blipFill>
        <p:spPr>
          <a:xfrm rot="5400000">
            <a:off x="965781" y="1679245"/>
            <a:ext cx="5139951" cy="4408233"/>
          </a:xfrm>
        </p:spPr>
      </p:pic>
      <p:sp>
        <p:nvSpPr>
          <p:cNvPr id="9" name="スライド番号プレースホルダ 8"/>
          <p:cNvSpPr>
            <a:spLocks noGrp="1"/>
          </p:cNvSpPr>
          <p:nvPr>
            <p:ph type="sldNum" sz="quarter" idx="12"/>
          </p:nvPr>
        </p:nvSpPr>
        <p:spPr/>
        <p:txBody>
          <a:bodyPr/>
          <a:lstStyle/>
          <a:p>
            <a:fld id="{E8BBE402-C60B-4C4B-B732-E027284C08B4}" type="slidenum">
              <a:rPr kumimoji="1" lang="ja-JP" altLang="en-US" smtClean="0">
                <a:solidFill>
                  <a:schemeClr val="tx1"/>
                </a:solidFill>
              </a:rPr>
              <a:pPr/>
              <a:t>20</a:t>
            </a:fld>
            <a:endParaRPr kumimoji="1" lang="ja-JP" altLang="en-US">
              <a:solidFill>
                <a:schemeClr val="tx1"/>
              </a:solidFill>
            </a:endParaRPr>
          </a:p>
        </p:txBody>
      </p:sp>
      <p:sp>
        <p:nvSpPr>
          <p:cNvPr id="6" name="テキスト ボックス 5"/>
          <p:cNvSpPr txBox="1"/>
          <p:nvPr/>
        </p:nvSpPr>
        <p:spPr>
          <a:xfrm>
            <a:off x="6300192" y="2780928"/>
            <a:ext cx="2340768" cy="954107"/>
          </a:xfrm>
          <a:prstGeom prst="rect">
            <a:avLst/>
          </a:prstGeom>
          <a:solidFill>
            <a:schemeClr val="accent1">
              <a:lumMod val="20000"/>
              <a:lumOff val="80000"/>
            </a:schemeClr>
          </a:solidFill>
          <a:ln w="25400" cmpd="sng">
            <a:solidFill>
              <a:schemeClr val="accent1"/>
            </a:solidFill>
          </a:ln>
        </p:spPr>
        <p:txBody>
          <a:bodyPr wrap="square" rtlCol="0">
            <a:spAutoFit/>
          </a:bodyPr>
          <a:lstStyle/>
          <a:p>
            <a:r>
              <a:rPr kumimoji="1" lang="ja-JP" altLang="en-US" sz="2800" dirty="0" smtClean="0"/>
              <a:t>電源同士の</a:t>
            </a:r>
            <a:endParaRPr kumimoji="1" lang="en-US" altLang="ja-JP" sz="2800" dirty="0" smtClean="0"/>
          </a:p>
          <a:p>
            <a:r>
              <a:rPr kumimoji="1" lang="en-US" altLang="ja-JP" sz="2800" dirty="0" smtClean="0"/>
              <a:t>GRD</a:t>
            </a:r>
            <a:r>
              <a:rPr kumimoji="1" lang="ja-JP" altLang="en-US" sz="2800" dirty="0" smtClean="0"/>
              <a:t>の強化</a:t>
            </a:r>
            <a:endParaRPr kumimoji="1" lang="ja-JP" altLang="en-US" sz="2800" dirty="0"/>
          </a:p>
        </p:txBody>
      </p:sp>
      <p:cxnSp>
        <p:nvCxnSpPr>
          <p:cNvPr id="7" name="直線矢印コネクタ 6"/>
          <p:cNvCxnSpPr>
            <a:stCxn id="13" idx="12"/>
            <a:endCxn id="6" idx="1"/>
          </p:cNvCxnSpPr>
          <p:nvPr/>
        </p:nvCxnSpPr>
        <p:spPr>
          <a:xfrm flipV="1">
            <a:off x="2593571" y="3257982"/>
            <a:ext cx="3706621" cy="49937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フリーフォーム 12"/>
          <p:cNvSpPr/>
          <p:nvPr/>
        </p:nvSpPr>
        <p:spPr>
          <a:xfrm>
            <a:off x="1490749" y="1875906"/>
            <a:ext cx="4003964" cy="3219795"/>
          </a:xfrm>
          <a:custGeom>
            <a:avLst/>
            <a:gdLst>
              <a:gd name="connsiteX0" fmla="*/ 205047 w 4003964"/>
              <a:gd name="connsiteY0" fmla="*/ 551410 h 3219795"/>
              <a:gd name="connsiteX1" fmla="*/ 88669 w 4003964"/>
              <a:gd name="connsiteY1" fmla="*/ 1233054 h 3219795"/>
              <a:gd name="connsiteX2" fmla="*/ 737062 w 4003964"/>
              <a:gd name="connsiteY2" fmla="*/ 2363585 h 3219795"/>
              <a:gd name="connsiteX3" fmla="*/ 1568335 w 4003964"/>
              <a:gd name="connsiteY3" fmla="*/ 3078479 h 3219795"/>
              <a:gd name="connsiteX4" fmla="*/ 2964873 w 4003964"/>
              <a:gd name="connsiteY4" fmla="*/ 3144981 h 3219795"/>
              <a:gd name="connsiteX5" fmla="*/ 3746269 w 4003964"/>
              <a:gd name="connsiteY5" fmla="*/ 2629592 h 3219795"/>
              <a:gd name="connsiteX6" fmla="*/ 3995651 w 4003964"/>
              <a:gd name="connsiteY6" fmla="*/ 1898072 h 3219795"/>
              <a:gd name="connsiteX7" fmla="*/ 3796146 w 4003964"/>
              <a:gd name="connsiteY7" fmla="*/ 1598814 h 3219795"/>
              <a:gd name="connsiteX8" fmla="*/ 3580015 w 4003964"/>
              <a:gd name="connsiteY8" fmla="*/ 1748443 h 3219795"/>
              <a:gd name="connsiteX9" fmla="*/ 3397135 w 4003964"/>
              <a:gd name="connsiteY9" fmla="*/ 2230581 h 3219795"/>
              <a:gd name="connsiteX10" fmla="*/ 2715491 w 4003964"/>
              <a:gd name="connsiteY10" fmla="*/ 2546465 h 3219795"/>
              <a:gd name="connsiteX11" fmla="*/ 1967346 w 4003964"/>
              <a:gd name="connsiteY11" fmla="*/ 2612967 h 3219795"/>
              <a:gd name="connsiteX12" fmla="*/ 1102822 w 4003964"/>
              <a:gd name="connsiteY12" fmla="*/ 1881447 h 3219795"/>
              <a:gd name="connsiteX13" fmla="*/ 737062 w 4003964"/>
              <a:gd name="connsiteY13" fmla="*/ 1083425 h 3219795"/>
              <a:gd name="connsiteX14" fmla="*/ 853440 w 4003964"/>
              <a:gd name="connsiteY14" fmla="*/ 252152 h 3219795"/>
              <a:gd name="connsiteX15" fmla="*/ 703811 w 4003964"/>
              <a:gd name="connsiteY15" fmla="*/ 19396 h 3219795"/>
              <a:gd name="connsiteX16" fmla="*/ 421178 w 4003964"/>
              <a:gd name="connsiteY16" fmla="*/ 135774 h 3219795"/>
              <a:gd name="connsiteX17" fmla="*/ 205047 w 4003964"/>
              <a:gd name="connsiteY17" fmla="*/ 551410 h 321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3964" h="3219795">
                <a:moveTo>
                  <a:pt x="205047" y="551410"/>
                </a:moveTo>
                <a:cubicBezTo>
                  <a:pt x="149629" y="734290"/>
                  <a:pt x="0" y="931025"/>
                  <a:pt x="88669" y="1233054"/>
                </a:cubicBezTo>
                <a:cubicBezTo>
                  <a:pt x="177338" y="1535083"/>
                  <a:pt x="490451" y="2056014"/>
                  <a:pt x="737062" y="2363585"/>
                </a:cubicBezTo>
                <a:cubicBezTo>
                  <a:pt x="983673" y="2671156"/>
                  <a:pt x="1197033" y="2948246"/>
                  <a:pt x="1568335" y="3078479"/>
                </a:cubicBezTo>
                <a:cubicBezTo>
                  <a:pt x="1939637" y="3208712"/>
                  <a:pt x="2601884" y="3219795"/>
                  <a:pt x="2964873" y="3144981"/>
                </a:cubicBezTo>
                <a:cubicBezTo>
                  <a:pt x="3327862" y="3070167"/>
                  <a:pt x="3574473" y="2837410"/>
                  <a:pt x="3746269" y="2629592"/>
                </a:cubicBezTo>
                <a:cubicBezTo>
                  <a:pt x="3918065" y="2421774"/>
                  <a:pt x="3987338" y="2069868"/>
                  <a:pt x="3995651" y="1898072"/>
                </a:cubicBezTo>
                <a:cubicBezTo>
                  <a:pt x="4003964" y="1726276"/>
                  <a:pt x="3865419" y="1623752"/>
                  <a:pt x="3796146" y="1598814"/>
                </a:cubicBezTo>
                <a:cubicBezTo>
                  <a:pt x="3726873" y="1573876"/>
                  <a:pt x="3646517" y="1643149"/>
                  <a:pt x="3580015" y="1748443"/>
                </a:cubicBezTo>
                <a:cubicBezTo>
                  <a:pt x="3513513" y="1853737"/>
                  <a:pt x="3541222" y="2097577"/>
                  <a:pt x="3397135" y="2230581"/>
                </a:cubicBezTo>
                <a:cubicBezTo>
                  <a:pt x="3253048" y="2363585"/>
                  <a:pt x="2953789" y="2482734"/>
                  <a:pt x="2715491" y="2546465"/>
                </a:cubicBezTo>
                <a:cubicBezTo>
                  <a:pt x="2477193" y="2610196"/>
                  <a:pt x="2236124" y="2723803"/>
                  <a:pt x="1967346" y="2612967"/>
                </a:cubicBezTo>
                <a:cubicBezTo>
                  <a:pt x="1698568" y="2502131"/>
                  <a:pt x="1307869" y="2136371"/>
                  <a:pt x="1102822" y="1881447"/>
                </a:cubicBezTo>
                <a:cubicBezTo>
                  <a:pt x="897775" y="1626523"/>
                  <a:pt x="778626" y="1354974"/>
                  <a:pt x="737062" y="1083425"/>
                </a:cubicBezTo>
                <a:cubicBezTo>
                  <a:pt x="695498" y="811876"/>
                  <a:pt x="858982" y="429490"/>
                  <a:pt x="853440" y="252152"/>
                </a:cubicBezTo>
                <a:cubicBezTo>
                  <a:pt x="847898" y="74814"/>
                  <a:pt x="775855" y="38792"/>
                  <a:pt x="703811" y="19396"/>
                </a:cubicBezTo>
                <a:cubicBezTo>
                  <a:pt x="631767" y="0"/>
                  <a:pt x="509847" y="41563"/>
                  <a:pt x="421178" y="135774"/>
                </a:cubicBezTo>
                <a:cubicBezTo>
                  <a:pt x="332509" y="229985"/>
                  <a:pt x="260465" y="368530"/>
                  <a:pt x="205047" y="551410"/>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796136" y="4725144"/>
            <a:ext cx="3168352" cy="523220"/>
          </a:xfrm>
          <a:prstGeom prst="rect">
            <a:avLst/>
          </a:prstGeom>
          <a:solidFill>
            <a:schemeClr val="accent1">
              <a:lumMod val="20000"/>
              <a:lumOff val="80000"/>
            </a:schemeClr>
          </a:solidFill>
          <a:ln w="25400" cmpd="sng">
            <a:solidFill>
              <a:schemeClr val="accent1"/>
            </a:solidFill>
          </a:ln>
        </p:spPr>
        <p:txBody>
          <a:bodyPr wrap="square" rtlCol="0">
            <a:spAutoFit/>
          </a:bodyPr>
          <a:lstStyle/>
          <a:p>
            <a:r>
              <a:rPr kumimoji="1" lang="ja-JP" altLang="en-US" sz="2800" dirty="0" smtClean="0"/>
              <a:t>クランプフィルタ</a:t>
            </a:r>
            <a:endParaRPr kumimoji="1" lang="ja-JP" altLang="en-US" sz="2800" dirty="0"/>
          </a:p>
        </p:txBody>
      </p:sp>
      <p:cxnSp>
        <p:nvCxnSpPr>
          <p:cNvPr id="18" name="直線矢印コネクタ 17"/>
          <p:cNvCxnSpPr>
            <a:endCxn id="16" idx="1"/>
          </p:cNvCxnSpPr>
          <p:nvPr/>
        </p:nvCxnSpPr>
        <p:spPr>
          <a:xfrm flipV="1">
            <a:off x="1944216" y="4986754"/>
            <a:ext cx="3851920" cy="47763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88032"/>
            <a:ext cx="7643192" cy="1196752"/>
          </a:xfrm>
        </p:spPr>
        <p:txBody>
          <a:bodyPr/>
          <a:lstStyle/>
          <a:p>
            <a:r>
              <a:rPr kumimoji="1" lang="en-US" altLang="ja-JP" dirty="0" smtClean="0">
                <a:latin typeface="+mn-lt"/>
                <a:ea typeface="+mn-ea"/>
              </a:rPr>
              <a:t>Sr90</a:t>
            </a:r>
            <a:r>
              <a:rPr kumimoji="1" lang="ja-JP" altLang="en-US" dirty="0" smtClean="0">
                <a:latin typeface="+mn-lt"/>
                <a:ea typeface="+mn-ea"/>
              </a:rPr>
              <a:t>の</a:t>
            </a:r>
            <a:r>
              <a:rPr kumimoji="1" lang="en-US" altLang="ja-JP" dirty="0" smtClean="0">
                <a:latin typeface="+mn-lt"/>
                <a:ea typeface="+mn-ea"/>
              </a:rPr>
              <a:t>β</a:t>
            </a:r>
            <a:r>
              <a:rPr kumimoji="1" lang="ja-JP" altLang="en-US" dirty="0" smtClean="0">
                <a:latin typeface="+mn-lt"/>
                <a:ea typeface="+mn-ea"/>
              </a:rPr>
              <a:t>線</a:t>
            </a:r>
            <a:r>
              <a:rPr kumimoji="1" lang="en-US" altLang="ja-JP" dirty="0" smtClean="0">
                <a:latin typeface="+mn-lt"/>
                <a:ea typeface="+mn-ea"/>
              </a:rPr>
              <a:t>(2MeV)</a:t>
            </a:r>
            <a:endParaRPr kumimoji="1" lang="ja-JP" altLang="en-US" dirty="0">
              <a:latin typeface="+mn-lt"/>
              <a:ea typeface="+mn-ea"/>
            </a:endParaRPr>
          </a:p>
        </p:txBody>
      </p:sp>
      <p:pic>
        <p:nvPicPr>
          <p:cNvPr id="4" name="コンテンツ プレースホルダ 3" descr="hakei.png"/>
          <p:cNvPicPr>
            <a:picLocks noGrp="1" noChangeAspect="1"/>
          </p:cNvPicPr>
          <p:nvPr>
            <p:ph idx="1"/>
          </p:nvPr>
        </p:nvPicPr>
        <p:blipFill>
          <a:blip r:embed="rId3" cstate="print"/>
          <a:srcRect l="24336" t="15910" r="18774" b="10904"/>
          <a:stretch>
            <a:fillRect/>
          </a:stretch>
        </p:blipFill>
        <p:spPr>
          <a:xfrm>
            <a:off x="1163870" y="2287711"/>
            <a:ext cx="3408130" cy="2630616"/>
          </a:xfrm>
        </p:spPr>
      </p:pic>
      <p:sp>
        <p:nvSpPr>
          <p:cNvPr id="14" name="スライド番号プレースホルダ 13"/>
          <p:cNvSpPr>
            <a:spLocks noGrp="1"/>
          </p:cNvSpPr>
          <p:nvPr>
            <p:ph type="sldNum" sz="quarter" idx="12"/>
          </p:nvPr>
        </p:nvSpPr>
        <p:spPr/>
        <p:txBody>
          <a:bodyPr/>
          <a:lstStyle/>
          <a:p>
            <a:fld id="{E8BBE402-C60B-4C4B-B732-E027284C08B4}" type="slidenum">
              <a:rPr kumimoji="1" lang="ja-JP" altLang="en-US" smtClean="0">
                <a:solidFill>
                  <a:schemeClr val="tx1"/>
                </a:solidFill>
              </a:rPr>
              <a:pPr/>
              <a:t>21</a:t>
            </a:fld>
            <a:endParaRPr kumimoji="1" lang="ja-JP" altLang="en-US">
              <a:solidFill>
                <a:schemeClr val="tx1"/>
              </a:solidFill>
            </a:endParaRPr>
          </a:p>
        </p:txBody>
      </p:sp>
      <p:sp>
        <p:nvSpPr>
          <p:cNvPr id="5" name="テキスト ボックス 4"/>
          <p:cNvSpPr txBox="1"/>
          <p:nvPr/>
        </p:nvSpPr>
        <p:spPr>
          <a:xfrm>
            <a:off x="4752528" y="2780928"/>
            <a:ext cx="1691680" cy="461665"/>
          </a:xfrm>
          <a:prstGeom prst="rect">
            <a:avLst/>
          </a:prstGeom>
          <a:noFill/>
        </p:spPr>
        <p:txBody>
          <a:bodyPr wrap="square" rtlCol="0">
            <a:spAutoFit/>
          </a:bodyPr>
          <a:lstStyle/>
          <a:p>
            <a:r>
              <a:rPr lang="ja-JP" altLang="en-US" sz="2400" dirty="0" smtClean="0"/>
              <a:t>～</a:t>
            </a:r>
            <a:r>
              <a:rPr kumimoji="1" lang="en-US" altLang="ja-JP" sz="2400" dirty="0" smtClean="0"/>
              <a:t>200mV</a:t>
            </a:r>
            <a:endParaRPr kumimoji="1" lang="ja-JP" altLang="en-US" sz="2400" dirty="0"/>
          </a:p>
        </p:txBody>
      </p:sp>
      <p:sp>
        <p:nvSpPr>
          <p:cNvPr id="8" name="テキスト ボックス 7"/>
          <p:cNvSpPr txBox="1"/>
          <p:nvPr/>
        </p:nvSpPr>
        <p:spPr>
          <a:xfrm>
            <a:off x="2051720" y="5445224"/>
            <a:ext cx="1786398" cy="461665"/>
          </a:xfrm>
          <a:prstGeom prst="rect">
            <a:avLst/>
          </a:prstGeom>
          <a:noFill/>
        </p:spPr>
        <p:txBody>
          <a:bodyPr wrap="square" rtlCol="0">
            <a:spAutoFit/>
          </a:bodyPr>
          <a:lstStyle/>
          <a:p>
            <a:r>
              <a:rPr kumimoji="1" lang="ja-JP" altLang="en-US" sz="2400" dirty="0" smtClean="0"/>
              <a:t>～</a:t>
            </a:r>
            <a:r>
              <a:rPr kumimoji="1" lang="en-US" altLang="ja-JP" sz="2400" dirty="0" smtClean="0"/>
              <a:t>100μs</a:t>
            </a:r>
            <a:endParaRPr kumimoji="1" lang="ja-JP" altLang="en-US" sz="2400" dirty="0"/>
          </a:p>
        </p:txBody>
      </p:sp>
      <p:grpSp>
        <p:nvGrpSpPr>
          <p:cNvPr id="19" name="グループ化 18"/>
          <p:cNvGrpSpPr/>
          <p:nvPr/>
        </p:nvGrpSpPr>
        <p:grpSpPr>
          <a:xfrm>
            <a:off x="2627784" y="3356992"/>
            <a:ext cx="725724" cy="2016775"/>
            <a:chOff x="2843808" y="2780928"/>
            <a:chExt cx="936104" cy="3024336"/>
          </a:xfrm>
        </p:grpSpPr>
        <p:cxnSp>
          <p:nvCxnSpPr>
            <p:cNvPr id="7" name="直線コネクタ 6"/>
            <p:cNvCxnSpPr/>
            <p:nvPr/>
          </p:nvCxnSpPr>
          <p:spPr>
            <a:xfrm>
              <a:off x="2843808" y="2780928"/>
              <a:ext cx="0" cy="2952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779912" y="2852936"/>
              <a:ext cx="0" cy="2952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2915816" y="5661248"/>
              <a:ext cx="792088"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a:off x="2843808" y="2636912"/>
            <a:ext cx="2160240" cy="735273"/>
            <a:chOff x="4139952" y="1844824"/>
            <a:chExt cx="3024336" cy="1016496"/>
          </a:xfrm>
        </p:grpSpPr>
        <p:cxnSp>
          <p:nvCxnSpPr>
            <p:cNvPr id="13" name="直線コネクタ 12"/>
            <p:cNvCxnSpPr/>
            <p:nvPr/>
          </p:nvCxnSpPr>
          <p:spPr>
            <a:xfrm flipV="1">
              <a:off x="4139952" y="2852936"/>
              <a:ext cx="3024336" cy="8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4139952" y="1844824"/>
              <a:ext cx="3024336" cy="8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6804248" y="1916832"/>
              <a:ext cx="0" cy="93610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sp>
        <p:nvSpPr>
          <p:cNvPr id="21" name="テキスト ボックス 20"/>
          <p:cNvSpPr txBox="1"/>
          <p:nvPr/>
        </p:nvSpPr>
        <p:spPr>
          <a:xfrm>
            <a:off x="1187624" y="1815207"/>
            <a:ext cx="3528392" cy="461665"/>
          </a:xfrm>
          <a:prstGeom prst="rect">
            <a:avLst/>
          </a:prstGeom>
          <a:noFill/>
        </p:spPr>
        <p:txBody>
          <a:bodyPr wrap="square" rtlCol="0">
            <a:spAutoFit/>
          </a:bodyPr>
          <a:lstStyle/>
          <a:p>
            <a:pPr algn="ctr"/>
            <a:r>
              <a:rPr kumimoji="1" lang="en-US" altLang="ja-JP" sz="2400" dirty="0" smtClean="0"/>
              <a:t>PD+</a:t>
            </a:r>
            <a:r>
              <a:rPr lang="ja-JP" altLang="en-US" sz="2400" dirty="0" smtClean="0"/>
              <a:t>シンチでの測定</a:t>
            </a:r>
            <a:endParaRPr kumimoji="1" lang="ja-JP" altLang="en-US" sz="2400" dirty="0"/>
          </a:p>
        </p:txBody>
      </p:sp>
      <p:sp>
        <p:nvSpPr>
          <p:cNvPr id="22" name="テキスト ボックス 21"/>
          <p:cNvSpPr txBox="1"/>
          <p:nvPr/>
        </p:nvSpPr>
        <p:spPr>
          <a:xfrm>
            <a:off x="5796136" y="4077072"/>
            <a:ext cx="2880320" cy="1015663"/>
          </a:xfrm>
          <a:prstGeom prst="rect">
            <a:avLst/>
          </a:prstGeom>
          <a:noFill/>
          <a:ln w="25400">
            <a:solidFill>
              <a:schemeClr val="accent1"/>
            </a:solidFill>
          </a:ln>
        </p:spPr>
        <p:txBody>
          <a:bodyPr wrap="square" rtlCol="0">
            <a:spAutoFit/>
          </a:bodyPr>
          <a:lstStyle/>
          <a:p>
            <a:pPr algn="ctr"/>
            <a:r>
              <a:rPr lang="en-US" altLang="ja-JP" sz="2000" dirty="0" smtClean="0">
                <a:solidFill>
                  <a:srgbClr val="FF0000"/>
                </a:solidFill>
              </a:rPr>
              <a:t>1V</a:t>
            </a:r>
            <a:r>
              <a:rPr lang="en-US" altLang="ja-JP" sz="2000" dirty="0" smtClean="0"/>
              <a:t>(p-p</a:t>
            </a:r>
            <a:r>
              <a:rPr lang="ja-JP" altLang="en-US" sz="2000" dirty="0" smtClean="0"/>
              <a:t>値</a:t>
            </a:r>
            <a:r>
              <a:rPr lang="en-US" altLang="ja-JP" sz="2000" dirty="0" smtClean="0"/>
              <a:t>)</a:t>
            </a:r>
          </a:p>
          <a:p>
            <a:pPr algn="ctr"/>
            <a:r>
              <a:rPr lang="ja-JP" altLang="en-US" sz="2000" dirty="0" smtClean="0"/>
              <a:t>↓</a:t>
            </a:r>
            <a:endParaRPr lang="en-US" altLang="ja-JP" sz="2000" dirty="0" smtClean="0"/>
          </a:p>
          <a:p>
            <a:pPr algn="ctr"/>
            <a:r>
              <a:rPr kumimoji="1" lang="en-US" altLang="ja-JP" sz="2000" dirty="0" smtClean="0">
                <a:solidFill>
                  <a:srgbClr val="FF0000"/>
                </a:solidFill>
              </a:rPr>
              <a:t>100mV</a:t>
            </a:r>
            <a:r>
              <a:rPr kumimoji="1" lang="en-US" altLang="ja-JP" sz="2000" dirty="0" smtClean="0"/>
              <a:t>(p-p</a:t>
            </a:r>
            <a:r>
              <a:rPr kumimoji="1" lang="ja-JP" altLang="en-US" sz="2000" dirty="0" smtClean="0"/>
              <a:t>値</a:t>
            </a:r>
            <a:r>
              <a:rPr kumimoji="1" lang="en-US" altLang="ja-JP" sz="2000" dirty="0" smtClean="0"/>
              <a:t>)</a:t>
            </a:r>
            <a:r>
              <a:rPr kumimoji="1" lang="ja-JP" altLang="en-US" sz="2000" dirty="0" smtClean="0"/>
              <a:t>に</a:t>
            </a:r>
            <a:r>
              <a:rPr lang="ja-JP" altLang="en-US" sz="2000" dirty="0" smtClean="0"/>
              <a:t>軽減</a:t>
            </a:r>
            <a:endParaRPr kumimoji="1" lang="ja-JP" altLang="en-US" sz="2000" dirty="0"/>
          </a:p>
        </p:txBody>
      </p:sp>
      <p:sp>
        <p:nvSpPr>
          <p:cNvPr id="23" name="正方形/長方形 22"/>
          <p:cNvSpPr/>
          <p:nvPr/>
        </p:nvSpPr>
        <p:spPr>
          <a:xfrm>
            <a:off x="5004048" y="3933056"/>
            <a:ext cx="1296144" cy="504056"/>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ノイズ</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88032"/>
            <a:ext cx="7643192" cy="1196752"/>
          </a:xfrm>
        </p:spPr>
        <p:txBody>
          <a:bodyPr/>
          <a:lstStyle/>
          <a:p>
            <a:r>
              <a:rPr kumimoji="1" lang="ja-JP" altLang="en-US" dirty="0" smtClean="0">
                <a:latin typeface="+mn-lt"/>
              </a:rPr>
              <a:t>測定装置のセットアップ</a:t>
            </a:r>
            <a:endParaRPr kumimoji="1" lang="ja-JP" altLang="en-US" dirty="0">
              <a:latin typeface="+mn-lt"/>
            </a:endParaRPr>
          </a:p>
        </p:txBody>
      </p:sp>
      <p:sp>
        <p:nvSpPr>
          <p:cNvPr id="66" name="スライド番号プレースホルダ 65"/>
          <p:cNvSpPr>
            <a:spLocks noGrp="1"/>
          </p:cNvSpPr>
          <p:nvPr>
            <p:ph type="sldNum" sz="quarter" idx="12"/>
          </p:nvPr>
        </p:nvSpPr>
        <p:spPr/>
        <p:txBody>
          <a:bodyPr/>
          <a:lstStyle/>
          <a:p>
            <a:fld id="{E8BBE402-C60B-4C4B-B732-E027284C08B4}" type="slidenum">
              <a:rPr kumimoji="1" lang="ja-JP" altLang="en-US" smtClean="0">
                <a:solidFill>
                  <a:schemeClr val="tx1"/>
                </a:solidFill>
              </a:rPr>
              <a:pPr/>
              <a:t>22</a:t>
            </a:fld>
            <a:endParaRPr kumimoji="1" lang="ja-JP" altLang="en-US">
              <a:solidFill>
                <a:schemeClr val="tx1"/>
              </a:solidFill>
            </a:endParaRPr>
          </a:p>
        </p:txBody>
      </p:sp>
      <p:grpSp>
        <p:nvGrpSpPr>
          <p:cNvPr id="21" name="グループ化 20"/>
          <p:cNvGrpSpPr/>
          <p:nvPr/>
        </p:nvGrpSpPr>
        <p:grpSpPr>
          <a:xfrm>
            <a:off x="1043608" y="1887215"/>
            <a:ext cx="936104" cy="1109737"/>
            <a:chOff x="395536" y="1671191"/>
            <a:chExt cx="936104" cy="1109737"/>
          </a:xfrm>
        </p:grpSpPr>
        <p:sp>
          <p:nvSpPr>
            <p:cNvPr id="3" name="正方形/長方形 2"/>
            <p:cNvSpPr/>
            <p:nvPr/>
          </p:nvSpPr>
          <p:spPr>
            <a:xfrm>
              <a:off x="395536" y="2132856"/>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67544" y="1671191"/>
              <a:ext cx="864096" cy="461665"/>
            </a:xfrm>
            <a:prstGeom prst="rect">
              <a:avLst/>
            </a:prstGeom>
            <a:noFill/>
          </p:spPr>
          <p:txBody>
            <a:bodyPr wrap="square" rtlCol="0">
              <a:spAutoFit/>
            </a:bodyPr>
            <a:lstStyle/>
            <a:p>
              <a:pPr algn="ctr"/>
              <a:r>
                <a:rPr kumimoji="1" lang="en-US" altLang="ja-JP" sz="2400" dirty="0" smtClean="0"/>
                <a:t>PD</a:t>
              </a:r>
              <a:endParaRPr kumimoji="1" lang="ja-JP" altLang="en-US" dirty="0"/>
            </a:p>
          </p:txBody>
        </p:sp>
      </p:grpSp>
      <p:grpSp>
        <p:nvGrpSpPr>
          <p:cNvPr id="24" name="グループ化 23"/>
          <p:cNvGrpSpPr/>
          <p:nvPr/>
        </p:nvGrpSpPr>
        <p:grpSpPr>
          <a:xfrm>
            <a:off x="2123728" y="1916832"/>
            <a:ext cx="1296144" cy="1080120"/>
            <a:chOff x="1475656" y="1700808"/>
            <a:chExt cx="1296144" cy="1080120"/>
          </a:xfrm>
        </p:grpSpPr>
        <p:sp>
          <p:nvSpPr>
            <p:cNvPr id="4" name="正方形/長方形 3"/>
            <p:cNvSpPr/>
            <p:nvPr/>
          </p:nvSpPr>
          <p:spPr>
            <a:xfrm>
              <a:off x="1691680" y="2132856"/>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75656" y="1700808"/>
              <a:ext cx="1296144" cy="400110"/>
            </a:xfrm>
            <a:prstGeom prst="rect">
              <a:avLst/>
            </a:prstGeom>
            <a:noFill/>
          </p:spPr>
          <p:txBody>
            <a:bodyPr wrap="square" rtlCol="0">
              <a:spAutoFit/>
            </a:bodyPr>
            <a:lstStyle/>
            <a:p>
              <a:pPr algn="ctr"/>
              <a:r>
                <a:rPr kumimoji="1" lang="en-US" altLang="ja-JP" sz="2000" dirty="0" err="1" smtClean="0"/>
                <a:t>PreAMP</a:t>
              </a:r>
              <a:endParaRPr kumimoji="1" lang="ja-JP" altLang="en-US" sz="2000" dirty="0"/>
            </a:p>
          </p:txBody>
        </p:sp>
      </p:grpSp>
      <p:grpSp>
        <p:nvGrpSpPr>
          <p:cNvPr id="20" name="グループ化 19"/>
          <p:cNvGrpSpPr/>
          <p:nvPr/>
        </p:nvGrpSpPr>
        <p:grpSpPr>
          <a:xfrm>
            <a:off x="7668344" y="1844824"/>
            <a:ext cx="1224136" cy="1152128"/>
            <a:chOff x="7524328" y="1628800"/>
            <a:chExt cx="1224136" cy="1152128"/>
          </a:xfrm>
        </p:grpSpPr>
        <p:sp>
          <p:nvSpPr>
            <p:cNvPr id="8" name="正方形/長方形 7"/>
            <p:cNvSpPr/>
            <p:nvPr/>
          </p:nvSpPr>
          <p:spPr>
            <a:xfrm>
              <a:off x="7668344" y="2132856"/>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524328" y="1628800"/>
              <a:ext cx="1224136" cy="461665"/>
            </a:xfrm>
            <a:prstGeom prst="rect">
              <a:avLst/>
            </a:prstGeom>
            <a:noFill/>
          </p:spPr>
          <p:txBody>
            <a:bodyPr wrap="square" rtlCol="0">
              <a:spAutoFit/>
            </a:bodyPr>
            <a:lstStyle/>
            <a:p>
              <a:pPr algn="ctr"/>
              <a:r>
                <a:rPr kumimoji="1" lang="en-US" altLang="ja-JP" sz="2400" dirty="0" smtClean="0"/>
                <a:t>CPU</a:t>
              </a:r>
              <a:endParaRPr kumimoji="1" lang="ja-JP" altLang="en-US" sz="2400" dirty="0"/>
            </a:p>
          </p:txBody>
        </p:sp>
      </p:grpSp>
      <p:grpSp>
        <p:nvGrpSpPr>
          <p:cNvPr id="32" name="グループ化 31"/>
          <p:cNvGrpSpPr/>
          <p:nvPr/>
        </p:nvGrpSpPr>
        <p:grpSpPr>
          <a:xfrm>
            <a:off x="648072" y="3645024"/>
            <a:ext cx="1619672" cy="1294403"/>
            <a:chOff x="0" y="3429000"/>
            <a:chExt cx="1619672" cy="1294403"/>
          </a:xfrm>
        </p:grpSpPr>
        <p:sp>
          <p:nvSpPr>
            <p:cNvPr id="29" name="正方形/長方形 28"/>
            <p:cNvSpPr/>
            <p:nvPr/>
          </p:nvSpPr>
          <p:spPr>
            <a:xfrm>
              <a:off x="395536" y="3429000"/>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0" y="4077072"/>
              <a:ext cx="1619672" cy="646331"/>
            </a:xfrm>
            <a:prstGeom prst="rect">
              <a:avLst/>
            </a:prstGeom>
            <a:noFill/>
          </p:spPr>
          <p:txBody>
            <a:bodyPr wrap="square" rtlCol="0">
              <a:spAutoFit/>
            </a:bodyPr>
            <a:lstStyle/>
            <a:p>
              <a:pPr algn="ctr"/>
              <a:r>
                <a:rPr lang="en-US" altLang="ja-JP" dirty="0" smtClean="0">
                  <a:solidFill>
                    <a:srgbClr val="00B050"/>
                  </a:solidFill>
                </a:rPr>
                <a:t>B</a:t>
              </a:r>
              <a:r>
                <a:rPr kumimoji="1" lang="en-US" altLang="ja-JP" dirty="0" smtClean="0">
                  <a:solidFill>
                    <a:srgbClr val="00B050"/>
                  </a:solidFill>
                </a:rPr>
                <a:t>IAS </a:t>
              </a:r>
              <a:r>
                <a:rPr kumimoji="1" lang="en-US" altLang="ja-JP" dirty="0" smtClean="0">
                  <a:solidFill>
                    <a:srgbClr val="00B050"/>
                  </a:solidFill>
                </a:rPr>
                <a:t>supply</a:t>
              </a:r>
            </a:p>
            <a:p>
              <a:pPr algn="ctr"/>
              <a:r>
                <a:rPr lang="en-US" altLang="ja-JP" dirty="0" smtClean="0">
                  <a:solidFill>
                    <a:srgbClr val="00B050"/>
                  </a:solidFill>
                </a:rPr>
                <a:t>50V</a:t>
              </a:r>
              <a:endParaRPr kumimoji="1" lang="ja-JP" altLang="en-US" dirty="0">
                <a:solidFill>
                  <a:srgbClr val="00B050"/>
                </a:solidFill>
              </a:endParaRPr>
            </a:p>
          </p:txBody>
        </p:sp>
      </p:grpSp>
      <p:grpSp>
        <p:nvGrpSpPr>
          <p:cNvPr id="33" name="グループ化 32"/>
          <p:cNvGrpSpPr/>
          <p:nvPr/>
        </p:nvGrpSpPr>
        <p:grpSpPr>
          <a:xfrm>
            <a:off x="2051720" y="3645024"/>
            <a:ext cx="1619672" cy="1296144"/>
            <a:chOff x="1403648" y="3429000"/>
            <a:chExt cx="1619672" cy="1296144"/>
          </a:xfrm>
        </p:grpSpPr>
        <p:sp>
          <p:nvSpPr>
            <p:cNvPr id="28" name="正方形/長方形 27"/>
            <p:cNvSpPr/>
            <p:nvPr/>
          </p:nvSpPr>
          <p:spPr>
            <a:xfrm>
              <a:off x="1691680" y="3429000"/>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403648" y="4078813"/>
              <a:ext cx="1619672" cy="646331"/>
            </a:xfrm>
            <a:prstGeom prst="rect">
              <a:avLst/>
            </a:prstGeom>
            <a:noFill/>
          </p:spPr>
          <p:txBody>
            <a:bodyPr wrap="square" rtlCol="0">
              <a:spAutoFit/>
            </a:bodyPr>
            <a:lstStyle/>
            <a:p>
              <a:pPr algn="ctr"/>
              <a:r>
                <a:rPr lang="en-US" altLang="ja-JP" dirty="0" smtClean="0">
                  <a:solidFill>
                    <a:srgbClr val="00B050"/>
                  </a:solidFill>
                </a:rPr>
                <a:t>B</a:t>
              </a:r>
              <a:r>
                <a:rPr kumimoji="1" lang="en-US" altLang="ja-JP" dirty="0" smtClean="0">
                  <a:solidFill>
                    <a:srgbClr val="00B050"/>
                  </a:solidFill>
                </a:rPr>
                <a:t>IAS </a:t>
              </a:r>
              <a:r>
                <a:rPr kumimoji="1" lang="en-US" altLang="ja-JP" dirty="0" smtClean="0">
                  <a:solidFill>
                    <a:srgbClr val="00B050"/>
                  </a:solidFill>
                </a:rPr>
                <a:t>supply</a:t>
              </a:r>
            </a:p>
            <a:p>
              <a:pPr algn="ctr"/>
              <a:r>
                <a:rPr lang="en-US" altLang="ja-JP" dirty="0" smtClean="0">
                  <a:solidFill>
                    <a:srgbClr val="00B050"/>
                  </a:solidFill>
                </a:rPr>
                <a:t>14V</a:t>
              </a:r>
              <a:endParaRPr kumimoji="1" lang="ja-JP" altLang="en-US" dirty="0">
                <a:solidFill>
                  <a:srgbClr val="00B050"/>
                </a:solidFill>
              </a:endParaRPr>
            </a:p>
          </p:txBody>
        </p:sp>
      </p:grpSp>
      <p:sp>
        <p:nvSpPr>
          <p:cNvPr id="34" name="テキスト ボックス 33"/>
          <p:cNvSpPr txBox="1"/>
          <p:nvPr/>
        </p:nvSpPr>
        <p:spPr>
          <a:xfrm>
            <a:off x="3419872" y="3532946"/>
            <a:ext cx="1872208" cy="400110"/>
          </a:xfrm>
          <a:prstGeom prst="rect">
            <a:avLst/>
          </a:prstGeom>
          <a:noFill/>
        </p:spPr>
        <p:txBody>
          <a:bodyPr wrap="square" rtlCol="0">
            <a:spAutoFit/>
          </a:bodyPr>
          <a:lstStyle/>
          <a:p>
            <a:pPr algn="ctr"/>
            <a:r>
              <a:rPr kumimoji="1" lang="en-US" altLang="ja-JP" sz="2000" dirty="0" smtClean="0"/>
              <a:t>Discriminator</a:t>
            </a:r>
            <a:endParaRPr kumimoji="1" lang="ja-JP" altLang="en-US" sz="2000" dirty="0"/>
          </a:p>
        </p:txBody>
      </p:sp>
      <p:sp>
        <p:nvSpPr>
          <p:cNvPr id="35" name="テキスト ボックス 34"/>
          <p:cNvSpPr txBox="1"/>
          <p:nvPr/>
        </p:nvSpPr>
        <p:spPr>
          <a:xfrm>
            <a:off x="4572000" y="5589240"/>
            <a:ext cx="2232248" cy="400110"/>
          </a:xfrm>
          <a:prstGeom prst="rect">
            <a:avLst/>
          </a:prstGeom>
          <a:noFill/>
        </p:spPr>
        <p:txBody>
          <a:bodyPr wrap="square" rtlCol="0">
            <a:spAutoFit/>
          </a:bodyPr>
          <a:lstStyle/>
          <a:p>
            <a:pPr algn="ctr"/>
            <a:r>
              <a:rPr kumimoji="1" lang="en-US" altLang="ja-JP" sz="2000" dirty="0" smtClean="0"/>
              <a:t>Gate Generator</a:t>
            </a:r>
            <a:endParaRPr kumimoji="1" lang="ja-JP" altLang="en-US" sz="2000" dirty="0"/>
          </a:p>
        </p:txBody>
      </p:sp>
      <p:sp>
        <p:nvSpPr>
          <p:cNvPr id="36" name="テキスト ボックス 35"/>
          <p:cNvSpPr txBox="1"/>
          <p:nvPr/>
        </p:nvSpPr>
        <p:spPr>
          <a:xfrm>
            <a:off x="7452320" y="5621178"/>
            <a:ext cx="1512168" cy="400110"/>
          </a:xfrm>
          <a:prstGeom prst="rect">
            <a:avLst/>
          </a:prstGeom>
          <a:noFill/>
        </p:spPr>
        <p:txBody>
          <a:bodyPr wrap="square" rtlCol="0">
            <a:spAutoFit/>
          </a:bodyPr>
          <a:lstStyle/>
          <a:p>
            <a:pPr algn="ctr"/>
            <a:r>
              <a:rPr kumimoji="1" lang="en-US" altLang="ja-JP" sz="2000" dirty="0" smtClean="0"/>
              <a:t>RPV130</a:t>
            </a:r>
            <a:endParaRPr kumimoji="1" lang="ja-JP" altLang="en-US" sz="2000" dirty="0"/>
          </a:p>
        </p:txBody>
      </p:sp>
      <p:cxnSp>
        <p:nvCxnSpPr>
          <p:cNvPr id="38" name="直線矢印コネクタ 37"/>
          <p:cNvCxnSpPr>
            <a:stCxn id="29" idx="0"/>
            <a:endCxn id="3" idx="2"/>
          </p:cNvCxnSpPr>
          <p:nvPr/>
        </p:nvCxnSpPr>
        <p:spPr>
          <a:xfrm flipV="1">
            <a:off x="1511660" y="2996952"/>
            <a:ext cx="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771800" y="2996952"/>
            <a:ext cx="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3" idx="3"/>
            <a:endCxn id="4" idx="1"/>
          </p:cNvCxnSpPr>
          <p:nvPr/>
        </p:nvCxnSpPr>
        <p:spPr>
          <a:xfrm>
            <a:off x="1979712" y="2672916"/>
            <a:ext cx="3600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4" idx="3"/>
            <a:endCxn id="5" idx="1"/>
          </p:cNvCxnSpPr>
          <p:nvPr/>
        </p:nvCxnSpPr>
        <p:spPr>
          <a:xfrm>
            <a:off x="3275856" y="2672916"/>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5" idx="3"/>
            <a:endCxn id="6" idx="1"/>
          </p:cNvCxnSpPr>
          <p:nvPr/>
        </p:nvCxnSpPr>
        <p:spPr>
          <a:xfrm>
            <a:off x="4644008" y="2672916"/>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6" idx="3"/>
            <a:endCxn id="7" idx="1"/>
          </p:cNvCxnSpPr>
          <p:nvPr/>
        </p:nvCxnSpPr>
        <p:spPr>
          <a:xfrm>
            <a:off x="6300192" y="2672916"/>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7" idx="3"/>
            <a:endCxn id="8" idx="1"/>
          </p:cNvCxnSpPr>
          <p:nvPr/>
        </p:nvCxnSpPr>
        <p:spPr>
          <a:xfrm>
            <a:off x="7524328" y="2672916"/>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6" idx="2"/>
            <a:endCxn id="26" idx="0"/>
          </p:cNvCxnSpPr>
          <p:nvPr/>
        </p:nvCxnSpPr>
        <p:spPr>
          <a:xfrm>
            <a:off x="5760132" y="2996952"/>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26" idx="2"/>
            <a:endCxn id="27" idx="0"/>
          </p:cNvCxnSpPr>
          <p:nvPr/>
        </p:nvCxnSpPr>
        <p:spPr>
          <a:xfrm>
            <a:off x="5760132" y="4365104"/>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7" idx="3"/>
            <a:endCxn id="25" idx="1"/>
          </p:cNvCxnSpPr>
          <p:nvPr/>
        </p:nvCxnSpPr>
        <p:spPr>
          <a:xfrm>
            <a:off x="6228184" y="5265204"/>
            <a:ext cx="15121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7" idx="2"/>
          </p:cNvCxnSpPr>
          <p:nvPr/>
        </p:nvCxnSpPr>
        <p:spPr>
          <a:xfrm flipV="1">
            <a:off x="7020272" y="2996952"/>
            <a:ext cx="36004" cy="23042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27" idx="1"/>
            <a:endCxn id="26" idx="1"/>
          </p:cNvCxnSpPr>
          <p:nvPr/>
        </p:nvCxnSpPr>
        <p:spPr>
          <a:xfrm rot="10800000">
            <a:off x="5292080" y="3933056"/>
            <a:ext cx="12700" cy="1332148"/>
          </a:xfrm>
          <a:prstGeom prst="bentConnector3">
            <a:avLst>
              <a:gd name="adj1" fmla="val 722769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4" name="グループ化 133"/>
          <p:cNvGrpSpPr/>
          <p:nvPr/>
        </p:nvGrpSpPr>
        <p:grpSpPr>
          <a:xfrm>
            <a:off x="3491880" y="1844824"/>
            <a:ext cx="1584176" cy="1152128"/>
            <a:chOff x="2843808" y="1628800"/>
            <a:chExt cx="1584176" cy="1152128"/>
          </a:xfrm>
        </p:grpSpPr>
        <p:grpSp>
          <p:nvGrpSpPr>
            <p:cNvPr id="14" name="グループ化 13"/>
            <p:cNvGrpSpPr/>
            <p:nvPr/>
          </p:nvGrpSpPr>
          <p:grpSpPr>
            <a:xfrm>
              <a:off x="2843808" y="1628800"/>
              <a:ext cx="1584176" cy="1152128"/>
              <a:chOff x="2843808" y="1628800"/>
              <a:chExt cx="1584176" cy="1152128"/>
            </a:xfrm>
          </p:grpSpPr>
          <p:sp>
            <p:nvSpPr>
              <p:cNvPr id="5" name="正方形/長方形 4"/>
              <p:cNvSpPr/>
              <p:nvPr/>
            </p:nvSpPr>
            <p:spPr>
              <a:xfrm>
                <a:off x="3059832" y="2132856"/>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843808" y="1628800"/>
                <a:ext cx="1584176" cy="461665"/>
              </a:xfrm>
              <a:prstGeom prst="rect">
                <a:avLst/>
              </a:prstGeom>
              <a:noFill/>
            </p:spPr>
            <p:txBody>
              <a:bodyPr wrap="square" rtlCol="0">
                <a:spAutoFit/>
              </a:bodyPr>
              <a:lstStyle/>
              <a:p>
                <a:pPr algn="ctr"/>
                <a:r>
                  <a:rPr kumimoji="1" lang="en-US" altLang="ja-JP" sz="2400" dirty="0" smtClean="0"/>
                  <a:t>Shaper</a:t>
                </a:r>
                <a:endParaRPr kumimoji="1" lang="ja-JP" altLang="en-US" sz="2400" dirty="0"/>
              </a:p>
            </p:txBody>
          </p:sp>
        </p:grpSp>
        <p:sp>
          <p:nvSpPr>
            <p:cNvPr id="80" name="テキスト ボックス 79"/>
            <p:cNvSpPr txBox="1"/>
            <p:nvPr/>
          </p:nvSpPr>
          <p:spPr>
            <a:xfrm>
              <a:off x="3491880" y="2204864"/>
              <a:ext cx="576064" cy="400110"/>
            </a:xfrm>
            <a:prstGeom prst="rect">
              <a:avLst/>
            </a:prstGeom>
            <a:noFill/>
          </p:spPr>
          <p:txBody>
            <a:bodyPr wrap="square" rtlCol="0">
              <a:spAutoFit/>
            </a:bodyPr>
            <a:lstStyle/>
            <a:p>
              <a:r>
                <a:rPr kumimoji="1" lang="en-US" altLang="ja-JP" sz="2000" dirty="0" smtClean="0">
                  <a:latin typeface="+mn-ea"/>
                </a:rPr>
                <a:t>out</a:t>
              </a:r>
              <a:endParaRPr kumimoji="1" lang="ja-JP" altLang="en-US" sz="2000" dirty="0">
                <a:latin typeface="+mn-ea"/>
              </a:endParaRPr>
            </a:p>
          </p:txBody>
        </p:sp>
      </p:grpSp>
      <p:grpSp>
        <p:nvGrpSpPr>
          <p:cNvPr id="137" name="グループ化 136"/>
          <p:cNvGrpSpPr/>
          <p:nvPr/>
        </p:nvGrpSpPr>
        <p:grpSpPr>
          <a:xfrm>
            <a:off x="5076056" y="3501008"/>
            <a:ext cx="1152128" cy="864096"/>
            <a:chOff x="4427984" y="3284984"/>
            <a:chExt cx="1152128" cy="864096"/>
          </a:xfrm>
        </p:grpSpPr>
        <p:sp>
          <p:nvSpPr>
            <p:cNvPr id="26" name="正方形/長方形 25"/>
            <p:cNvSpPr/>
            <p:nvPr/>
          </p:nvSpPr>
          <p:spPr>
            <a:xfrm>
              <a:off x="4644008" y="3284984"/>
              <a:ext cx="936104"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4427984" y="3522494"/>
              <a:ext cx="1008112" cy="338554"/>
            </a:xfrm>
            <a:prstGeom prst="rect">
              <a:avLst/>
            </a:prstGeom>
            <a:noFill/>
          </p:spPr>
          <p:txBody>
            <a:bodyPr wrap="square" rtlCol="0">
              <a:spAutoFit/>
            </a:bodyPr>
            <a:lstStyle/>
            <a:p>
              <a:pPr algn="ctr"/>
              <a:r>
                <a:rPr kumimoji="1" lang="en-US" altLang="ja-JP" sz="1600" dirty="0" smtClean="0">
                  <a:latin typeface="+mn-ea"/>
                </a:rPr>
                <a:t>VETO</a:t>
              </a:r>
              <a:endParaRPr kumimoji="1" lang="ja-JP" altLang="en-US" sz="1600" dirty="0">
                <a:latin typeface="+mn-ea"/>
              </a:endParaRPr>
            </a:p>
          </p:txBody>
        </p:sp>
        <p:sp>
          <p:nvSpPr>
            <p:cNvPr id="112" name="テキスト ボックス 111"/>
            <p:cNvSpPr txBox="1"/>
            <p:nvPr/>
          </p:nvSpPr>
          <p:spPr>
            <a:xfrm>
              <a:off x="4788024" y="3779748"/>
              <a:ext cx="576064" cy="369332"/>
            </a:xfrm>
            <a:prstGeom prst="rect">
              <a:avLst/>
            </a:prstGeom>
            <a:noFill/>
          </p:spPr>
          <p:txBody>
            <a:bodyPr wrap="square" rtlCol="0">
              <a:spAutoFit/>
            </a:bodyPr>
            <a:lstStyle/>
            <a:p>
              <a:pPr algn="ctr"/>
              <a:r>
                <a:rPr kumimoji="1" lang="en-US" altLang="ja-JP" dirty="0" smtClean="0">
                  <a:latin typeface="+mn-ea"/>
                </a:rPr>
                <a:t>out</a:t>
              </a:r>
              <a:endParaRPr kumimoji="1" lang="ja-JP" altLang="en-US" dirty="0">
                <a:latin typeface="+mn-ea"/>
              </a:endParaRPr>
            </a:p>
          </p:txBody>
        </p:sp>
      </p:grpSp>
      <p:grpSp>
        <p:nvGrpSpPr>
          <p:cNvPr id="135" name="グループ化 134"/>
          <p:cNvGrpSpPr/>
          <p:nvPr/>
        </p:nvGrpSpPr>
        <p:grpSpPr>
          <a:xfrm>
            <a:off x="5220072" y="4869160"/>
            <a:ext cx="1079612" cy="720080"/>
            <a:chOff x="4572000" y="4653136"/>
            <a:chExt cx="1079612" cy="720080"/>
          </a:xfrm>
        </p:grpSpPr>
        <p:sp>
          <p:nvSpPr>
            <p:cNvPr id="27" name="正方形/長方形 26"/>
            <p:cNvSpPr/>
            <p:nvPr/>
          </p:nvSpPr>
          <p:spPr>
            <a:xfrm>
              <a:off x="4644008" y="4725144"/>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4788024" y="4653136"/>
              <a:ext cx="576064" cy="400110"/>
            </a:xfrm>
            <a:prstGeom prst="rect">
              <a:avLst/>
            </a:prstGeom>
            <a:noFill/>
          </p:spPr>
          <p:txBody>
            <a:bodyPr wrap="square" rtlCol="0">
              <a:spAutoFit/>
            </a:bodyPr>
            <a:lstStyle/>
            <a:p>
              <a:pPr algn="ctr"/>
              <a:r>
                <a:rPr kumimoji="1" lang="en-US" altLang="ja-JP" sz="2000" dirty="0" smtClean="0">
                  <a:latin typeface="+mn-ea"/>
                </a:rPr>
                <a:t>in</a:t>
              </a:r>
              <a:endParaRPr kumimoji="1" lang="ja-JP" altLang="en-US" sz="2000" dirty="0">
                <a:latin typeface="+mn-ea"/>
              </a:endParaRPr>
            </a:p>
          </p:txBody>
        </p:sp>
        <p:sp>
          <p:nvSpPr>
            <p:cNvPr id="118" name="テキスト ボックス 117"/>
            <p:cNvSpPr txBox="1"/>
            <p:nvPr/>
          </p:nvSpPr>
          <p:spPr>
            <a:xfrm>
              <a:off x="4572000" y="4869160"/>
              <a:ext cx="575556" cy="400110"/>
            </a:xfrm>
            <a:prstGeom prst="rect">
              <a:avLst/>
            </a:prstGeom>
            <a:noFill/>
          </p:spPr>
          <p:txBody>
            <a:bodyPr wrap="square" rtlCol="0">
              <a:spAutoFit/>
            </a:bodyPr>
            <a:lstStyle/>
            <a:p>
              <a:pPr algn="ctr"/>
              <a:r>
                <a:rPr kumimoji="1" lang="en-US" altLang="ja-JP" sz="2000" dirty="0" smtClean="0">
                  <a:latin typeface="+mn-ea"/>
                </a:rPr>
                <a:t>out</a:t>
              </a:r>
              <a:endParaRPr kumimoji="1" lang="ja-JP" altLang="en-US" sz="2000" dirty="0">
                <a:latin typeface="+mn-ea"/>
              </a:endParaRPr>
            </a:p>
          </p:txBody>
        </p:sp>
        <p:sp>
          <p:nvSpPr>
            <p:cNvPr id="119" name="テキスト ボックス 118"/>
            <p:cNvSpPr txBox="1"/>
            <p:nvPr/>
          </p:nvSpPr>
          <p:spPr>
            <a:xfrm>
              <a:off x="5076056" y="4869160"/>
              <a:ext cx="575556" cy="400110"/>
            </a:xfrm>
            <a:prstGeom prst="rect">
              <a:avLst/>
            </a:prstGeom>
            <a:noFill/>
          </p:spPr>
          <p:txBody>
            <a:bodyPr wrap="square" rtlCol="0">
              <a:spAutoFit/>
            </a:bodyPr>
            <a:lstStyle/>
            <a:p>
              <a:pPr algn="ctr"/>
              <a:r>
                <a:rPr kumimoji="1" lang="en-US" altLang="ja-JP" sz="2000" dirty="0" smtClean="0">
                  <a:latin typeface="+mn-ea"/>
                </a:rPr>
                <a:t>out</a:t>
              </a:r>
              <a:endParaRPr kumimoji="1" lang="ja-JP" altLang="en-US" sz="2000" dirty="0">
                <a:latin typeface="+mn-ea"/>
              </a:endParaRPr>
            </a:p>
          </p:txBody>
        </p:sp>
      </p:grpSp>
      <p:grpSp>
        <p:nvGrpSpPr>
          <p:cNvPr id="136" name="グループ化 135"/>
          <p:cNvGrpSpPr/>
          <p:nvPr/>
        </p:nvGrpSpPr>
        <p:grpSpPr>
          <a:xfrm>
            <a:off x="7668344" y="4941168"/>
            <a:ext cx="1008112" cy="648072"/>
            <a:chOff x="7020272" y="4725144"/>
            <a:chExt cx="1008112" cy="648072"/>
          </a:xfrm>
        </p:grpSpPr>
        <p:sp>
          <p:nvSpPr>
            <p:cNvPr id="25" name="正方形/長方形 24"/>
            <p:cNvSpPr/>
            <p:nvPr/>
          </p:nvSpPr>
          <p:spPr>
            <a:xfrm>
              <a:off x="7092280" y="4725144"/>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7020272" y="4859868"/>
              <a:ext cx="792088" cy="369332"/>
            </a:xfrm>
            <a:prstGeom prst="rect">
              <a:avLst/>
            </a:prstGeom>
            <a:noFill/>
          </p:spPr>
          <p:txBody>
            <a:bodyPr wrap="square" rtlCol="0">
              <a:spAutoFit/>
            </a:bodyPr>
            <a:lstStyle/>
            <a:p>
              <a:pPr algn="ctr"/>
              <a:r>
                <a:rPr kumimoji="1" lang="en-US" altLang="ja-JP" dirty="0" smtClean="0">
                  <a:latin typeface="+mn-ea"/>
                </a:rPr>
                <a:t>FIN1</a:t>
              </a:r>
              <a:endParaRPr kumimoji="1" lang="ja-JP" altLang="en-US" dirty="0">
                <a:latin typeface="+mn-ea"/>
              </a:endParaRPr>
            </a:p>
          </p:txBody>
        </p:sp>
      </p:grpSp>
      <p:grpSp>
        <p:nvGrpSpPr>
          <p:cNvPr id="132" name="グループ化 131"/>
          <p:cNvGrpSpPr/>
          <p:nvPr/>
        </p:nvGrpSpPr>
        <p:grpSpPr>
          <a:xfrm>
            <a:off x="6444208" y="1916832"/>
            <a:ext cx="1224136" cy="1080120"/>
            <a:chOff x="5868144" y="1700808"/>
            <a:chExt cx="1224136" cy="1080120"/>
          </a:xfrm>
        </p:grpSpPr>
        <p:grpSp>
          <p:nvGrpSpPr>
            <p:cNvPr id="18" name="グループ化 17"/>
            <p:cNvGrpSpPr/>
            <p:nvPr/>
          </p:nvGrpSpPr>
          <p:grpSpPr>
            <a:xfrm>
              <a:off x="5868144" y="1700808"/>
              <a:ext cx="1224136" cy="1080120"/>
              <a:chOff x="5940152" y="1700808"/>
              <a:chExt cx="1224136" cy="1080120"/>
            </a:xfrm>
          </p:grpSpPr>
          <p:sp>
            <p:nvSpPr>
              <p:cNvPr id="7" name="正方形/長方形 6"/>
              <p:cNvSpPr/>
              <p:nvPr/>
            </p:nvSpPr>
            <p:spPr>
              <a:xfrm>
                <a:off x="6084168" y="2132856"/>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940152" y="1700808"/>
                <a:ext cx="1224136" cy="461665"/>
              </a:xfrm>
              <a:prstGeom prst="rect">
                <a:avLst/>
              </a:prstGeom>
              <a:noFill/>
            </p:spPr>
            <p:txBody>
              <a:bodyPr wrap="square" rtlCol="0">
                <a:spAutoFit/>
              </a:bodyPr>
              <a:lstStyle/>
              <a:p>
                <a:pPr algn="ctr"/>
                <a:r>
                  <a:rPr kumimoji="1" lang="en-US" altLang="ja-JP" sz="2400" dirty="0" smtClean="0"/>
                  <a:t>FADC</a:t>
                </a:r>
                <a:endParaRPr kumimoji="1" lang="ja-JP" altLang="en-US" sz="2400" dirty="0"/>
              </a:p>
            </p:txBody>
          </p:sp>
        </p:grpSp>
        <p:sp>
          <p:nvSpPr>
            <p:cNvPr id="129" name="テキスト ボックス 128"/>
            <p:cNvSpPr txBox="1"/>
            <p:nvPr/>
          </p:nvSpPr>
          <p:spPr>
            <a:xfrm>
              <a:off x="5940152" y="2132856"/>
              <a:ext cx="648072" cy="369332"/>
            </a:xfrm>
            <a:prstGeom prst="rect">
              <a:avLst/>
            </a:prstGeom>
            <a:noFill/>
          </p:spPr>
          <p:txBody>
            <a:bodyPr wrap="square" rtlCol="0">
              <a:spAutoFit/>
            </a:bodyPr>
            <a:lstStyle/>
            <a:p>
              <a:pPr algn="ctr"/>
              <a:r>
                <a:rPr kumimoji="1" lang="en-US" altLang="ja-JP" dirty="0" smtClean="0">
                  <a:latin typeface="+mn-ea"/>
                </a:rPr>
                <a:t>ch2</a:t>
              </a:r>
              <a:endParaRPr kumimoji="1" lang="ja-JP" altLang="en-US" dirty="0">
                <a:latin typeface="+mn-ea"/>
              </a:endParaRPr>
            </a:p>
          </p:txBody>
        </p:sp>
        <p:sp>
          <p:nvSpPr>
            <p:cNvPr id="130" name="テキスト ボックス 129"/>
            <p:cNvSpPr txBox="1"/>
            <p:nvPr/>
          </p:nvSpPr>
          <p:spPr>
            <a:xfrm>
              <a:off x="6012160" y="2420888"/>
              <a:ext cx="936104" cy="338554"/>
            </a:xfrm>
            <a:prstGeom prst="rect">
              <a:avLst/>
            </a:prstGeom>
            <a:noFill/>
          </p:spPr>
          <p:txBody>
            <a:bodyPr wrap="square" rtlCol="0">
              <a:spAutoFit/>
            </a:bodyPr>
            <a:lstStyle/>
            <a:p>
              <a:pPr algn="ctr"/>
              <a:r>
                <a:rPr kumimoji="1" lang="en-US" altLang="ja-JP" sz="1600" dirty="0" smtClean="0">
                  <a:latin typeface="+mn-ea"/>
                </a:rPr>
                <a:t>STOP</a:t>
              </a:r>
              <a:endParaRPr kumimoji="1" lang="ja-JP" altLang="en-US" sz="1600" dirty="0">
                <a:latin typeface="+mn-ea"/>
              </a:endParaRPr>
            </a:p>
          </p:txBody>
        </p:sp>
      </p:grpSp>
      <p:grpSp>
        <p:nvGrpSpPr>
          <p:cNvPr id="133" name="グループ化 132"/>
          <p:cNvGrpSpPr/>
          <p:nvPr/>
        </p:nvGrpSpPr>
        <p:grpSpPr>
          <a:xfrm>
            <a:off x="5004048" y="1907540"/>
            <a:ext cx="1512168" cy="1129482"/>
            <a:chOff x="4355976" y="1691516"/>
            <a:chExt cx="1512168" cy="1129482"/>
          </a:xfrm>
        </p:grpSpPr>
        <p:sp>
          <p:nvSpPr>
            <p:cNvPr id="6" name="正方形/長方形 5"/>
            <p:cNvSpPr/>
            <p:nvPr/>
          </p:nvSpPr>
          <p:spPr>
            <a:xfrm>
              <a:off x="4572000" y="2132856"/>
              <a:ext cx="1080120"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55976" y="1691516"/>
              <a:ext cx="1512168" cy="338554"/>
            </a:xfrm>
            <a:prstGeom prst="rect">
              <a:avLst/>
            </a:prstGeom>
            <a:noFill/>
          </p:spPr>
          <p:txBody>
            <a:bodyPr wrap="square" rtlCol="0">
              <a:spAutoFit/>
            </a:bodyPr>
            <a:lstStyle/>
            <a:p>
              <a:pPr algn="ctr"/>
              <a:r>
                <a:rPr kumimoji="1" lang="en-US" altLang="ja-JP" sz="1600" dirty="0" smtClean="0"/>
                <a:t>FAN IN/OUT</a:t>
              </a:r>
              <a:endParaRPr kumimoji="1" lang="ja-JP" altLang="en-US" sz="1600" dirty="0"/>
            </a:p>
          </p:txBody>
        </p:sp>
        <p:sp>
          <p:nvSpPr>
            <p:cNvPr id="81" name="テキスト ボックス 80"/>
            <p:cNvSpPr txBox="1"/>
            <p:nvPr/>
          </p:nvSpPr>
          <p:spPr>
            <a:xfrm>
              <a:off x="5148064" y="2132856"/>
              <a:ext cx="576064" cy="400110"/>
            </a:xfrm>
            <a:prstGeom prst="rect">
              <a:avLst/>
            </a:prstGeom>
            <a:noFill/>
          </p:spPr>
          <p:txBody>
            <a:bodyPr wrap="square" rtlCol="0">
              <a:spAutoFit/>
            </a:bodyPr>
            <a:lstStyle/>
            <a:p>
              <a:r>
                <a:rPr kumimoji="1" lang="en-US" altLang="ja-JP" sz="2000" dirty="0" smtClean="0">
                  <a:latin typeface="+mn-ea"/>
                </a:rPr>
                <a:t>out</a:t>
              </a:r>
              <a:endParaRPr kumimoji="1" lang="ja-JP" altLang="en-US" sz="2000" dirty="0">
                <a:latin typeface="+mn-ea"/>
              </a:endParaRPr>
            </a:p>
          </p:txBody>
        </p:sp>
        <p:grpSp>
          <p:nvGrpSpPr>
            <p:cNvPr id="93" name="グループ化 92"/>
            <p:cNvGrpSpPr/>
            <p:nvPr/>
          </p:nvGrpSpPr>
          <p:grpSpPr>
            <a:xfrm>
              <a:off x="4860032" y="2420888"/>
              <a:ext cx="576064" cy="400110"/>
              <a:chOff x="2267744" y="5837202"/>
              <a:chExt cx="576064" cy="400110"/>
            </a:xfrm>
          </p:grpSpPr>
          <p:sp>
            <p:nvSpPr>
              <p:cNvPr id="82" name="テキスト ボックス 81"/>
              <p:cNvSpPr txBox="1"/>
              <p:nvPr/>
            </p:nvSpPr>
            <p:spPr>
              <a:xfrm>
                <a:off x="2267744" y="5837202"/>
                <a:ext cx="576064" cy="400110"/>
              </a:xfrm>
              <a:prstGeom prst="rect">
                <a:avLst/>
              </a:prstGeom>
              <a:noFill/>
            </p:spPr>
            <p:txBody>
              <a:bodyPr wrap="square" rtlCol="0">
                <a:spAutoFit/>
              </a:bodyPr>
              <a:lstStyle/>
              <a:p>
                <a:r>
                  <a:rPr kumimoji="1" lang="en-US" altLang="ja-JP" sz="2000" dirty="0" smtClean="0">
                    <a:latin typeface="+mn-ea"/>
                  </a:rPr>
                  <a:t>out</a:t>
                </a:r>
                <a:endParaRPr kumimoji="1" lang="ja-JP" altLang="en-US" sz="2000" dirty="0">
                  <a:latin typeface="+mn-ea"/>
                </a:endParaRPr>
              </a:p>
            </p:txBody>
          </p:sp>
          <p:cxnSp>
            <p:nvCxnSpPr>
              <p:cNvPr id="85" name="直線コネクタ 84"/>
              <p:cNvCxnSpPr/>
              <p:nvPr/>
            </p:nvCxnSpPr>
            <p:spPr>
              <a:xfrm>
                <a:off x="2339752" y="5949280"/>
                <a:ext cx="43204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テキスト ボックス 130"/>
            <p:cNvSpPr txBox="1"/>
            <p:nvPr/>
          </p:nvSpPr>
          <p:spPr>
            <a:xfrm>
              <a:off x="4499992" y="2204864"/>
              <a:ext cx="576064" cy="369332"/>
            </a:xfrm>
            <a:prstGeom prst="rect">
              <a:avLst/>
            </a:prstGeom>
            <a:noFill/>
          </p:spPr>
          <p:txBody>
            <a:bodyPr wrap="square" rtlCol="0">
              <a:spAutoFit/>
            </a:bodyPr>
            <a:lstStyle/>
            <a:p>
              <a:pPr algn="ctr"/>
              <a:r>
                <a:rPr kumimoji="1" lang="en-US" altLang="ja-JP" dirty="0" smtClean="0">
                  <a:latin typeface="+mn-ea"/>
                </a:rPr>
                <a:t>in</a:t>
              </a:r>
              <a:endParaRPr kumimoji="1" lang="ja-JP" altLang="en-US" dirty="0">
                <a:latin typeface="+mn-ea"/>
              </a:endParaRPr>
            </a:p>
          </p:txBody>
        </p:sp>
      </p:grpSp>
      <p:sp>
        <p:nvSpPr>
          <p:cNvPr id="64" name="テキスト ボックス 63"/>
          <p:cNvSpPr txBox="1"/>
          <p:nvPr/>
        </p:nvSpPr>
        <p:spPr>
          <a:xfrm>
            <a:off x="3635896" y="1196752"/>
            <a:ext cx="1368152" cy="646331"/>
          </a:xfrm>
          <a:prstGeom prst="rect">
            <a:avLst/>
          </a:prstGeom>
          <a:noFill/>
        </p:spPr>
        <p:txBody>
          <a:bodyPr wrap="square" rtlCol="0">
            <a:spAutoFit/>
          </a:bodyPr>
          <a:lstStyle/>
          <a:p>
            <a:r>
              <a:rPr lang="en-US" altLang="ja-JP" dirty="0" smtClean="0">
                <a:solidFill>
                  <a:srgbClr val="00B050"/>
                </a:solidFill>
              </a:rPr>
              <a:t>T</a:t>
            </a:r>
            <a:r>
              <a:rPr kumimoji="1" lang="en-US" altLang="ja-JP" dirty="0" smtClean="0">
                <a:solidFill>
                  <a:srgbClr val="00B050"/>
                </a:solidFill>
              </a:rPr>
              <a:t>ime 2</a:t>
            </a:r>
            <a:r>
              <a:rPr lang="en-US" altLang="ja-JP" dirty="0" smtClean="0">
                <a:solidFill>
                  <a:srgbClr val="00B050"/>
                </a:solidFill>
              </a:rPr>
              <a:t>μs</a:t>
            </a:r>
          </a:p>
          <a:p>
            <a:r>
              <a:rPr kumimoji="1" lang="en-US" altLang="ja-JP" dirty="0" smtClean="0">
                <a:solidFill>
                  <a:srgbClr val="00B050"/>
                </a:solidFill>
              </a:rPr>
              <a:t>Gain  2</a:t>
            </a:r>
            <a:endParaRPr kumimoji="1" lang="ja-JP" altLang="en-US" dirty="0">
              <a:solidFill>
                <a:srgbClr val="00B050"/>
              </a:solidFill>
            </a:endParaRPr>
          </a:p>
        </p:txBody>
      </p:sp>
      <p:sp>
        <p:nvSpPr>
          <p:cNvPr id="69" name="正方形/長方形 68"/>
          <p:cNvSpPr/>
          <p:nvPr/>
        </p:nvSpPr>
        <p:spPr>
          <a:xfrm>
            <a:off x="899592" y="1916832"/>
            <a:ext cx="115212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2195736" y="1916832"/>
            <a:ext cx="115212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3635896" y="1844824"/>
            <a:ext cx="1224136"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6516216" y="1916832"/>
            <a:ext cx="115212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sp>
        <p:nvSpPr>
          <p:cNvPr id="74" name="テキスト ボックス 73"/>
          <p:cNvSpPr txBox="1"/>
          <p:nvPr/>
        </p:nvSpPr>
        <p:spPr>
          <a:xfrm>
            <a:off x="6228184" y="1340768"/>
            <a:ext cx="1620688" cy="646331"/>
          </a:xfrm>
          <a:prstGeom prst="rect">
            <a:avLst/>
          </a:prstGeom>
          <a:noFill/>
        </p:spPr>
        <p:txBody>
          <a:bodyPr wrap="square" rtlCol="0">
            <a:spAutoFit/>
          </a:bodyPr>
          <a:lstStyle/>
          <a:p>
            <a:pPr algn="ctr"/>
            <a:r>
              <a:rPr kumimoji="1" lang="en-US" altLang="ja-JP" dirty="0" smtClean="0">
                <a:solidFill>
                  <a:srgbClr val="00B050"/>
                </a:solidFill>
              </a:rPr>
              <a:t>Clock</a:t>
            </a:r>
            <a:r>
              <a:rPr kumimoji="1" lang="ja-JP" altLang="en-US" dirty="0" smtClean="0">
                <a:solidFill>
                  <a:srgbClr val="00B050"/>
                </a:solidFill>
              </a:rPr>
              <a:t>周波数</a:t>
            </a:r>
            <a:endParaRPr kumimoji="1" lang="en-US" altLang="ja-JP" dirty="0" smtClean="0">
              <a:solidFill>
                <a:srgbClr val="00B050"/>
              </a:solidFill>
            </a:endParaRPr>
          </a:p>
          <a:p>
            <a:pPr algn="ctr"/>
            <a:r>
              <a:rPr lang="en-US" altLang="ja-JP" dirty="0" smtClean="0">
                <a:solidFill>
                  <a:srgbClr val="00B050"/>
                </a:solidFill>
              </a:rPr>
              <a:t>5MHz</a:t>
            </a:r>
            <a:endParaRPr kumimoji="1" lang="ja-JP" altLang="en-US" dirty="0">
              <a:solidFill>
                <a:srgbClr val="00B050"/>
              </a:solidFill>
            </a:endParaRPr>
          </a:p>
        </p:txBody>
      </p:sp>
      <p:sp>
        <p:nvSpPr>
          <p:cNvPr id="75" name="テキスト ボックス 74"/>
          <p:cNvSpPr txBox="1"/>
          <p:nvPr/>
        </p:nvSpPr>
        <p:spPr>
          <a:xfrm>
            <a:off x="3347864" y="3933056"/>
            <a:ext cx="2088232" cy="338554"/>
          </a:xfrm>
          <a:prstGeom prst="rect">
            <a:avLst/>
          </a:prstGeom>
          <a:noFill/>
        </p:spPr>
        <p:txBody>
          <a:bodyPr wrap="square" rtlCol="0">
            <a:spAutoFit/>
          </a:bodyPr>
          <a:lstStyle/>
          <a:p>
            <a:r>
              <a:rPr lang="en-US" altLang="ja-JP" sz="1600" dirty="0" smtClean="0">
                <a:solidFill>
                  <a:srgbClr val="00B050"/>
                </a:solidFill>
                <a:ea typeface="+mj-ea"/>
              </a:rPr>
              <a:t>threshold -200mV</a:t>
            </a:r>
            <a:endParaRPr kumimoji="1" lang="ja-JP" altLang="en-US" dirty="0">
              <a:solidFill>
                <a:srgbClr val="00B050"/>
              </a:solidFill>
              <a:ea typeface="+mj-ea"/>
            </a:endParaRPr>
          </a:p>
        </p:txBody>
      </p:sp>
      <p:sp>
        <p:nvSpPr>
          <p:cNvPr id="76" name="テキスト ボックス 75"/>
          <p:cNvSpPr txBox="1"/>
          <p:nvPr/>
        </p:nvSpPr>
        <p:spPr>
          <a:xfrm>
            <a:off x="6300192" y="5229200"/>
            <a:ext cx="1584176" cy="338554"/>
          </a:xfrm>
          <a:prstGeom prst="rect">
            <a:avLst/>
          </a:prstGeom>
          <a:noFill/>
        </p:spPr>
        <p:txBody>
          <a:bodyPr wrap="square" rtlCol="0">
            <a:spAutoFit/>
          </a:bodyPr>
          <a:lstStyle/>
          <a:p>
            <a:r>
              <a:rPr kumimoji="1" lang="en-US" altLang="ja-JP" sz="1600" dirty="0" smtClean="0">
                <a:solidFill>
                  <a:srgbClr val="00B050"/>
                </a:solidFill>
                <a:ea typeface="+mj-ea"/>
              </a:rPr>
              <a:t>delay 160μs</a:t>
            </a:r>
            <a:endParaRPr kumimoji="1" lang="ja-JP" altLang="en-US" sz="1600" dirty="0">
              <a:solidFill>
                <a:srgbClr val="00B050"/>
              </a:solidFill>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60040"/>
            <a:ext cx="7643192" cy="1196752"/>
          </a:xfrm>
        </p:spPr>
        <p:txBody>
          <a:bodyPr>
            <a:normAutofit/>
          </a:bodyPr>
          <a:lstStyle/>
          <a:p>
            <a:r>
              <a:rPr lang="en-US" altLang="ja-JP" dirty="0" smtClean="0">
                <a:latin typeface="+mn-lt"/>
                <a:ea typeface="+mn-ea"/>
              </a:rPr>
              <a:t>Shaper</a:t>
            </a:r>
            <a:r>
              <a:rPr lang="ja-JP" altLang="en-US" dirty="0" smtClean="0">
                <a:latin typeface="+mn-lt"/>
                <a:ea typeface="+mn-ea"/>
              </a:rPr>
              <a:t>を通した</a:t>
            </a:r>
            <a:r>
              <a:rPr kumimoji="1" lang="ja-JP" altLang="en-US" dirty="0" smtClean="0">
                <a:latin typeface="+mn-lt"/>
                <a:ea typeface="+mn-ea"/>
              </a:rPr>
              <a:t>波形</a:t>
            </a:r>
            <a:endParaRPr kumimoji="1" lang="ja-JP" altLang="en-US" dirty="0">
              <a:latin typeface="+mn-lt"/>
              <a:ea typeface="+mn-ea"/>
            </a:endParaRPr>
          </a:p>
        </p:txBody>
      </p:sp>
      <p:pic>
        <p:nvPicPr>
          <p:cNvPr id="4" name="コンテンツ プレースホルダ 3" descr="hakei_shaper.png"/>
          <p:cNvPicPr>
            <a:picLocks noGrp="1" noChangeAspect="1"/>
          </p:cNvPicPr>
          <p:nvPr>
            <p:ph idx="1"/>
          </p:nvPr>
        </p:nvPicPr>
        <p:blipFill>
          <a:blip r:embed="rId3" cstate="print"/>
          <a:srcRect l="24226" t="5405" r="17544" b="15045"/>
          <a:stretch>
            <a:fillRect/>
          </a:stretch>
        </p:blipFill>
        <p:spPr>
          <a:xfrm>
            <a:off x="467544" y="2420888"/>
            <a:ext cx="3570396" cy="2520280"/>
          </a:xfrm>
        </p:spPr>
      </p:pic>
      <p:sp>
        <p:nvSpPr>
          <p:cNvPr id="14" name="スライド番号プレースホルダ 13"/>
          <p:cNvSpPr>
            <a:spLocks noGrp="1"/>
          </p:cNvSpPr>
          <p:nvPr>
            <p:ph type="sldNum" sz="quarter" idx="12"/>
          </p:nvPr>
        </p:nvSpPr>
        <p:spPr/>
        <p:txBody>
          <a:bodyPr/>
          <a:lstStyle/>
          <a:p>
            <a:fld id="{E8BBE402-C60B-4C4B-B732-E027284C08B4}" type="slidenum">
              <a:rPr kumimoji="1" lang="ja-JP" altLang="en-US" smtClean="0">
                <a:solidFill>
                  <a:schemeClr val="tx1"/>
                </a:solidFill>
              </a:rPr>
              <a:pPr/>
              <a:t>23</a:t>
            </a:fld>
            <a:endParaRPr kumimoji="1" lang="ja-JP" altLang="en-US" dirty="0">
              <a:solidFill>
                <a:schemeClr val="tx1"/>
              </a:solidFill>
            </a:endParaRPr>
          </a:p>
        </p:txBody>
      </p:sp>
      <p:grpSp>
        <p:nvGrpSpPr>
          <p:cNvPr id="5" name="グループ化 4"/>
          <p:cNvGrpSpPr/>
          <p:nvPr/>
        </p:nvGrpSpPr>
        <p:grpSpPr>
          <a:xfrm>
            <a:off x="1979712" y="2708920"/>
            <a:ext cx="2592288" cy="1080120"/>
            <a:chOff x="3844241" y="1844825"/>
            <a:chExt cx="2808312" cy="1016495"/>
          </a:xfrm>
        </p:grpSpPr>
        <p:cxnSp>
          <p:nvCxnSpPr>
            <p:cNvPr id="6" name="直線コネクタ 5"/>
            <p:cNvCxnSpPr/>
            <p:nvPr/>
          </p:nvCxnSpPr>
          <p:spPr>
            <a:xfrm flipV="1">
              <a:off x="3844241" y="2852936"/>
              <a:ext cx="2808312" cy="8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3844241" y="1844825"/>
              <a:ext cx="2808312" cy="83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6262510" y="1912591"/>
              <a:ext cx="0" cy="93610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1979712" y="3861048"/>
            <a:ext cx="360040" cy="2160240"/>
            <a:chOff x="3923928" y="2724133"/>
            <a:chExt cx="360040" cy="2448272"/>
          </a:xfrm>
        </p:grpSpPr>
        <p:cxnSp>
          <p:nvCxnSpPr>
            <p:cNvPr id="10" name="直線コネクタ 9"/>
            <p:cNvCxnSpPr/>
            <p:nvPr/>
          </p:nvCxnSpPr>
          <p:spPr>
            <a:xfrm>
              <a:off x="3923928" y="2724133"/>
              <a:ext cx="0" cy="24482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283968" y="2783847"/>
              <a:ext cx="0" cy="23885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4139952" y="3068960"/>
            <a:ext cx="1416551" cy="461665"/>
          </a:xfrm>
          <a:prstGeom prst="rect">
            <a:avLst/>
          </a:prstGeom>
          <a:noFill/>
        </p:spPr>
        <p:txBody>
          <a:bodyPr wrap="square" rtlCol="0">
            <a:spAutoFit/>
          </a:bodyPr>
          <a:lstStyle/>
          <a:p>
            <a:pPr algn="ctr"/>
            <a:r>
              <a:rPr lang="ja-JP" altLang="en-US" sz="2400" dirty="0" smtClean="0">
                <a:latin typeface="+mn-ea"/>
              </a:rPr>
              <a:t>～</a:t>
            </a:r>
            <a:r>
              <a:rPr kumimoji="1" lang="en-US" altLang="ja-JP" sz="2400" dirty="0" smtClean="0">
                <a:latin typeface="+mn-ea"/>
              </a:rPr>
              <a:t>300mV</a:t>
            </a:r>
            <a:endParaRPr kumimoji="1" lang="ja-JP" altLang="en-US" sz="2400" dirty="0">
              <a:latin typeface="+mn-ea"/>
            </a:endParaRPr>
          </a:p>
        </p:txBody>
      </p:sp>
      <p:sp>
        <p:nvSpPr>
          <p:cNvPr id="18" name="テキスト ボックス 17"/>
          <p:cNvSpPr txBox="1"/>
          <p:nvPr/>
        </p:nvSpPr>
        <p:spPr>
          <a:xfrm>
            <a:off x="1403648" y="6093296"/>
            <a:ext cx="1512168" cy="461665"/>
          </a:xfrm>
          <a:prstGeom prst="rect">
            <a:avLst/>
          </a:prstGeom>
          <a:noFill/>
        </p:spPr>
        <p:txBody>
          <a:bodyPr wrap="square" rtlCol="0">
            <a:spAutoFit/>
          </a:bodyPr>
          <a:lstStyle/>
          <a:p>
            <a:pPr algn="ctr"/>
            <a:r>
              <a:rPr kumimoji="1" lang="ja-JP" altLang="en-US" sz="2400" dirty="0" smtClean="0">
                <a:latin typeface="+mn-ea"/>
              </a:rPr>
              <a:t>～</a:t>
            </a:r>
            <a:r>
              <a:rPr kumimoji="1" lang="en-US" altLang="ja-JP" sz="2400" dirty="0" smtClean="0">
                <a:latin typeface="+mn-ea"/>
              </a:rPr>
              <a:t>50μs</a:t>
            </a:r>
            <a:endParaRPr kumimoji="1" lang="ja-JP" altLang="en-US" sz="2400" dirty="0">
              <a:latin typeface="+mn-ea"/>
            </a:endParaRPr>
          </a:p>
        </p:txBody>
      </p:sp>
      <p:cxnSp>
        <p:nvCxnSpPr>
          <p:cNvPr id="22" name="直線矢印コネクタ 21"/>
          <p:cNvCxnSpPr/>
          <p:nvPr/>
        </p:nvCxnSpPr>
        <p:spPr>
          <a:xfrm flipH="1">
            <a:off x="1979712" y="5805264"/>
            <a:ext cx="36004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 name="コンテンツ プレースホルダ 3" descr="hakei.png"/>
          <p:cNvPicPr>
            <a:picLocks noChangeAspect="1"/>
          </p:cNvPicPr>
          <p:nvPr/>
        </p:nvPicPr>
        <p:blipFill>
          <a:blip r:embed="rId4" cstate="print"/>
          <a:srcRect l="24336" t="9637" r="17116" b="10904"/>
          <a:stretch>
            <a:fillRect/>
          </a:stretch>
        </p:blipFill>
        <p:spPr>
          <a:xfrm>
            <a:off x="5652120" y="2420888"/>
            <a:ext cx="3168352" cy="2736304"/>
          </a:xfrm>
          <a:prstGeom prst="rect">
            <a:avLst/>
          </a:prstGeom>
        </p:spPr>
      </p:pic>
      <p:sp>
        <p:nvSpPr>
          <p:cNvPr id="24" name="テキスト ボックス 23"/>
          <p:cNvSpPr txBox="1"/>
          <p:nvPr/>
        </p:nvSpPr>
        <p:spPr>
          <a:xfrm>
            <a:off x="395536" y="1844824"/>
            <a:ext cx="3672408" cy="523220"/>
          </a:xfrm>
          <a:prstGeom prst="rect">
            <a:avLst/>
          </a:prstGeom>
          <a:solidFill>
            <a:schemeClr val="bg1"/>
          </a:solidFill>
          <a:ln w="25400">
            <a:solidFill>
              <a:srgbClr val="FF0000"/>
            </a:solidFill>
          </a:ln>
        </p:spPr>
        <p:txBody>
          <a:bodyPr wrap="square" rtlCol="0">
            <a:spAutoFit/>
          </a:bodyPr>
          <a:lstStyle/>
          <a:p>
            <a:r>
              <a:rPr kumimoji="1" lang="en-US" altLang="ja-JP" sz="2800" dirty="0" smtClean="0"/>
              <a:t>Shaper</a:t>
            </a:r>
            <a:r>
              <a:rPr kumimoji="1" lang="ja-JP" altLang="en-US" sz="2800" dirty="0" smtClean="0"/>
              <a:t>を通した波形</a:t>
            </a:r>
            <a:endParaRPr kumimoji="1" lang="ja-JP" altLang="en-US" sz="2800" dirty="0"/>
          </a:p>
        </p:txBody>
      </p:sp>
      <p:sp>
        <p:nvSpPr>
          <p:cNvPr id="25" name="正方形/長方形 24"/>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sp>
        <p:nvSpPr>
          <p:cNvPr id="19" name="テキスト ボックス 18"/>
          <p:cNvSpPr txBox="1"/>
          <p:nvPr/>
        </p:nvSpPr>
        <p:spPr>
          <a:xfrm>
            <a:off x="2411760" y="5013176"/>
            <a:ext cx="2520280" cy="400110"/>
          </a:xfrm>
          <a:prstGeom prst="rect">
            <a:avLst/>
          </a:prstGeom>
          <a:noFill/>
        </p:spPr>
        <p:txBody>
          <a:bodyPr wrap="square" rtlCol="0">
            <a:spAutoFit/>
          </a:bodyPr>
          <a:lstStyle/>
          <a:p>
            <a:r>
              <a:rPr kumimoji="1" lang="en-US" altLang="ja-JP" sz="2000" dirty="0" smtClean="0"/>
              <a:t>PD+</a:t>
            </a:r>
            <a:r>
              <a:rPr kumimoji="1" lang="ja-JP" altLang="en-US" sz="2000" dirty="0" smtClean="0"/>
              <a:t>シンチでの測定</a:t>
            </a:r>
            <a:endParaRPr kumimoji="1" lang="ja-JP" altLang="en-US" sz="2000" dirty="0"/>
          </a:p>
        </p:txBody>
      </p:sp>
      <p:sp>
        <p:nvSpPr>
          <p:cNvPr id="21" name="テキスト ボックス 20"/>
          <p:cNvSpPr txBox="1"/>
          <p:nvPr/>
        </p:nvSpPr>
        <p:spPr>
          <a:xfrm>
            <a:off x="5724128" y="2020778"/>
            <a:ext cx="2880320" cy="400110"/>
          </a:xfrm>
          <a:prstGeom prst="rect">
            <a:avLst/>
          </a:prstGeom>
          <a:noFill/>
        </p:spPr>
        <p:txBody>
          <a:bodyPr wrap="square" rtlCol="0">
            <a:spAutoFit/>
          </a:bodyPr>
          <a:lstStyle/>
          <a:p>
            <a:r>
              <a:rPr kumimoji="1" lang="en-US" altLang="ja-JP" sz="2000" dirty="0" smtClean="0"/>
              <a:t>shaper</a:t>
            </a:r>
            <a:r>
              <a:rPr lang="ja-JP" altLang="en-US" sz="2000" dirty="0" smtClean="0"/>
              <a:t>を通さない波形</a:t>
            </a:r>
            <a:endParaRPr kumimoji="1" lang="ja-JP" altLang="en-US" sz="2000" dirty="0"/>
          </a:p>
        </p:txBody>
      </p:sp>
      <p:sp>
        <p:nvSpPr>
          <p:cNvPr id="23" name="テキスト ボックス 22"/>
          <p:cNvSpPr txBox="1"/>
          <p:nvPr/>
        </p:nvSpPr>
        <p:spPr>
          <a:xfrm>
            <a:off x="6588224" y="5165576"/>
            <a:ext cx="2520280" cy="400110"/>
          </a:xfrm>
          <a:prstGeom prst="rect">
            <a:avLst/>
          </a:prstGeom>
          <a:noFill/>
        </p:spPr>
        <p:txBody>
          <a:bodyPr wrap="square" rtlCol="0">
            <a:spAutoFit/>
          </a:bodyPr>
          <a:lstStyle/>
          <a:p>
            <a:r>
              <a:rPr kumimoji="1" lang="en-US" altLang="ja-JP" sz="2000" dirty="0" smtClean="0"/>
              <a:t>PD+</a:t>
            </a:r>
            <a:r>
              <a:rPr kumimoji="1" lang="ja-JP" altLang="en-US" sz="2000" dirty="0" smtClean="0"/>
              <a:t>シンチでの測定</a:t>
            </a:r>
            <a:endParaRPr kumimoji="1" lang="ja-JP" alt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p:cNvGrpSpPr/>
          <p:nvPr/>
        </p:nvGrpSpPr>
        <p:grpSpPr>
          <a:xfrm>
            <a:off x="1013991" y="1303601"/>
            <a:ext cx="7230417" cy="4861703"/>
            <a:chOff x="1013991" y="1384901"/>
            <a:chExt cx="7230417" cy="4861703"/>
          </a:xfrm>
        </p:grpSpPr>
        <p:pic>
          <p:nvPicPr>
            <p:cNvPr id="29" name="図 28" descr="2_21_Sr90_hakei.png"/>
            <p:cNvPicPr>
              <a:picLocks noChangeAspect="1"/>
            </p:cNvPicPr>
            <p:nvPr/>
          </p:nvPicPr>
          <p:blipFill>
            <a:blip r:embed="rId3" cstate="print"/>
            <a:stretch>
              <a:fillRect/>
            </a:stretch>
          </p:blipFill>
          <p:spPr>
            <a:xfrm>
              <a:off x="1187624" y="1525488"/>
              <a:ext cx="6768752" cy="4495800"/>
            </a:xfrm>
            <a:prstGeom prst="rect">
              <a:avLst/>
            </a:prstGeom>
          </p:spPr>
        </p:pic>
        <p:sp>
          <p:nvSpPr>
            <p:cNvPr id="30" name="テキスト ボックス 29"/>
            <p:cNvSpPr txBox="1"/>
            <p:nvPr/>
          </p:nvSpPr>
          <p:spPr>
            <a:xfrm>
              <a:off x="1907704" y="1384901"/>
              <a:ext cx="5832648" cy="523220"/>
            </a:xfrm>
            <a:prstGeom prst="rect">
              <a:avLst/>
            </a:prstGeom>
            <a:solidFill>
              <a:schemeClr val="bg1"/>
            </a:solidFill>
          </p:spPr>
          <p:txBody>
            <a:bodyPr wrap="square" rtlCol="0">
              <a:spAutoFit/>
            </a:bodyPr>
            <a:lstStyle/>
            <a:p>
              <a:pPr algn="ctr"/>
              <a:r>
                <a:rPr kumimoji="1" lang="en-US" altLang="ja-JP" sz="2800" dirty="0" smtClean="0"/>
                <a:t>Sr90</a:t>
              </a:r>
              <a:r>
                <a:rPr kumimoji="1" lang="ja-JP" altLang="en-US" sz="2800" dirty="0" smtClean="0"/>
                <a:t>の</a:t>
              </a:r>
              <a:r>
                <a:rPr kumimoji="1" lang="en-US" altLang="ja-JP" sz="2800" dirty="0" smtClean="0"/>
                <a:t>β</a:t>
              </a:r>
              <a:r>
                <a:rPr kumimoji="1" lang="ja-JP" altLang="en-US" sz="2800" dirty="0" smtClean="0"/>
                <a:t>線波形</a:t>
              </a:r>
              <a:r>
                <a:rPr kumimoji="1" lang="en-US" altLang="ja-JP" sz="2800" dirty="0" smtClean="0"/>
                <a:t>(2MeV)</a:t>
              </a:r>
            </a:p>
          </p:txBody>
        </p:sp>
        <p:sp>
          <p:nvSpPr>
            <p:cNvPr id="31" name="テキスト ボックス 30"/>
            <p:cNvSpPr txBox="1"/>
            <p:nvPr/>
          </p:nvSpPr>
          <p:spPr>
            <a:xfrm>
              <a:off x="7452320" y="5517232"/>
              <a:ext cx="792088" cy="369332"/>
            </a:xfrm>
            <a:prstGeom prst="rect">
              <a:avLst/>
            </a:prstGeom>
            <a:noFill/>
          </p:spPr>
          <p:txBody>
            <a:bodyPr wrap="square" rtlCol="0">
              <a:spAutoFit/>
            </a:bodyPr>
            <a:lstStyle/>
            <a:p>
              <a:r>
                <a:rPr kumimoji="1" lang="en-US" altLang="ja-JP" dirty="0" smtClean="0"/>
                <a:t>(</a:t>
              </a:r>
              <a:r>
                <a:rPr kumimoji="1" lang="en-US" altLang="ja-JP" dirty="0" err="1" smtClean="0"/>
                <a:t>μs</a:t>
              </a:r>
              <a:r>
                <a:rPr kumimoji="1" lang="en-US" altLang="ja-JP" dirty="0" smtClean="0"/>
                <a:t>)</a:t>
              </a:r>
              <a:endParaRPr kumimoji="1" lang="ja-JP" altLang="en-US" dirty="0"/>
            </a:p>
          </p:txBody>
        </p:sp>
        <p:sp>
          <p:nvSpPr>
            <p:cNvPr id="32" name="テキスト ボックス 31"/>
            <p:cNvSpPr txBox="1"/>
            <p:nvPr/>
          </p:nvSpPr>
          <p:spPr>
            <a:xfrm>
              <a:off x="1763688" y="5589240"/>
              <a:ext cx="5760640" cy="338554"/>
            </a:xfrm>
            <a:prstGeom prst="rect">
              <a:avLst/>
            </a:prstGeom>
            <a:solidFill>
              <a:schemeClr val="bg1"/>
            </a:solidFill>
          </p:spPr>
          <p:txBody>
            <a:bodyPr wrap="square" rtlCol="0">
              <a:spAutoFit/>
            </a:bodyPr>
            <a:lstStyle/>
            <a:p>
              <a:r>
                <a:rPr kumimoji="1" lang="en-US" altLang="ja-JP" sz="1600" dirty="0" smtClean="0"/>
                <a:t>0       40     80     120    160   200    240    280    320</a:t>
              </a:r>
              <a:endParaRPr kumimoji="1" lang="ja-JP" altLang="en-US" sz="1600" dirty="0"/>
            </a:p>
          </p:txBody>
        </p:sp>
        <p:sp>
          <p:nvSpPr>
            <p:cNvPr id="34" name="テキスト ボックス 33"/>
            <p:cNvSpPr txBox="1"/>
            <p:nvPr/>
          </p:nvSpPr>
          <p:spPr>
            <a:xfrm>
              <a:off x="4139952" y="5877272"/>
              <a:ext cx="864096" cy="369332"/>
            </a:xfrm>
            <a:prstGeom prst="rect">
              <a:avLst/>
            </a:prstGeom>
            <a:noFill/>
          </p:spPr>
          <p:txBody>
            <a:bodyPr wrap="square" rtlCol="0">
              <a:spAutoFit/>
            </a:bodyPr>
            <a:lstStyle/>
            <a:p>
              <a:r>
                <a:rPr kumimoji="1" lang="ja-JP" altLang="en-US" dirty="0" smtClean="0"/>
                <a:t>時間</a:t>
              </a:r>
              <a:endParaRPr kumimoji="1" lang="ja-JP" altLang="en-US" dirty="0"/>
            </a:p>
          </p:txBody>
        </p:sp>
        <p:sp>
          <p:nvSpPr>
            <p:cNvPr id="35" name="正方形/長方形 34"/>
            <p:cNvSpPr/>
            <p:nvPr/>
          </p:nvSpPr>
          <p:spPr>
            <a:xfrm>
              <a:off x="1475656" y="1782108"/>
              <a:ext cx="432048"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619672" y="4797152"/>
              <a:ext cx="360040" cy="307777"/>
            </a:xfrm>
            <a:prstGeom prst="rect">
              <a:avLst/>
            </a:prstGeom>
            <a:noFill/>
          </p:spPr>
          <p:txBody>
            <a:bodyPr wrap="square" rtlCol="0">
              <a:spAutoFit/>
            </a:bodyPr>
            <a:lstStyle/>
            <a:p>
              <a:r>
                <a:rPr kumimoji="1" lang="en-US" altLang="ja-JP" sz="1400" dirty="0" smtClean="0"/>
                <a:t>0</a:t>
              </a:r>
              <a:endParaRPr kumimoji="1" lang="ja-JP" altLang="en-US" sz="1400" dirty="0"/>
            </a:p>
          </p:txBody>
        </p:sp>
        <p:sp>
          <p:nvSpPr>
            <p:cNvPr id="37" name="テキスト ボックス 36"/>
            <p:cNvSpPr txBox="1"/>
            <p:nvPr/>
          </p:nvSpPr>
          <p:spPr>
            <a:xfrm>
              <a:off x="1475656" y="4417367"/>
              <a:ext cx="504056" cy="307777"/>
            </a:xfrm>
            <a:prstGeom prst="rect">
              <a:avLst/>
            </a:prstGeom>
            <a:noFill/>
          </p:spPr>
          <p:txBody>
            <a:bodyPr wrap="square" rtlCol="0">
              <a:spAutoFit/>
            </a:bodyPr>
            <a:lstStyle/>
            <a:p>
              <a:pPr algn="r"/>
              <a:r>
                <a:rPr lang="en-US" altLang="ja-JP" sz="1400" dirty="0" smtClean="0"/>
                <a:t>40</a:t>
              </a:r>
              <a:endParaRPr kumimoji="1" lang="ja-JP" altLang="en-US" sz="1400" dirty="0"/>
            </a:p>
          </p:txBody>
        </p:sp>
        <p:sp>
          <p:nvSpPr>
            <p:cNvPr id="39" name="テキスト ボックス 38"/>
            <p:cNvSpPr txBox="1"/>
            <p:nvPr/>
          </p:nvSpPr>
          <p:spPr>
            <a:xfrm>
              <a:off x="1475656" y="3985319"/>
              <a:ext cx="504056" cy="307777"/>
            </a:xfrm>
            <a:prstGeom prst="rect">
              <a:avLst/>
            </a:prstGeom>
            <a:noFill/>
          </p:spPr>
          <p:txBody>
            <a:bodyPr wrap="square" rtlCol="0">
              <a:spAutoFit/>
            </a:bodyPr>
            <a:lstStyle/>
            <a:p>
              <a:pPr algn="r"/>
              <a:r>
                <a:rPr lang="en-US" altLang="ja-JP" sz="1400" dirty="0" smtClean="0"/>
                <a:t>80</a:t>
              </a:r>
              <a:endParaRPr kumimoji="1" lang="ja-JP" altLang="en-US" sz="1400" dirty="0"/>
            </a:p>
          </p:txBody>
        </p:sp>
        <p:sp>
          <p:nvSpPr>
            <p:cNvPr id="40" name="テキスト ボックス 39"/>
            <p:cNvSpPr txBox="1"/>
            <p:nvPr/>
          </p:nvSpPr>
          <p:spPr>
            <a:xfrm>
              <a:off x="1475656" y="3564306"/>
              <a:ext cx="648072" cy="307777"/>
            </a:xfrm>
            <a:prstGeom prst="rect">
              <a:avLst/>
            </a:prstGeom>
            <a:noFill/>
          </p:spPr>
          <p:txBody>
            <a:bodyPr wrap="square" rtlCol="0">
              <a:spAutoFit/>
            </a:bodyPr>
            <a:lstStyle/>
            <a:p>
              <a:r>
                <a:rPr lang="en-US" altLang="ja-JP" sz="1400" dirty="0" smtClean="0"/>
                <a:t>120</a:t>
              </a:r>
              <a:endParaRPr kumimoji="1" lang="ja-JP" altLang="en-US" sz="1400" dirty="0"/>
            </a:p>
          </p:txBody>
        </p:sp>
        <p:sp>
          <p:nvSpPr>
            <p:cNvPr id="41" name="テキスト ボックス 40"/>
            <p:cNvSpPr txBox="1"/>
            <p:nvPr/>
          </p:nvSpPr>
          <p:spPr>
            <a:xfrm>
              <a:off x="1331640" y="3132258"/>
              <a:ext cx="648072" cy="307777"/>
            </a:xfrm>
            <a:prstGeom prst="rect">
              <a:avLst/>
            </a:prstGeom>
            <a:noFill/>
          </p:spPr>
          <p:txBody>
            <a:bodyPr wrap="square" rtlCol="0">
              <a:spAutoFit/>
            </a:bodyPr>
            <a:lstStyle/>
            <a:p>
              <a:pPr algn="r"/>
              <a:r>
                <a:rPr lang="en-US" altLang="ja-JP" sz="1400" dirty="0" smtClean="0"/>
                <a:t>160</a:t>
              </a:r>
              <a:endParaRPr kumimoji="1" lang="ja-JP" altLang="en-US" sz="1400" dirty="0"/>
            </a:p>
          </p:txBody>
        </p:sp>
        <p:sp>
          <p:nvSpPr>
            <p:cNvPr id="42" name="テキスト ボックス 41"/>
            <p:cNvSpPr txBox="1"/>
            <p:nvPr/>
          </p:nvSpPr>
          <p:spPr>
            <a:xfrm>
              <a:off x="1403648" y="2708920"/>
              <a:ext cx="576064" cy="307777"/>
            </a:xfrm>
            <a:prstGeom prst="rect">
              <a:avLst/>
            </a:prstGeom>
            <a:noFill/>
          </p:spPr>
          <p:txBody>
            <a:bodyPr wrap="square" rtlCol="0">
              <a:spAutoFit/>
            </a:bodyPr>
            <a:lstStyle/>
            <a:p>
              <a:pPr algn="r"/>
              <a:r>
                <a:rPr lang="en-US" altLang="ja-JP" sz="1400" dirty="0" smtClean="0"/>
                <a:t>200</a:t>
              </a:r>
              <a:endParaRPr kumimoji="1" lang="ja-JP" altLang="en-US" sz="1400" dirty="0"/>
            </a:p>
          </p:txBody>
        </p:sp>
        <p:sp>
          <p:nvSpPr>
            <p:cNvPr id="43" name="テキスト ボックス 42"/>
            <p:cNvSpPr txBox="1"/>
            <p:nvPr/>
          </p:nvSpPr>
          <p:spPr>
            <a:xfrm>
              <a:off x="1331640" y="2338427"/>
              <a:ext cx="648072" cy="307777"/>
            </a:xfrm>
            <a:prstGeom prst="rect">
              <a:avLst/>
            </a:prstGeom>
            <a:noFill/>
          </p:spPr>
          <p:txBody>
            <a:bodyPr wrap="square" rtlCol="0">
              <a:spAutoFit/>
            </a:bodyPr>
            <a:lstStyle/>
            <a:p>
              <a:pPr algn="r"/>
              <a:r>
                <a:rPr lang="en-US" altLang="ja-JP" sz="1400" dirty="0" smtClean="0"/>
                <a:t>240</a:t>
              </a:r>
              <a:endParaRPr kumimoji="1" lang="ja-JP" altLang="en-US" sz="1400" dirty="0"/>
            </a:p>
          </p:txBody>
        </p:sp>
        <p:sp>
          <p:nvSpPr>
            <p:cNvPr id="44" name="テキスト ボックス 43"/>
            <p:cNvSpPr txBox="1"/>
            <p:nvPr/>
          </p:nvSpPr>
          <p:spPr>
            <a:xfrm>
              <a:off x="1475656" y="1926124"/>
              <a:ext cx="576064" cy="307777"/>
            </a:xfrm>
            <a:prstGeom prst="rect">
              <a:avLst/>
            </a:prstGeom>
            <a:noFill/>
          </p:spPr>
          <p:txBody>
            <a:bodyPr wrap="square" rtlCol="0">
              <a:spAutoFit/>
            </a:bodyPr>
            <a:lstStyle/>
            <a:p>
              <a:r>
                <a:rPr lang="en-US" altLang="ja-JP" sz="1400" dirty="0" smtClean="0"/>
                <a:t>280</a:t>
              </a:r>
              <a:endParaRPr kumimoji="1" lang="ja-JP" altLang="en-US" sz="1400" dirty="0"/>
            </a:p>
          </p:txBody>
        </p:sp>
        <p:sp>
          <p:nvSpPr>
            <p:cNvPr id="45" name="テキスト ボックス 44"/>
            <p:cNvSpPr txBox="1"/>
            <p:nvPr/>
          </p:nvSpPr>
          <p:spPr>
            <a:xfrm>
              <a:off x="1295128" y="1619508"/>
              <a:ext cx="972616" cy="369332"/>
            </a:xfrm>
            <a:prstGeom prst="rect">
              <a:avLst/>
            </a:prstGeom>
            <a:noFill/>
          </p:spPr>
          <p:txBody>
            <a:bodyPr wrap="square" rtlCol="0">
              <a:spAutoFit/>
            </a:bodyPr>
            <a:lstStyle/>
            <a:p>
              <a:r>
                <a:rPr kumimoji="1" lang="en-US" altLang="ja-JP" dirty="0" smtClean="0"/>
                <a:t>(mV)</a:t>
              </a:r>
              <a:endParaRPr kumimoji="1" lang="ja-JP" altLang="en-US" dirty="0"/>
            </a:p>
          </p:txBody>
        </p:sp>
        <p:sp>
          <p:nvSpPr>
            <p:cNvPr id="46" name="テキスト ボックス 45"/>
            <p:cNvSpPr txBox="1"/>
            <p:nvPr/>
          </p:nvSpPr>
          <p:spPr>
            <a:xfrm>
              <a:off x="1013991" y="2924944"/>
              <a:ext cx="492443" cy="864096"/>
            </a:xfrm>
            <a:prstGeom prst="rect">
              <a:avLst/>
            </a:prstGeom>
            <a:noFill/>
          </p:spPr>
          <p:txBody>
            <a:bodyPr vert="vert270" wrap="square" rtlCol="0">
              <a:spAutoFit/>
            </a:bodyPr>
            <a:lstStyle/>
            <a:p>
              <a:r>
                <a:rPr kumimoji="1" lang="ja-JP" altLang="en-US" sz="2000" dirty="0" smtClean="0"/>
                <a:t>電圧</a:t>
              </a:r>
              <a:endParaRPr kumimoji="1" lang="ja-JP" altLang="en-US" sz="2000" dirty="0"/>
            </a:p>
          </p:txBody>
        </p:sp>
      </p:grpSp>
      <p:sp>
        <p:nvSpPr>
          <p:cNvPr id="2" name="タイトル 1"/>
          <p:cNvSpPr>
            <a:spLocks noGrp="1"/>
          </p:cNvSpPr>
          <p:nvPr>
            <p:ph type="title"/>
          </p:nvPr>
        </p:nvSpPr>
        <p:spPr>
          <a:xfrm>
            <a:off x="971600" y="332656"/>
            <a:ext cx="7715200" cy="1152128"/>
          </a:xfrm>
        </p:spPr>
        <p:txBody>
          <a:bodyPr/>
          <a:lstStyle/>
          <a:p>
            <a:r>
              <a:rPr kumimoji="1" lang="en-US" altLang="ja-JP" dirty="0" smtClean="0">
                <a:latin typeface="+mn-lt"/>
              </a:rPr>
              <a:t>FADC</a:t>
            </a:r>
            <a:r>
              <a:rPr kumimoji="1" lang="ja-JP" altLang="en-US" dirty="0" smtClean="0">
                <a:latin typeface="+mn-lt"/>
              </a:rPr>
              <a:t>で見た波形</a:t>
            </a:r>
            <a:endParaRPr kumimoji="1" lang="ja-JP" altLang="en-US" dirty="0">
              <a:latin typeface="+mn-lt"/>
            </a:endParaRPr>
          </a:p>
        </p:txBody>
      </p:sp>
      <p:sp>
        <p:nvSpPr>
          <p:cNvPr id="6" name="スライド番号プレースホルダ 5"/>
          <p:cNvSpPr>
            <a:spLocks noGrp="1"/>
          </p:cNvSpPr>
          <p:nvPr>
            <p:ph type="sldNum" sz="quarter" idx="12"/>
          </p:nvPr>
        </p:nvSpPr>
        <p:spPr/>
        <p:txBody>
          <a:bodyPr/>
          <a:lstStyle/>
          <a:p>
            <a:fld id="{E8BBE402-C60B-4C4B-B732-E027284C08B4}" type="slidenum">
              <a:rPr kumimoji="1" lang="ja-JP" altLang="en-US" smtClean="0">
                <a:solidFill>
                  <a:schemeClr val="tx1"/>
                </a:solidFill>
              </a:rPr>
              <a:pPr/>
              <a:t>24</a:t>
            </a:fld>
            <a:endParaRPr kumimoji="1" lang="ja-JP" altLang="en-US">
              <a:solidFill>
                <a:schemeClr val="tx1"/>
              </a:solidFill>
            </a:endParaRPr>
          </a:p>
        </p:txBody>
      </p:sp>
      <p:sp>
        <p:nvSpPr>
          <p:cNvPr id="9" name="正方形/長方形 8"/>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4.</a:t>
            </a:r>
            <a:r>
              <a:rPr lang="ja-JP" altLang="en-US" sz="2400" b="1" dirty="0" smtClean="0">
                <a:ln w="50800"/>
                <a:solidFill>
                  <a:schemeClr val="bg1">
                    <a:shade val="50000"/>
                  </a:schemeClr>
                </a:solidFill>
              </a:rPr>
              <a:t>セットアップ</a:t>
            </a:r>
            <a:endParaRPr lang="ja-JP" altLang="en-US" sz="2400" b="1" dirty="0">
              <a:ln w="50800"/>
              <a:solidFill>
                <a:schemeClr val="bg1">
                  <a:shade val="50000"/>
                </a:schemeClr>
              </a:solidFill>
            </a:endParaRPr>
          </a:p>
        </p:txBody>
      </p:sp>
      <p:cxnSp>
        <p:nvCxnSpPr>
          <p:cNvPr id="33" name="直線コネクタ 32"/>
          <p:cNvCxnSpPr/>
          <p:nvPr/>
        </p:nvCxnSpPr>
        <p:spPr>
          <a:xfrm flipV="1">
            <a:off x="6876256" y="4437112"/>
            <a:ext cx="0" cy="15121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444208" y="5939988"/>
            <a:ext cx="936104" cy="369332"/>
          </a:xfrm>
          <a:prstGeom prst="rect">
            <a:avLst/>
          </a:prstGeom>
          <a:noFill/>
        </p:spPr>
        <p:txBody>
          <a:bodyPr wrap="square" rtlCol="0">
            <a:spAutoFit/>
          </a:bodyPr>
          <a:lstStyle/>
          <a:p>
            <a:pPr algn="ctr"/>
            <a:r>
              <a:rPr kumimoji="1" lang="en-US" altLang="ja-JP" dirty="0" smtClean="0"/>
              <a:t>307.6</a:t>
            </a:r>
            <a:endParaRPr kumimoji="1" lang="ja-JP" altLang="en-US" dirty="0"/>
          </a:p>
        </p:txBody>
      </p:sp>
      <p:sp>
        <p:nvSpPr>
          <p:cNvPr id="47" name="テキスト ボックス 46"/>
          <p:cNvSpPr txBox="1"/>
          <p:nvPr/>
        </p:nvSpPr>
        <p:spPr>
          <a:xfrm>
            <a:off x="6300192" y="1916832"/>
            <a:ext cx="1080120" cy="400110"/>
          </a:xfrm>
          <a:prstGeom prst="rect">
            <a:avLst/>
          </a:prstGeom>
          <a:noFill/>
          <a:ln w="12700">
            <a:solidFill>
              <a:schemeClr val="tx1"/>
            </a:solidFill>
          </a:ln>
        </p:spPr>
        <p:txBody>
          <a:bodyPr wrap="square" rtlCol="0">
            <a:spAutoFit/>
          </a:bodyPr>
          <a:lstStyle/>
          <a:p>
            <a:pPr algn="ctr"/>
            <a:r>
              <a:rPr kumimoji="1" lang="en-US" altLang="ja-JP" sz="2000" dirty="0" smtClean="0"/>
              <a:t>PD</a:t>
            </a:r>
            <a:r>
              <a:rPr kumimoji="1" lang="ja-JP" altLang="en-US" sz="2000" dirty="0" smtClean="0"/>
              <a:t>のみ</a:t>
            </a:r>
            <a:endParaRPr kumimoji="1" lang="ja-JP" alt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63688" y="2132856"/>
            <a:ext cx="6408712" cy="3416320"/>
          </a:xfrm>
          <a:prstGeom prst="rect">
            <a:avLst/>
          </a:prstGeom>
          <a:noFill/>
        </p:spPr>
        <p:txBody>
          <a:bodyPr wrap="square" rtlCol="0">
            <a:spAutoFit/>
          </a:bodyPr>
          <a:lstStyle/>
          <a:p>
            <a:pPr marL="342900" indent="-342900">
              <a:buFont typeface="+mj-lt"/>
              <a:buAutoNum type="arabicPeriod"/>
            </a:pPr>
            <a:r>
              <a:rPr lang="ja-JP" altLang="en-US" sz="3600" dirty="0" smtClean="0">
                <a:solidFill>
                  <a:schemeClr val="bg1">
                    <a:lumMod val="75000"/>
                  </a:schemeClr>
                </a:solidFill>
              </a:rPr>
              <a:t>研究の目的</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検出器</a:t>
            </a:r>
            <a:endParaRPr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検出器の原理</a:t>
            </a:r>
            <a:endParaRPr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セットアップ</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t>測定結果と解析結果</a:t>
            </a:r>
            <a:endParaRPr kumimoji="1" lang="en-US" altLang="ja-JP" sz="3600" dirty="0" smtClean="0"/>
          </a:p>
          <a:p>
            <a:pPr marL="342900" indent="-342900">
              <a:buFont typeface="+mj-lt"/>
              <a:buAutoNum type="arabicPeriod"/>
            </a:pPr>
            <a:r>
              <a:rPr lang="ja-JP" altLang="en-US" sz="3600" dirty="0" smtClean="0">
                <a:solidFill>
                  <a:schemeClr val="bg1">
                    <a:lumMod val="75000"/>
                  </a:schemeClr>
                </a:solidFill>
              </a:rPr>
              <a:t>まとめ</a:t>
            </a:r>
            <a:endParaRPr kumimoji="1" lang="ja-JP" altLang="en-US" sz="3600" dirty="0">
              <a:solidFill>
                <a:schemeClr val="bg1">
                  <a:lumMod val="75000"/>
                </a:schemeClr>
              </a:solidFill>
            </a:endParaRPr>
          </a:p>
        </p:txBody>
      </p:sp>
      <p:sp>
        <p:nvSpPr>
          <p:cNvPr id="6" name="タイトル 5"/>
          <p:cNvSpPr>
            <a:spLocks noGrp="1"/>
          </p:cNvSpPr>
          <p:nvPr>
            <p:ph type="title"/>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25</a:t>
            </a:fld>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043608" y="1196752"/>
            <a:ext cx="7230417" cy="4861703"/>
            <a:chOff x="1013991" y="1384901"/>
            <a:chExt cx="7230417" cy="4861703"/>
          </a:xfrm>
        </p:grpSpPr>
        <p:pic>
          <p:nvPicPr>
            <p:cNvPr id="42" name="図 41" descr="2_21_Sr90_hakei.png"/>
            <p:cNvPicPr>
              <a:picLocks noChangeAspect="1"/>
            </p:cNvPicPr>
            <p:nvPr/>
          </p:nvPicPr>
          <p:blipFill>
            <a:blip r:embed="rId3" cstate="print"/>
            <a:stretch>
              <a:fillRect/>
            </a:stretch>
          </p:blipFill>
          <p:spPr>
            <a:xfrm>
              <a:off x="1187624" y="1525488"/>
              <a:ext cx="6768752" cy="4495800"/>
            </a:xfrm>
            <a:prstGeom prst="rect">
              <a:avLst/>
            </a:prstGeom>
          </p:spPr>
        </p:pic>
        <p:sp>
          <p:nvSpPr>
            <p:cNvPr id="44" name="テキスト ボックス 43"/>
            <p:cNvSpPr txBox="1"/>
            <p:nvPr/>
          </p:nvSpPr>
          <p:spPr>
            <a:xfrm>
              <a:off x="1907704" y="1384901"/>
              <a:ext cx="5832648" cy="523220"/>
            </a:xfrm>
            <a:prstGeom prst="rect">
              <a:avLst/>
            </a:prstGeom>
            <a:solidFill>
              <a:schemeClr val="bg1"/>
            </a:solidFill>
          </p:spPr>
          <p:txBody>
            <a:bodyPr wrap="square" rtlCol="0">
              <a:spAutoFit/>
            </a:bodyPr>
            <a:lstStyle/>
            <a:p>
              <a:pPr algn="ctr"/>
              <a:r>
                <a:rPr kumimoji="1" lang="en-US" altLang="ja-JP" sz="2800" dirty="0" smtClean="0"/>
                <a:t>Sr90</a:t>
              </a:r>
              <a:r>
                <a:rPr kumimoji="1" lang="ja-JP" altLang="en-US" sz="2800" dirty="0" smtClean="0"/>
                <a:t>の</a:t>
              </a:r>
              <a:r>
                <a:rPr kumimoji="1" lang="en-US" altLang="ja-JP" sz="2800" dirty="0" smtClean="0"/>
                <a:t>β</a:t>
              </a:r>
              <a:r>
                <a:rPr kumimoji="1" lang="ja-JP" altLang="en-US" sz="2800" dirty="0" smtClean="0"/>
                <a:t>線波形</a:t>
              </a:r>
              <a:r>
                <a:rPr kumimoji="1" lang="en-US" altLang="ja-JP" sz="2800" dirty="0" smtClean="0"/>
                <a:t>(2MeV)</a:t>
              </a:r>
            </a:p>
          </p:txBody>
        </p:sp>
        <p:sp>
          <p:nvSpPr>
            <p:cNvPr id="46" name="テキスト ボックス 45"/>
            <p:cNvSpPr txBox="1"/>
            <p:nvPr/>
          </p:nvSpPr>
          <p:spPr>
            <a:xfrm>
              <a:off x="7452320" y="5517232"/>
              <a:ext cx="792088" cy="369332"/>
            </a:xfrm>
            <a:prstGeom prst="rect">
              <a:avLst/>
            </a:prstGeom>
            <a:noFill/>
          </p:spPr>
          <p:txBody>
            <a:bodyPr wrap="square" rtlCol="0">
              <a:spAutoFit/>
            </a:bodyPr>
            <a:lstStyle/>
            <a:p>
              <a:r>
                <a:rPr kumimoji="1" lang="en-US" altLang="ja-JP" dirty="0" smtClean="0"/>
                <a:t>(</a:t>
              </a:r>
              <a:r>
                <a:rPr kumimoji="1" lang="en-US" altLang="ja-JP" dirty="0" err="1" smtClean="0"/>
                <a:t>μs</a:t>
              </a:r>
              <a:r>
                <a:rPr kumimoji="1" lang="en-US" altLang="ja-JP" dirty="0" smtClean="0"/>
                <a:t>)</a:t>
              </a:r>
              <a:endParaRPr kumimoji="1" lang="ja-JP" altLang="en-US" dirty="0"/>
            </a:p>
          </p:txBody>
        </p:sp>
        <p:sp>
          <p:nvSpPr>
            <p:cNvPr id="48" name="テキスト ボックス 47"/>
            <p:cNvSpPr txBox="1"/>
            <p:nvPr/>
          </p:nvSpPr>
          <p:spPr>
            <a:xfrm>
              <a:off x="1763688" y="5589240"/>
              <a:ext cx="5760640" cy="338554"/>
            </a:xfrm>
            <a:prstGeom prst="rect">
              <a:avLst/>
            </a:prstGeom>
            <a:solidFill>
              <a:schemeClr val="bg1"/>
            </a:solidFill>
          </p:spPr>
          <p:txBody>
            <a:bodyPr wrap="square" rtlCol="0">
              <a:spAutoFit/>
            </a:bodyPr>
            <a:lstStyle/>
            <a:p>
              <a:r>
                <a:rPr kumimoji="1" lang="en-US" altLang="ja-JP" sz="1600" dirty="0" smtClean="0"/>
                <a:t>0       40     80     120    160   200    240    280    320</a:t>
              </a:r>
              <a:endParaRPr kumimoji="1" lang="ja-JP" altLang="en-US" sz="1600" dirty="0"/>
            </a:p>
          </p:txBody>
        </p:sp>
        <p:sp>
          <p:nvSpPr>
            <p:cNvPr id="50" name="テキスト ボックス 49"/>
            <p:cNvSpPr txBox="1"/>
            <p:nvPr/>
          </p:nvSpPr>
          <p:spPr>
            <a:xfrm>
              <a:off x="4139952" y="5877272"/>
              <a:ext cx="864096" cy="369332"/>
            </a:xfrm>
            <a:prstGeom prst="rect">
              <a:avLst/>
            </a:prstGeom>
            <a:noFill/>
          </p:spPr>
          <p:txBody>
            <a:bodyPr wrap="square" rtlCol="0">
              <a:spAutoFit/>
            </a:bodyPr>
            <a:lstStyle/>
            <a:p>
              <a:r>
                <a:rPr lang="ja-JP" altLang="en-US" dirty="0" smtClean="0"/>
                <a:t>時間</a:t>
              </a:r>
              <a:endParaRPr kumimoji="1" lang="ja-JP" altLang="en-US" dirty="0"/>
            </a:p>
          </p:txBody>
        </p:sp>
        <p:sp>
          <p:nvSpPr>
            <p:cNvPr id="52" name="正方形/長方形 51"/>
            <p:cNvSpPr/>
            <p:nvPr/>
          </p:nvSpPr>
          <p:spPr>
            <a:xfrm>
              <a:off x="1475656" y="1772816"/>
              <a:ext cx="432048"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619672" y="4797152"/>
              <a:ext cx="360040" cy="307777"/>
            </a:xfrm>
            <a:prstGeom prst="rect">
              <a:avLst/>
            </a:prstGeom>
            <a:noFill/>
          </p:spPr>
          <p:txBody>
            <a:bodyPr wrap="square" rtlCol="0">
              <a:spAutoFit/>
            </a:bodyPr>
            <a:lstStyle/>
            <a:p>
              <a:r>
                <a:rPr kumimoji="1" lang="en-US" altLang="ja-JP" sz="1400" dirty="0" smtClean="0"/>
                <a:t>0</a:t>
              </a:r>
              <a:endParaRPr kumimoji="1" lang="ja-JP" altLang="en-US" sz="1400" dirty="0"/>
            </a:p>
          </p:txBody>
        </p:sp>
        <p:sp>
          <p:nvSpPr>
            <p:cNvPr id="56" name="テキスト ボックス 55"/>
            <p:cNvSpPr txBox="1"/>
            <p:nvPr/>
          </p:nvSpPr>
          <p:spPr>
            <a:xfrm>
              <a:off x="1475656" y="4417367"/>
              <a:ext cx="504056" cy="307777"/>
            </a:xfrm>
            <a:prstGeom prst="rect">
              <a:avLst/>
            </a:prstGeom>
            <a:noFill/>
          </p:spPr>
          <p:txBody>
            <a:bodyPr wrap="square" rtlCol="0">
              <a:spAutoFit/>
            </a:bodyPr>
            <a:lstStyle/>
            <a:p>
              <a:r>
                <a:rPr lang="en-US" altLang="ja-JP" sz="1400" dirty="0" smtClean="0"/>
                <a:t>0.8</a:t>
              </a:r>
              <a:endParaRPr kumimoji="1" lang="ja-JP" altLang="en-US" sz="1400" dirty="0"/>
            </a:p>
          </p:txBody>
        </p:sp>
        <p:sp>
          <p:nvSpPr>
            <p:cNvPr id="57" name="テキスト ボックス 56"/>
            <p:cNvSpPr txBox="1"/>
            <p:nvPr/>
          </p:nvSpPr>
          <p:spPr>
            <a:xfrm>
              <a:off x="1475656" y="3985319"/>
              <a:ext cx="504056" cy="307777"/>
            </a:xfrm>
            <a:prstGeom prst="rect">
              <a:avLst/>
            </a:prstGeom>
            <a:noFill/>
          </p:spPr>
          <p:txBody>
            <a:bodyPr wrap="square" rtlCol="0">
              <a:spAutoFit/>
            </a:bodyPr>
            <a:lstStyle/>
            <a:p>
              <a:r>
                <a:rPr lang="en-US" altLang="ja-JP" sz="1400" dirty="0" smtClean="0"/>
                <a:t>1.6</a:t>
              </a:r>
              <a:endParaRPr kumimoji="1" lang="ja-JP" altLang="en-US" sz="1400" dirty="0"/>
            </a:p>
          </p:txBody>
        </p:sp>
        <p:sp>
          <p:nvSpPr>
            <p:cNvPr id="59" name="テキスト ボックス 58"/>
            <p:cNvSpPr txBox="1"/>
            <p:nvPr/>
          </p:nvSpPr>
          <p:spPr>
            <a:xfrm>
              <a:off x="1475656" y="3564306"/>
              <a:ext cx="648072" cy="307777"/>
            </a:xfrm>
            <a:prstGeom prst="rect">
              <a:avLst/>
            </a:prstGeom>
            <a:noFill/>
          </p:spPr>
          <p:txBody>
            <a:bodyPr wrap="square" rtlCol="0">
              <a:spAutoFit/>
            </a:bodyPr>
            <a:lstStyle/>
            <a:p>
              <a:r>
                <a:rPr lang="en-US" altLang="ja-JP" sz="1400" dirty="0" smtClean="0"/>
                <a:t>2.4</a:t>
              </a:r>
              <a:endParaRPr kumimoji="1" lang="ja-JP" altLang="en-US" sz="1400" dirty="0"/>
            </a:p>
          </p:txBody>
        </p:sp>
        <p:sp>
          <p:nvSpPr>
            <p:cNvPr id="68" name="テキスト ボックス 67"/>
            <p:cNvSpPr txBox="1"/>
            <p:nvPr/>
          </p:nvSpPr>
          <p:spPr>
            <a:xfrm>
              <a:off x="1475656" y="3132258"/>
              <a:ext cx="504056" cy="307777"/>
            </a:xfrm>
            <a:prstGeom prst="rect">
              <a:avLst/>
            </a:prstGeom>
            <a:noFill/>
          </p:spPr>
          <p:txBody>
            <a:bodyPr wrap="square" rtlCol="0">
              <a:spAutoFit/>
            </a:bodyPr>
            <a:lstStyle/>
            <a:p>
              <a:r>
                <a:rPr lang="en-US" altLang="ja-JP" sz="1400" dirty="0" smtClean="0"/>
                <a:t>3.2</a:t>
              </a:r>
              <a:endParaRPr kumimoji="1" lang="ja-JP" altLang="en-US" sz="1400" dirty="0"/>
            </a:p>
          </p:txBody>
        </p:sp>
        <p:sp>
          <p:nvSpPr>
            <p:cNvPr id="69" name="テキスト ボックス 68"/>
            <p:cNvSpPr txBox="1"/>
            <p:nvPr/>
          </p:nvSpPr>
          <p:spPr>
            <a:xfrm>
              <a:off x="1475656" y="2708920"/>
              <a:ext cx="504056" cy="307777"/>
            </a:xfrm>
            <a:prstGeom prst="rect">
              <a:avLst/>
            </a:prstGeom>
            <a:noFill/>
          </p:spPr>
          <p:txBody>
            <a:bodyPr wrap="square" rtlCol="0">
              <a:spAutoFit/>
            </a:bodyPr>
            <a:lstStyle/>
            <a:p>
              <a:r>
                <a:rPr lang="en-US" altLang="ja-JP" sz="1400" dirty="0" smtClean="0"/>
                <a:t>4.0</a:t>
              </a:r>
              <a:endParaRPr kumimoji="1" lang="ja-JP" altLang="en-US" sz="1400" dirty="0"/>
            </a:p>
          </p:txBody>
        </p:sp>
        <p:sp>
          <p:nvSpPr>
            <p:cNvPr id="73" name="テキスト ボックス 72"/>
            <p:cNvSpPr txBox="1"/>
            <p:nvPr/>
          </p:nvSpPr>
          <p:spPr>
            <a:xfrm>
              <a:off x="1475656" y="2268161"/>
              <a:ext cx="504056" cy="307777"/>
            </a:xfrm>
            <a:prstGeom prst="rect">
              <a:avLst/>
            </a:prstGeom>
            <a:noFill/>
          </p:spPr>
          <p:txBody>
            <a:bodyPr wrap="square" rtlCol="0">
              <a:spAutoFit/>
            </a:bodyPr>
            <a:lstStyle/>
            <a:p>
              <a:r>
                <a:rPr lang="en-US" altLang="ja-JP" sz="1400" dirty="0" smtClean="0"/>
                <a:t>4.8</a:t>
              </a:r>
              <a:endParaRPr kumimoji="1" lang="ja-JP" altLang="en-US" sz="1400" dirty="0"/>
            </a:p>
          </p:txBody>
        </p:sp>
        <p:sp>
          <p:nvSpPr>
            <p:cNvPr id="74" name="テキスト ボックス 73"/>
            <p:cNvSpPr txBox="1"/>
            <p:nvPr/>
          </p:nvSpPr>
          <p:spPr>
            <a:xfrm>
              <a:off x="1475656" y="1897087"/>
              <a:ext cx="576064" cy="307777"/>
            </a:xfrm>
            <a:prstGeom prst="rect">
              <a:avLst/>
            </a:prstGeom>
            <a:noFill/>
          </p:spPr>
          <p:txBody>
            <a:bodyPr wrap="square" rtlCol="0">
              <a:spAutoFit/>
            </a:bodyPr>
            <a:lstStyle/>
            <a:p>
              <a:r>
                <a:rPr lang="en-US" altLang="ja-JP" sz="1400" dirty="0" smtClean="0"/>
                <a:t>5.2</a:t>
              </a:r>
              <a:endParaRPr kumimoji="1" lang="ja-JP" altLang="en-US" sz="1400" dirty="0"/>
            </a:p>
          </p:txBody>
        </p:sp>
        <p:sp>
          <p:nvSpPr>
            <p:cNvPr id="75" name="テキスト ボックス 74"/>
            <p:cNvSpPr txBox="1"/>
            <p:nvPr/>
          </p:nvSpPr>
          <p:spPr>
            <a:xfrm>
              <a:off x="1295128" y="1619508"/>
              <a:ext cx="972616" cy="369332"/>
            </a:xfrm>
            <a:prstGeom prst="rect">
              <a:avLst/>
            </a:prstGeom>
            <a:noFill/>
          </p:spPr>
          <p:txBody>
            <a:bodyPr wrap="square" rtlCol="0">
              <a:spAutoFit/>
            </a:bodyPr>
            <a:lstStyle/>
            <a:p>
              <a:r>
                <a:rPr kumimoji="1" lang="en-US" altLang="ja-JP" dirty="0" smtClean="0"/>
                <a:t>(</a:t>
              </a:r>
              <a:r>
                <a:rPr kumimoji="1" lang="en-US" altLang="ja-JP" dirty="0" err="1" smtClean="0"/>
                <a:t>mA</a:t>
              </a:r>
              <a:r>
                <a:rPr kumimoji="1" lang="en-US" altLang="ja-JP" dirty="0" smtClean="0"/>
                <a:t>)</a:t>
              </a:r>
              <a:endParaRPr kumimoji="1" lang="ja-JP" altLang="en-US" dirty="0"/>
            </a:p>
          </p:txBody>
        </p:sp>
        <p:sp>
          <p:nvSpPr>
            <p:cNvPr id="76" name="テキスト ボックス 75"/>
            <p:cNvSpPr txBox="1"/>
            <p:nvPr/>
          </p:nvSpPr>
          <p:spPr>
            <a:xfrm>
              <a:off x="1013991" y="2924944"/>
              <a:ext cx="492443" cy="864096"/>
            </a:xfrm>
            <a:prstGeom prst="rect">
              <a:avLst/>
            </a:prstGeom>
            <a:noFill/>
          </p:spPr>
          <p:txBody>
            <a:bodyPr vert="vert270" wrap="square" rtlCol="0">
              <a:spAutoFit/>
            </a:bodyPr>
            <a:lstStyle/>
            <a:p>
              <a:r>
                <a:rPr kumimoji="1" lang="ja-JP" altLang="en-US" sz="2000" dirty="0" smtClean="0"/>
                <a:t>電流</a:t>
              </a:r>
              <a:endParaRPr kumimoji="1" lang="ja-JP" altLang="en-US" sz="2000" dirty="0"/>
            </a:p>
          </p:txBody>
        </p:sp>
      </p:grpSp>
      <p:sp>
        <p:nvSpPr>
          <p:cNvPr id="2" name="タイトル 1"/>
          <p:cNvSpPr>
            <a:spLocks noGrp="1"/>
          </p:cNvSpPr>
          <p:nvPr>
            <p:ph type="title"/>
          </p:nvPr>
        </p:nvSpPr>
        <p:spPr>
          <a:xfrm>
            <a:off x="1043608" y="288032"/>
            <a:ext cx="7643192" cy="1196752"/>
          </a:xfrm>
        </p:spPr>
        <p:txBody>
          <a:bodyPr/>
          <a:lstStyle/>
          <a:p>
            <a:r>
              <a:rPr kumimoji="1" lang="ja-JP" altLang="en-US" dirty="0" smtClean="0">
                <a:latin typeface="+mn-lt"/>
              </a:rPr>
              <a:t>解析方法</a:t>
            </a:r>
            <a:endParaRPr kumimoji="1" lang="ja-JP" altLang="en-US" dirty="0">
              <a:latin typeface="+mn-lt"/>
            </a:endParaRPr>
          </a:p>
        </p:txBody>
      </p:sp>
      <p:sp>
        <p:nvSpPr>
          <p:cNvPr id="34" name="スライド番号プレースホルダ 33"/>
          <p:cNvSpPr>
            <a:spLocks noGrp="1"/>
          </p:cNvSpPr>
          <p:nvPr>
            <p:ph type="sldNum" sz="quarter" idx="12"/>
          </p:nvPr>
        </p:nvSpPr>
        <p:spPr/>
        <p:txBody>
          <a:bodyPr/>
          <a:lstStyle/>
          <a:p>
            <a:fld id="{E8BBE402-C60B-4C4B-B732-E027284C08B4}" type="slidenum">
              <a:rPr kumimoji="1" lang="ja-JP" altLang="en-US" smtClean="0">
                <a:solidFill>
                  <a:schemeClr val="tx1"/>
                </a:solidFill>
              </a:rPr>
              <a:pPr/>
              <a:t>26</a:t>
            </a:fld>
            <a:endParaRPr kumimoji="1" lang="ja-JP" altLang="en-US">
              <a:solidFill>
                <a:schemeClr val="tx1"/>
              </a:solidFill>
            </a:endParaRPr>
          </a:p>
        </p:txBody>
      </p:sp>
      <p:cxnSp>
        <p:nvCxnSpPr>
          <p:cNvPr id="8" name="直線コネクタ 7"/>
          <p:cNvCxnSpPr/>
          <p:nvPr/>
        </p:nvCxnSpPr>
        <p:spPr>
          <a:xfrm>
            <a:off x="1835696" y="4653136"/>
            <a:ext cx="590465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39544" y="3573016"/>
            <a:ext cx="4104456" cy="523220"/>
          </a:xfrm>
          <a:prstGeom prst="rect">
            <a:avLst/>
          </a:prstGeom>
          <a:noFill/>
        </p:spPr>
        <p:txBody>
          <a:bodyPr wrap="square" rtlCol="0">
            <a:spAutoFit/>
          </a:bodyPr>
          <a:lstStyle/>
          <a:p>
            <a:pPr algn="ctr"/>
            <a:r>
              <a:rPr lang="ja-JP" altLang="en-US" sz="2800" dirty="0" smtClean="0">
                <a:solidFill>
                  <a:srgbClr val="FF0000"/>
                </a:solidFill>
              </a:rPr>
              <a:t>ベースラインを決める</a:t>
            </a:r>
            <a:endParaRPr kumimoji="1" lang="ja-JP" altLang="en-US" sz="2800" dirty="0">
              <a:solidFill>
                <a:srgbClr val="FF0000"/>
              </a:solidFill>
            </a:endParaRPr>
          </a:p>
        </p:txBody>
      </p:sp>
      <p:sp>
        <p:nvSpPr>
          <p:cNvPr id="13" name="テキスト ボックス 12"/>
          <p:cNvSpPr txBox="1"/>
          <p:nvPr/>
        </p:nvSpPr>
        <p:spPr>
          <a:xfrm>
            <a:off x="1763688" y="2420888"/>
            <a:ext cx="1944216" cy="523220"/>
          </a:xfrm>
          <a:prstGeom prst="rect">
            <a:avLst/>
          </a:prstGeom>
          <a:noFill/>
        </p:spPr>
        <p:txBody>
          <a:bodyPr wrap="square" rtlCol="0">
            <a:spAutoFit/>
          </a:bodyPr>
          <a:lstStyle/>
          <a:p>
            <a:pPr algn="ctr"/>
            <a:r>
              <a:rPr lang="ja-JP" altLang="en-US" sz="2800" dirty="0" smtClean="0">
                <a:solidFill>
                  <a:srgbClr val="0070C0"/>
                </a:solidFill>
              </a:rPr>
              <a:t>積分する</a:t>
            </a:r>
            <a:endParaRPr kumimoji="1" lang="ja-JP" altLang="en-US" sz="2800" dirty="0">
              <a:solidFill>
                <a:srgbClr val="0070C0"/>
              </a:solidFill>
            </a:endParaRPr>
          </a:p>
        </p:txBody>
      </p:sp>
      <p:sp>
        <p:nvSpPr>
          <p:cNvPr id="37" name="正方形/長方形 36"/>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5.</a:t>
            </a:r>
            <a:r>
              <a:rPr lang="ja-JP" altLang="en-US" sz="2400" b="1" dirty="0" smtClean="0">
                <a:ln w="50800"/>
                <a:solidFill>
                  <a:schemeClr val="bg1">
                    <a:shade val="50000"/>
                  </a:schemeClr>
                </a:solidFill>
              </a:rPr>
              <a:t>測定結果と解析結果</a:t>
            </a:r>
            <a:endParaRPr lang="ja-JP" altLang="en-US" sz="2400" b="1" dirty="0">
              <a:ln w="50800"/>
              <a:solidFill>
                <a:schemeClr val="bg1">
                  <a:shade val="50000"/>
                </a:schemeClr>
              </a:solidFill>
            </a:endParaRPr>
          </a:p>
        </p:txBody>
      </p:sp>
      <p:sp>
        <p:nvSpPr>
          <p:cNvPr id="36" name="テキスト ボックス 35"/>
          <p:cNvSpPr txBox="1"/>
          <p:nvPr/>
        </p:nvSpPr>
        <p:spPr>
          <a:xfrm>
            <a:off x="1331640" y="6021288"/>
            <a:ext cx="6552728" cy="523220"/>
          </a:xfrm>
          <a:prstGeom prst="rect">
            <a:avLst/>
          </a:prstGeom>
          <a:noFill/>
          <a:ln w="38100">
            <a:solidFill>
              <a:srgbClr val="FF0000"/>
            </a:solidFill>
          </a:ln>
        </p:spPr>
        <p:txBody>
          <a:bodyPr wrap="square" rtlCol="0">
            <a:spAutoFit/>
          </a:bodyPr>
          <a:lstStyle/>
          <a:p>
            <a:pPr algn="ctr"/>
            <a:r>
              <a:rPr lang="ja-JP" altLang="en-US" sz="2800" dirty="0" smtClean="0"/>
              <a:t>電荷量が得られる。</a:t>
            </a:r>
            <a:endParaRPr kumimoji="1" lang="ja-JP" altLang="en-US" sz="2800" dirty="0"/>
          </a:p>
        </p:txBody>
      </p:sp>
      <p:grpSp>
        <p:nvGrpSpPr>
          <p:cNvPr id="95" name="グループ化 94"/>
          <p:cNvGrpSpPr/>
          <p:nvPr/>
        </p:nvGrpSpPr>
        <p:grpSpPr>
          <a:xfrm>
            <a:off x="3923928" y="2132856"/>
            <a:ext cx="1368152" cy="2520280"/>
            <a:chOff x="3923928" y="2132856"/>
            <a:chExt cx="1368152" cy="2520280"/>
          </a:xfrm>
        </p:grpSpPr>
        <p:grpSp>
          <p:nvGrpSpPr>
            <p:cNvPr id="72" name="グループ化 71"/>
            <p:cNvGrpSpPr/>
            <p:nvPr/>
          </p:nvGrpSpPr>
          <p:grpSpPr>
            <a:xfrm>
              <a:off x="4067944" y="2132856"/>
              <a:ext cx="1224136" cy="2520280"/>
              <a:chOff x="3851920" y="2132856"/>
              <a:chExt cx="1224136" cy="2520280"/>
            </a:xfrm>
          </p:grpSpPr>
          <p:cxnSp>
            <p:nvCxnSpPr>
              <p:cNvPr id="32" name="直線コネクタ 31"/>
              <p:cNvCxnSpPr/>
              <p:nvPr/>
            </p:nvCxnSpPr>
            <p:spPr>
              <a:xfrm flipV="1">
                <a:off x="3923928" y="2348880"/>
                <a:ext cx="0" cy="23042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3851920" y="3429000"/>
                <a:ext cx="0" cy="122413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3995936" y="2132856"/>
                <a:ext cx="0" cy="252028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4067944" y="2492896"/>
                <a:ext cx="0" cy="21602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139952" y="2996952"/>
                <a:ext cx="0" cy="165618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4211960" y="3356992"/>
                <a:ext cx="0" cy="129614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4283968" y="3501008"/>
                <a:ext cx="0" cy="115212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4355976" y="3717032"/>
                <a:ext cx="0" cy="93610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4427984" y="4149080"/>
                <a:ext cx="0" cy="504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499992" y="4509120"/>
                <a:ext cx="0" cy="14401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4572000" y="4293096"/>
                <a:ext cx="0" cy="3600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4644008" y="4221088"/>
                <a:ext cx="0" cy="4320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4716016" y="4293096"/>
                <a:ext cx="0" cy="36004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4788024" y="4149080"/>
                <a:ext cx="0" cy="504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4860032" y="4149080"/>
                <a:ext cx="0" cy="504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4932040" y="4365104"/>
                <a:ext cx="0" cy="2880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5004048" y="4365104"/>
                <a:ext cx="0" cy="28803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5076056" y="4509120"/>
                <a:ext cx="0" cy="14401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0" name="直線コネクタ 89"/>
            <p:cNvCxnSpPr/>
            <p:nvPr/>
          </p:nvCxnSpPr>
          <p:spPr>
            <a:xfrm flipV="1">
              <a:off x="3923928" y="4509120"/>
              <a:ext cx="0" cy="14401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3995936" y="4437112"/>
              <a:ext cx="0" cy="21602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p:cNvSpPr txBox="1"/>
          <p:nvPr/>
        </p:nvSpPr>
        <p:spPr>
          <a:xfrm>
            <a:off x="6228184" y="1772816"/>
            <a:ext cx="1080120" cy="400110"/>
          </a:xfrm>
          <a:prstGeom prst="rect">
            <a:avLst/>
          </a:prstGeom>
          <a:noFill/>
          <a:ln w="12700">
            <a:solidFill>
              <a:schemeClr val="tx1"/>
            </a:solidFill>
          </a:ln>
        </p:spPr>
        <p:txBody>
          <a:bodyPr wrap="square" rtlCol="0">
            <a:spAutoFit/>
          </a:bodyPr>
          <a:lstStyle/>
          <a:p>
            <a:pPr algn="ctr"/>
            <a:r>
              <a:rPr kumimoji="1" lang="en-US" altLang="ja-JP" sz="2000" dirty="0" smtClean="0"/>
              <a:t>PD</a:t>
            </a:r>
            <a:r>
              <a:rPr kumimoji="1" lang="ja-JP" altLang="en-US" sz="2000" dirty="0" smtClean="0"/>
              <a:t>のみ</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76672"/>
            <a:ext cx="7715200" cy="1080120"/>
          </a:xfrm>
        </p:spPr>
        <p:txBody>
          <a:bodyPr/>
          <a:lstStyle/>
          <a:p>
            <a:r>
              <a:rPr lang="ja-JP" altLang="en-US" dirty="0" smtClean="0">
                <a:latin typeface="+mn-lt"/>
              </a:rPr>
              <a:t>解析</a:t>
            </a:r>
            <a:r>
              <a:rPr kumimoji="1" lang="ja-JP" altLang="en-US" dirty="0" smtClean="0">
                <a:latin typeface="+mn-lt"/>
              </a:rPr>
              <a:t>結果</a:t>
            </a:r>
            <a:endParaRPr kumimoji="1" lang="ja-JP" altLang="en-US" dirty="0">
              <a:latin typeface="+mn-lt"/>
            </a:endParaRPr>
          </a:p>
        </p:txBody>
      </p:sp>
      <p:sp>
        <p:nvSpPr>
          <p:cNvPr id="6" name="スライド番号プレースホルダ 5"/>
          <p:cNvSpPr>
            <a:spLocks noGrp="1"/>
          </p:cNvSpPr>
          <p:nvPr>
            <p:ph type="sldNum" sz="quarter" idx="12"/>
          </p:nvPr>
        </p:nvSpPr>
        <p:spPr/>
        <p:txBody>
          <a:bodyPr/>
          <a:lstStyle/>
          <a:p>
            <a:fld id="{E8BBE402-C60B-4C4B-B732-E027284C08B4}" type="slidenum">
              <a:rPr kumimoji="1" lang="ja-JP" altLang="en-US" smtClean="0">
                <a:solidFill>
                  <a:schemeClr val="tx1"/>
                </a:solidFill>
              </a:rPr>
              <a:pPr/>
              <a:t>27</a:t>
            </a:fld>
            <a:endParaRPr kumimoji="1" lang="ja-JP" altLang="en-US">
              <a:solidFill>
                <a:schemeClr val="tx1"/>
              </a:solidFill>
            </a:endParaRPr>
          </a:p>
        </p:txBody>
      </p:sp>
      <p:sp>
        <p:nvSpPr>
          <p:cNvPr id="9" name="正方形/長方形 8"/>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5.</a:t>
            </a:r>
            <a:r>
              <a:rPr lang="ja-JP" altLang="en-US" sz="2400" b="1" dirty="0" smtClean="0">
                <a:ln w="50800"/>
                <a:solidFill>
                  <a:schemeClr val="bg1">
                    <a:shade val="50000"/>
                  </a:schemeClr>
                </a:solidFill>
              </a:rPr>
              <a:t>測定結果と解析結果</a:t>
            </a:r>
            <a:endParaRPr lang="ja-JP" altLang="en-US" sz="2400" b="1" dirty="0">
              <a:ln w="50800"/>
              <a:solidFill>
                <a:schemeClr val="bg1">
                  <a:shade val="50000"/>
                </a:schemeClr>
              </a:solidFill>
            </a:endParaRPr>
          </a:p>
        </p:txBody>
      </p:sp>
      <p:grpSp>
        <p:nvGrpSpPr>
          <p:cNvPr id="20" name="グループ化 19"/>
          <p:cNvGrpSpPr/>
          <p:nvPr/>
        </p:nvGrpSpPr>
        <p:grpSpPr>
          <a:xfrm>
            <a:off x="1302022" y="1313455"/>
            <a:ext cx="7518450" cy="5169498"/>
            <a:chOff x="1302022" y="1313455"/>
            <a:chExt cx="7518450" cy="5169498"/>
          </a:xfrm>
        </p:grpSpPr>
        <p:grpSp>
          <p:nvGrpSpPr>
            <p:cNvPr id="19" name="グループ化 18"/>
            <p:cNvGrpSpPr/>
            <p:nvPr/>
          </p:nvGrpSpPr>
          <p:grpSpPr>
            <a:xfrm>
              <a:off x="1302022" y="1313455"/>
              <a:ext cx="7518450" cy="5169498"/>
              <a:chOff x="1302022" y="1313455"/>
              <a:chExt cx="7518450" cy="5169498"/>
            </a:xfrm>
          </p:grpSpPr>
          <p:grpSp>
            <p:nvGrpSpPr>
              <p:cNvPr id="17" name="グループ化 16"/>
              <p:cNvGrpSpPr/>
              <p:nvPr/>
            </p:nvGrpSpPr>
            <p:grpSpPr>
              <a:xfrm>
                <a:off x="1302022" y="1313455"/>
                <a:ext cx="7518450" cy="5169498"/>
                <a:chOff x="1302022" y="1313455"/>
                <a:chExt cx="7518450" cy="5169498"/>
              </a:xfrm>
            </p:grpSpPr>
            <p:pic>
              <p:nvPicPr>
                <p:cNvPr id="15" name="図 14" descr="2_17_Sr90_5000ev.jpg"/>
                <p:cNvPicPr>
                  <a:picLocks noChangeAspect="1"/>
                </p:cNvPicPr>
                <p:nvPr/>
              </p:nvPicPr>
              <p:blipFill>
                <a:blip r:embed="rId3" cstate="print"/>
                <a:stretch>
                  <a:fillRect/>
                </a:stretch>
              </p:blipFill>
              <p:spPr>
                <a:xfrm>
                  <a:off x="1326976" y="1595013"/>
                  <a:ext cx="6845424" cy="4642299"/>
                </a:xfrm>
                <a:prstGeom prst="rect">
                  <a:avLst/>
                </a:prstGeom>
              </p:spPr>
            </p:pic>
            <p:sp>
              <p:nvSpPr>
                <p:cNvPr id="5" name="テキスト ボックス 4"/>
                <p:cNvSpPr txBox="1"/>
                <p:nvPr/>
              </p:nvSpPr>
              <p:spPr>
                <a:xfrm>
                  <a:off x="2411760" y="1313455"/>
                  <a:ext cx="4392488" cy="584775"/>
                </a:xfrm>
                <a:prstGeom prst="rect">
                  <a:avLst/>
                </a:prstGeom>
                <a:solidFill>
                  <a:schemeClr val="bg1"/>
                </a:solidFill>
              </p:spPr>
              <p:txBody>
                <a:bodyPr wrap="square" rtlCol="0">
                  <a:spAutoFit/>
                </a:bodyPr>
                <a:lstStyle/>
                <a:p>
                  <a:pPr algn="ctr"/>
                  <a:r>
                    <a:rPr kumimoji="1" lang="en-US" altLang="ja-JP" sz="3200" dirty="0" smtClean="0"/>
                    <a:t>Sr90</a:t>
                  </a:r>
                  <a:r>
                    <a:rPr kumimoji="1" lang="ja-JP" altLang="en-US" sz="3200" dirty="0" smtClean="0"/>
                    <a:t>の</a:t>
                  </a:r>
                  <a:r>
                    <a:rPr kumimoji="1" lang="en-US" altLang="ja-JP" sz="3200" dirty="0" smtClean="0"/>
                    <a:t>β</a:t>
                  </a:r>
                  <a:r>
                    <a:rPr kumimoji="1" lang="ja-JP" altLang="en-US" sz="3200" dirty="0" smtClean="0"/>
                    <a:t>線</a:t>
                  </a:r>
                  <a:r>
                    <a:rPr lang="ja-JP" altLang="en-US" sz="3200" dirty="0" smtClean="0"/>
                    <a:t> </a:t>
                  </a:r>
                  <a:r>
                    <a:rPr kumimoji="1" lang="ja-JP" altLang="en-US" sz="3200" dirty="0" smtClean="0"/>
                    <a:t>積分結果</a:t>
                  </a:r>
                  <a:endParaRPr kumimoji="1" lang="ja-JP" altLang="en-US" sz="3200" dirty="0"/>
                </a:p>
              </p:txBody>
            </p:sp>
            <p:sp>
              <p:nvSpPr>
                <p:cNvPr id="7" name="正方形/長方形 6"/>
                <p:cNvSpPr/>
                <p:nvPr/>
              </p:nvSpPr>
              <p:spPr>
                <a:xfrm>
                  <a:off x="6300192" y="1889519"/>
                  <a:ext cx="2520280" cy="8640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dirty="0" smtClean="0">
                      <a:solidFill>
                        <a:schemeClr val="tx1"/>
                      </a:solidFill>
                    </a:rPr>
                    <a:t>e</a:t>
                  </a:r>
                  <a:r>
                    <a:rPr kumimoji="1" lang="en-US" altLang="ja-JP" dirty="0" smtClean="0">
                      <a:solidFill>
                        <a:schemeClr val="tx1"/>
                      </a:solidFill>
                    </a:rPr>
                    <a:t>vent              5000</a:t>
                  </a:r>
                </a:p>
                <a:p>
                  <a:pPr algn="r"/>
                  <a:r>
                    <a:rPr lang="en-US" altLang="ja-JP" dirty="0" smtClean="0">
                      <a:solidFill>
                        <a:schemeClr val="tx1"/>
                      </a:solidFill>
                    </a:rPr>
                    <a:t>real time    </a:t>
                  </a:r>
                  <a:r>
                    <a:rPr lang="ja-JP" altLang="en-US" dirty="0" smtClean="0">
                      <a:solidFill>
                        <a:schemeClr val="tx1"/>
                      </a:solidFill>
                    </a:rPr>
                    <a:t>  </a:t>
                  </a:r>
                  <a:r>
                    <a:rPr lang="en-US" altLang="ja-JP" dirty="0" smtClean="0">
                      <a:solidFill>
                        <a:schemeClr val="tx1"/>
                      </a:solidFill>
                    </a:rPr>
                    <a:t> 1m52s</a:t>
                  </a:r>
                </a:p>
              </p:txBody>
            </p:sp>
            <p:sp>
              <p:nvSpPr>
                <p:cNvPr id="11" name="テキスト ボックス 10"/>
                <p:cNvSpPr txBox="1"/>
                <p:nvPr/>
              </p:nvSpPr>
              <p:spPr>
                <a:xfrm>
                  <a:off x="3203848" y="6021288"/>
                  <a:ext cx="3240360" cy="461665"/>
                </a:xfrm>
                <a:prstGeom prst="rect">
                  <a:avLst/>
                </a:prstGeom>
                <a:noFill/>
              </p:spPr>
              <p:txBody>
                <a:bodyPr wrap="square" rtlCol="0">
                  <a:spAutoFit/>
                </a:bodyPr>
                <a:lstStyle/>
                <a:p>
                  <a:pPr algn="ctr"/>
                  <a:r>
                    <a:rPr kumimoji="1" lang="ja-JP" altLang="en-US" sz="2400" dirty="0" smtClean="0"/>
                    <a:t>電荷量</a:t>
                  </a:r>
                  <a:endParaRPr kumimoji="1" lang="ja-JP" altLang="en-US" sz="2400" dirty="0"/>
                </a:p>
              </p:txBody>
            </p:sp>
            <p:sp>
              <p:nvSpPr>
                <p:cNvPr id="14" name="テキスト ボックス 13"/>
                <p:cNvSpPr txBox="1"/>
                <p:nvPr/>
              </p:nvSpPr>
              <p:spPr>
                <a:xfrm rot="16200000">
                  <a:off x="776771" y="3810234"/>
                  <a:ext cx="1512168" cy="461665"/>
                </a:xfrm>
                <a:prstGeom prst="rect">
                  <a:avLst/>
                </a:prstGeom>
                <a:noFill/>
              </p:spPr>
              <p:txBody>
                <a:bodyPr wrap="square" rtlCol="0">
                  <a:spAutoFit/>
                </a:bodyPr>
                <a:lstStyle/>
                <a:p>
                  <a:pPr algn="ctr"/>
                  <a:r>
                    <a:rPr kumimoji="1" lang="en-US" altLang="ja-JP" sz="2400" dirty="0" smtClean="0"/>
                    <a:t>count</a:t>
                  </a:r>
                  <a:endParaRPr kumimoji="1" lang="ja-JP" altLang="en-US" sz="2400" dirty="0"/>
                </a:p>
              </p:txBody>
            </p:sp>
          </p:grpSp>
          <p:sp>
            <p:nvSpPr>
              <p:cNvPr id="18" name="テキスト ボックス 17"/>
              <p:cNvSpPr txBox="1"/>
              <p:nvPr/>
            </p:nvSpPr>
            <p:spPr>
              <a:xfrm>
                <a:off x="6372200" y="2924944"/>
                <a:ext cx="1008112" cy="369332"/>
              </a:xfrm>
              <a:prstGeom prst="rect">
                <a:avLst/>
              </a:prstGeom>
              <a:noFill/>
              <a:ln>
                <a:solidFill>
                  <a:schemeClr val="tx1"/>
                </a:solidFill>
              </a:ln>
            </p:spPr>
            <p:txBody>
              <a:bodyPr wrap="square" rtlCol="0">
                <a:spAutoFit/>
              </a:bodyPr>
              <a:lstStyle/>
              <a:p>
                <a:r>
                  <a:rPr kumimoji="1" lang="en-US" altLang="ja-JP" dirty="0" smtClean="0"/>
                  <a:t>PD</a:t>
                </a:r>
                <a:r>
                  <a:rPr kumimoji="1" lang="ja-JP" altLang="en-US" dirty="0" smtClean="0"/>
                  <a:t>のみ</a:t>
                </a:r>
                <a:endParaRPr kumimoji="1" lang="ja-JP" altLang="en-US" dirty="0"/>
              </a:p>
            </p:txBody>
          </p:sp>
        </p:grpSp>
        <p:sp>
          <p:nvSpPr>
            <p:cNvPr id="16" name="テキスト ボックス 15"/>
            <p:cNvSpPr txBox="1"/>
            <p:nvPr/>
          </p:nvSpPr>
          <p:spPr>
            <a:xfrm>
              <a:off x="7668344" y="5661248"/>
              <a:ext cx="720080" cy="369332"/>
            </a:xfrm>
            <a:prstGeom prst="rect">
              <a:avLst/>
            </a:prstGeom>
            <a:noFill/>
          </p:spPr>
          <p:txBody>
            <a:bodyPr wrap="square" rtlCol="0">
              <a:spAutoFit/>
            </a:bodyPr>
            <a:lstStyle/>
            <a:p>
              <a:r>
                <a:rPr kumimoji="1" lang="en-US" altLang="ja-JP" dirty="0" smtClean="0"/>
                <a:t>(</a:t>
              </a:r>
              <a:r>
                <a:rPr kumimoji="1" lang="en-US" altLang="ja-JP" dirty="0" err="1" smtClean="0"/>
                <a:t>nC</a:t>
              </a:r>
              <a:r>
                <a:rPr lang="en-US" altLang="ja-JP" dirty="0" smtClean="0"/>
                <a:t>)</a:t>
              </a:r>
              <a:endParaRPr kumimoji="1" lang="ja-JP" altLang="en-US"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413792"/>
            <a:ext cx="7890080" cy="1143000"/>
          </a:xfrm>
        </p:spPr>
        <p:txBody>
          <a:bodyPr/>
          <a:lstStyle/>
          <a:p>
            <a:r>
              <a:rPr lang="ja-JP" altLang="en-US" dirty="0" smtClean="0"/>
              <a:t>線源なしの場合</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28</a:t>
            </a:fld>
            <a:endParaRPr kumimoji="1" lang="ja-JP" altLang="en-US">
              <a:solidFill>
                <a:schemeClr val="tx1"/>
              </a:solidFill>
            </a:endParaRPr>
          </a:p>
        </p:txBody>
      </p:sp>
      <p:sp>
        <p:nvSpPr>
          <p:cNvPr id="6" name="正方形/長方形 5"/>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5.</a:t>
            </a:r>
            <a:r>
              <a:rPr lang="ja-JP" altLang="en-US" sz="2400" b="1" dirty="0" smtClean="0">
                <a:ln w="50800"/>
                <a:solidFill>
                  <a:schemeClr val="bg1">
                    <a:shade val="50000"/>
                  </a:schemeClr>
                </a:solidFill>
              </a:rPr>
              <a:t>測定結果と解析結果</a:t>
            </a:r>
            <a:endParaRPr lang="ja-JP" altLang="en-US" sz="2400" b="1" dirty="0">
              <a:ln w="50800"/>
              <a:solidFill>
                <a:schemeClr val="bg1">
                  <a:shade val="50000"/>
                </a:schemeClr>
              </a:solidFill>
            </a:endParaRPr>
          </a:p>
        </p:txBody>
      </p:sp>
      <p:grpSp>
        <p:nvGrpSpPr>
          <p:cNvPr id="19" name="グループ化 18"/>
          <p:cNvGrpSpPr/>
          <p:nvPr/>
        </p:nvGrpSpPr>
        <p:grpSpPr>
          <a:xfrm>
            <a:off x="1403648" y="1383159"/>
            <a:ext cx="7446442" cy="5070177"/>
            <a:chOff x="1403648" y="1383159"/>
            <a:chExt cx="7446442" cy="5070177"/>
          </a:xfrm>
        </p:grpSpPr>
        <p:grpSp>
          <p:nvGrpSpPr>
            <p:cNvPr id="18" name="グループ化 17"/>
            <p:cNvGrpSpPr/>
            <p:nvPr/>
          </p:nvGrpSpPr>
          <p:grpSpPr>
            <a:xfrm>
              <a:off x="1403648" y="1383159"/>
              <a:ext cx="7446442" cy="5070177"/>
              <a:chOff x="1518046" y="1556792"/>
              <a:chExt cx="7446442" cy="5070177"/>
            </a:xfrm>
          </p:grpSpPr>
          <p:pic>
            <p:nvPicPr>
              <p:cNvPr id="15" name="図 14" descr="2_17_noise.jpg"/>
              <p:cNvPicPr>
                <a:picLocks noChangeAspect="1"/>
              </p:cNvPicPr>
              <p:nvPr/>
            </p:nvPicPr>
            <p:blipFill>
              <a:blip r:embed="rId3" cstate="print"/>
              <a:stretch>
                <a:fillRect/>
              </a:stretch>
            </p:blipFill>
            <p:spPr>
              <a:xfrm>
                <a:off x="1543000" y="1739029"/>
                <a:ext cx="6845424" cy="4642299"/>
              </a:xfrm>
              <a:prstGeom prst="rect">
                <a:avLst/>
              </a:prstGeom>
            </p:spPr>
          </p:pic>
          <p:grpSp>
            <p:nvGrpSpPr>
              <p:cNvPr id="12" name="グループ化 11"/>
              <p:cNvGrpSpPr/>
              <p:nvPr/>
            </p:nvGrpSpPr>
            <p:grpSpPr>
              <a:xfrm>
                <a:off x="2195736" y="1556792"/>
                <a:ext cx="6768752" cy="1397769"/>
                <a:chOff x="2195736" y="1484784"/>
                <a:chExt cx="6768752" cy="1397769"/>
              </a:xfrm>
            </p:grpSpPr>
            <p:sp>
              <p:nvSpPr>
                <p:cNvPr id="8" name="正方形/長方形 7"/>
                <p:cNvSpPr/>
                <p:nvPr/>
              </p:nvSpPr>
              <p:spPr>
                <a:xfrm>
                  <a:off x="2195736" y="1484784"/>
                  <a:ext cx="42484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chemeClr val="tx1"/>
                      </a:solidFill>
                    </a:rPr>
                    <a:t>ノイズのみの測定結果</a:t>
                  </a:r>
                  <a:endParaRPr lang="ja-JP" altLang="en-US" sz="3200" dirty="0">
                    <a:solidFill>
                      <a:schemeClr val="tx1"/>
                    </a:solidFill>
                  </a:endParaRPr>
                </a:p>
              </p:txBody>
            </p:sp>
            <p:sp>
              <p:nvSpPr>
                <p:cNvPr id="9" name="正方形/長方形 8"/>
                <p:cNvSpPr/>
                <p:nvPr/>
              </p:nvSpPr>
              <p:spPr>
                <a:xfrm>
                  <a:off x="6444208" y="1946449"/>
                  <a:ext cx="252028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dirty="0" smtClean="0">
                      <a:solidFill>
                        <a:schemeClr val="tx1"/>
                      </a:solidFill>
                    </a:rPr>
                    <a:t>event              2000</a:t>
                  </a:r>
                </a:p>
                <a:p>
                  <a:pPr algn="r"/>
                  <a:r>
                    <a:rPr lang="en-US" altLang="ja-JP" dirty="0" smtClean="0">
                      <a:solidFill>
                        <a:schemeClr val="tx1"/>
                      </a:solidFill>
                    </a:rPr>
                    <a:t>real time     22m29s</a:t>
                  </a:r>
                  <a:endParaRPr lang="ja-JP" altLang="en-US" dirty="0">
                    <a:solidFill>
                      <a:schemeClr val="tx1"/>
                    </a:solidFill>
                  </a:endParaRPr>
                </a:p>
              </p:txBody>
            </p:sp>
          </p:grpSp>
          <p:sp>
            <p:nvSpPr>
              <p:cNvPr id="11" name="テキスト ボックス 10"/>
              <p:cNvSpPr txBox="1"/>
              <p:nvPr/>
            </p:nvSpPr>
            <p:spPr>
              <a:xfrm>
                <a:off x="3203848" y="6165304"/>
                <a:ext cx="3240360" cy="461665"/>
              </a:xfrm>
              <a:prstGeom prst="rect">
                <a:avLst/>
              </a:prstGeom>
              <a:noFill/>
            </p:spPr>
            <p:txBody>
              <a:bodyPr wrap="square" rtlCol="0">
                <a:spAutoFit/>
              </a:bodyPr>
              <a:lstStyle/>
              <a:p>
                <a:pPr algn="ctr"/>
                <a:r>
                  <a:rPr kumimoji="1" lang="ja-JP" altLang="en-US" sz="2400" dirty="0" smtClean="0"/>
                  <a:t>電荷量</a:t>
                </a:r>
                <a:endParaRPr kumimoji="1" lang="ja-JP" altLang="en-US" sz="2400" dirty="0"/>
              </a:p>
            </p:txBody>
          </p:sp>
          <p:sp>
            <p:nvSpPr>
              <p:cNvPr id="14" name="テキスト ボックス 13"/>
              <p:cNvSpPr txBox="1"/>
              <p:nvPr/>
            </p:nvSpPr>
            <p:spPr>
              <a:xfrm rot="16200000">
                <a:off x="992795" y="3810236"/>
                <a:ext cx="1512168" cy="461665"/>
              </a:xfrm>
              <a:prstGeom prst="rect">
                <a:avLst/>
              </a:prstGeom>
              <a:noFill/>
            </p:spPr>
            <p:txBody>
              <a:bodyPr wrap="square" rtlCol="0">
                <a:spAutoFit/>
              </a:bodyPr>
              <a:lstStyle/>
              <a:p>
                <a:pPr algn="ctr"/>
                <a:r>
                  <a:rPr kumimoji="1" lang="en-US" altLang="ja-JP" sz="2400" dirty="0" smtClean="0"/>
                  <a:t>count</a:t>
                </a:r>
                <a:endParaRPr kumimoji="1" lang="ja-JP" altLang="en-US" sz="2400" dirty="0"/>
              </a:p>
            </p:txBody>
          </p:sp>
        </p:grpSp>
        <p:sp>
          <p:nvSpPr>
            <p:cNvPr id="17" name="テキスト ボックス 16"/>
            <p:cNvSpPr txBox="1"/>
            <p:nvPr/>
          </p:nvSpPr>
          <p:spPr>
            <a:xfrm>
              <a:off x="7740352" y="5867980"/>
              <a:ext cx="720080" cy="369332"/>
            </a:xfrm>
            <a:prstGeom prst="rect">
              <a:avLst/>
            </a:prstGeom>
            <a:noFill/>
          </p:spPr>
          <p:txBody>
            <a:bodyPr wrap="square" rtlCol="0">
              <a:spAutoFit/>
            </a:bodyPr>
            <a:lstStyle/>
            <a:p>
              <a:r>
                <a:rPr kumimoji="1" lang="en-US" altLang="ja-JP" dirty="0" smtClean="0"/>
                <a:t>(</a:t>
              </a:r>
              <a:r>
                <a:rPr kumimoji="1" lang="en-US" altLang="ja-JP" dirty="0" err="1" smtClean="0"/>
                <a:t>nC</a:t>
              </a:r>
              <a:r>
                <a:rPr lang="en-US" altLang="ja-JP" dirty="0" smtClean="0"/>
                <a:t>)</a:t>
              </a:r>
              <a:endParaRPr kumimoji="1" lang="ja-JP" altLang="en-US" dirty="0"/>
            </a:p>
          </p:txBody>
        </p:sp>
        <p:sp>
          <p:nvSpPr>
            <p:cNvPr id="10" name="テキスト ボックス 9"/>
            <p:cNvSpPr txBox="1"/>
            <p:nvPr/>
          </p:nvSpPr>
          <p:spPr>
            <a:xfrm>
              <a:off x="4283968" y="3789040"/>
              <a:ext cx="4032448" cy="830997"/>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r>
                <a:rPr kumimoji="1" lang="ja-JP" altLang="en-US" sz="2400" dirty="0" smtClean="0"/>
                <a:t>測定時間を十分長くとって</a:t>
              </a:r>
              <a:endParaRPr kumimoji="1" lang="en-US" altLang="ja-JP" sz="2400" dirty="0" smtClean="0"/>
            </a:p>
            <a:p>
              <a:r>
                <a:rPr lang="ja-JP" altLang="en-US" sz="2400" dirty="0" smtClean="0"/>
                <a:t>ノイズの分布を調べた。</a:t>
              </a:r>
              <a:endParaRPr kumimoji="1" lang="ja-JP" altLang="en-US" sz="2400" dirty="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2_17_Sr90_2000ev.jpg"/>
          <p:cNvPicPr>
            <a:picLocks noChangeAspect="1"/>
          </p:cNvPicPr>
          <p:nvPr/>
        </p:nvPicPr>
        <p:blipFill>
          <a:blip r:embed="rId3" cstate="print"/>
          <a:srcRect l="5466" r="31535"/>
          <a:stretch>
            <a:fillRect/>
          </a:stretch>
        </p:blipFill>
        <p:spPr>
          <a:xfrm>
            <a:off x="4355976" y="1484784"/>
            <a:ext cx="4176464" cy="2448272"/>
          </a:xfrm>
          <a:prstGeom prst="rect">
            <a:avLst/>
          </a:prstGeom>
        </p:spPr>
      </p:pic>
      <p:sp>
        <p:nvSpPr>
          <p:cNvPr id="2" name="タイトル 1"/>
          <p:cNvSpPr>
            <a:spLocks noGrp="1"/>
          </p:cNvSpPr>
          <p:nvPr>
            <p:ph type="title"/>
          </p:nvPr>
        </p:nvSpPr>
        <p:spPr/>
        <p:txBody>
          <a:bodyPr/>
          <a:lstStyle/>
          <a:p>
            <a:r>
              <a:rPr lang="ja-JP" altLang="en-US" dirty="0" smtClean="0"/>
              <a:t>ベータ線を検出できた</a:t>
            </a:r>
            <a:endParaRPr kumimoji="1" lang="ja-JP" altLang="en-US" dirty="0"/>
          </a:p>
        </p:txBody>
      </p:sp>
      <p:grpSp>
        <p:nvGrpSpPr>
          <p:cNvPr id="26" name="グループ化 25"/>
          <p:cNvGrpSpPr/>
          <p:nvPr/>
        </p:nvGrpSpPr>
        <p:grpSpPr>
          <a:xfrm>
            <a:off x="107504" y="4082918"/>
            <a:ext cx="4176464" cy="2586442"/>
            <a:chOff x="395536" y="4082918"/>
            <a:chExt cx="4176464" cy="2586442"/>
          </a:xfrm>
        </p:grpSpPr>
        <p:pic>
          <p:nvPicPr>
            <p:cNvPr id="25" name="図 24" descr="2_17_noise.jpg"/>
            <p:cNvPicPr>
              <a:picLocks noChangeAspect="1"/>
            </p:cNvPicPr>
            <p:nvPr/>
          </p:nvPicPr>
          <p:blipFill>
            <a:blip r:embed="rId4" cstate="print"/>
            <a:srcRect l="5466" r="31535"/>
            <a:stretch>
              <a:fillRect/>
            </a:stretch>
          </p:blipFill>
          <p:spPr>
            <a:xfrm>
              <a:off x="395536" y="4221088"/>
              <a:ext cx="4176464" cy="2448272"/>
            </a:xfrm>
            <a:prstGeom prst="rect">
              <a:avLst/>
            </a:prstGeom>
          </p:spPr>
        </p:pic>
        <p:grpSp>
          <p:nvGrpSpPr>
            <p:cNvPr id="18" name="グループ化 11"/>
            <p:cNvGrpSpPr/>
            <p:nvPr/>
          </p:nvGrpSpPr>
          <p:grpSpPr>
            <a:xfrm>
              <a:off x="899592" y="4082918"/>
              <a:ext cx="3491880" cy="1002266"/>
              <a:chOff x="1274146" y="1627234"/>
              <a:chExt cx="3257203" cy="1833858"/>
            </a:xfrm>
          </p:grpSpPr>
          <p:sp>
            <p:nvSpPr>
              <p:cNvPr id="19" name="正方形/長方形 18"/>
              <p:cNvSpPr/>
              <p:nvPr/>
            </p:nvSpPr>
            <p:spPr>
              <a:xfrm>
                <a:off x="1274146" y="1627234"/>
                <a:ext cx="3156929" cy="64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ノイズのみの測定結果</a:t>
                </a:r>
                <a:endParaRPr lang="ja-JP" altLang="en-US" sz="2400" dirty="0">
                  <a:solidFill>
                    <a:schemeClr val="tx1"/>
                  </a:solidFill>
                </a:endParaRPr>
              </a:p>
            </p:txBody>
          </p:sp>
          <p:sp>
            <p:nvSpPr>
              <p:cNvPr id="20" name="正方形/長方形 19"/>
              <p:cNvSpPr/>
              <p:nvPr/>
            </p:nvSpPr>
            <p:spPr>
              <a:xfrm>
                <a:off x="2684687" y="2284439"/>
                <a:ext cx="1846662" cy="11766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400" dirty="0" smtClean="0">
                    <a:solidFill>
                      <a:schemeClr val="tx1"/>
                    </a:solidFill>
                  </a:rPr>
                  <a:t>event              2000</a:t>
                </a:r>
              </a:p>
              <a:p>
                <a:pPr algn="r"/>
                <a:r>
                  <a:rPr lang="en-US" altLang="ja-JP" sz="1400" dirty="0" smtClean="0">
                    <a:solidFill>
                      <a:schemeClr val="tx1"/>
                    </a:solidFill>
                  </a:rPr>
                  <a:t>real time     22m29s</a:t>
                </a:r>
                <a:endParaRPr lang="ja-JP" altLang="en-US" sz="1400" dirty="0">
                  <a:solidFill>
                    <a:schemeClr val="tx1"/>
                  </a:solidFill>
                </a:endParaRPr>
              </a:p>
            </p:txBody>
          </p:sp>
        </p:grpSp>
      </p:grpSp>
      <p:sp>
        <p:nvSpPr>
          <p:cNvPr id="21" name="正方形/長方形 20"/>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5.</a:t>
            </a:r>
            <a:r>
              <a:rPr lang="ja-JP" altLang="en-US" sz="2400" b="1" dirty="0" smtClean="0">
                <a:ln w="50800"/>
                <a:solidFill>
                  <a:schemeClr val="bg1">
                    <a:shade val="50000"/>
                  </a:schemeClr>
                </a:solidFill>
              </a:rPr>
              <a:t>測定結果と解析結果</a:t>
            </a:r>
            <a:endParaRPr lang="ja-JP" altLang="en-US" sz="2400" b="1" dirty="0">
              <a:ln w="50800"/>
              <a:solidFill>
                <a:schemeClr val="bg1">
                  <a:shade val="50000"/>
                </a:schemeClr>
              </a:solidFill>
            </a:endParaRPr>
          </a:p>
        </p:txBody>
      </p:sp>
      <p:grpSp>
        <p:nvGrpSpPr>
          <p:cNvPr id="27" name="グループ化 26"/>
          <p:cNvGrpSpPr/>
          <p:nvPr/>
        </p:nvGrpSpPr>
        <p:grpSpPr>
          <a:xfrm>
            <a:off x="107504" y="1196752"/>
            <a:ext cx="4176464" cy="2736304"/>
            <a:chOff x="395536" y="1196752"/>
            <a:chExt cx="4176464" cy="2736304"/>
          </a:xfrm>
        </p:grpSpPr>
        <p:pic>
          <p:nvPicPr>
            <p:cNvPr id="15" name="図 14" descr="2_17_Sr90_5000ev.jpg"/>
            <p:cNvPicPr>
              <a:picLocks noChangeAspect="1"/>
            </p:cNvPicPr>
            <p:nvPr/>
          </p:nvPicPr>
          <p:blipFill>
            <a:blip r:embed="rId5" cstate="print"/>
            <a:srcRect l="5431" r="31570"/>
            <a:stretch>
              <a:fillRect/>
            </a:stretch>
          </p:blipFill>
          <p:spPr>
            <a:xfrm>
              <a:off x="395536" y="1484784"/>
              <a:ext cx="4176464" cy="2448272"/>
            </a:xfrm>
            <a:prstGeom prst="rect">
              <a:avLst/>
            </a:prstGeom>
          </p:spPr>
        </p:pic>
        <p:sp>
          <p:nvSpPr>
            <p:cNvPr id="23" name="テキスト ボックス 22"/>
            <p:cNvSpPr txBox="1"/>
            <p:nvPr/>
          </p:nvSpPr>
          <p:spPr>
            <a:xfrm>
              <a:off x="539552" y="1196752"/>
              <a:ext cx="3816424" cy="461665"/>
            </a:xfrm>
            <a:prstGeom prst="rect">
              <a:avLst/>
            </a:prstGeom>
            <a:solidFill>
              <a:schemeClr val="bg1"/>
            </a:solidFill>
          </p:spPr>
          <p:txBody>
            <a:bodyPr wrap="square" rtlCol="0">
              <a:spAutoFit/>
            </a:bodyPr>
            <a:lstStyle/>
            <a:p>
              <a:pPr algn="ctr"/>
              <a:r>
                <a:rPr kumimoji="1" lang="en-US" altLang="ja-JP" sz="2400" dirty="0" smtClean="0"/>
                <a:t>Sr90</a:t>
              </a:r>
              <a:r>
                <a:rPr kumimoji="1" lang="ja-JP" altLang="en-US" sz="2400" dirty="0" smtClean="0"/>
                <a:t>の</a:t>
              </a:r>
              <a:r>
                <a:rPr kumimoji="1" lang="en-US" altLang="ja-JP" sz="2400" dirty="0" smtClean="0"/>
                <a:t>β</a:t>
              </a:r>
              <a:r>
                <a:rPr kumimoji="1" lang="ja-JP" altLang="en-US" sz="2400" dirty="0" smtClean="0"/>
                <a:t>線（</a:t>
              </a:r>
              <a:r>
                <a:rPr kumimoji="1" lang="en-US" altLang="ja-JP" sz="2400" dirty="0" smtClean="0"/>
                <a:t>PD</a:t>
              </a:r>
              <a:r>
                <a:rPr kumimoji="1" lang="ja-JP" altLang="en-US" sz="2400" dirty="0" smtClean="0"/>
                <a:t>のみ）</a:t>
              </a:r>
              <a:endParaRPr kumimoji="1" lang="ja-JP" altLang="en-US" sz="2400" dirty="0"/>
            </a:p>
          </p:txBody>
        </p:sp>
        <p:sp>
          <p:nvSpPr>
            <p:cNvPr id="24" name="正方形/長方形 23"/>
            <p:cNvSpPr/>
            <p:nvPr/>
          </p:nvSpPr>
          <p:spPr>
            <a:xfrm>
              <a:off x="2843808" y="1700808"/>
              <a:ext cx="1728192" cy="55358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400" dirty="0" smtClean="0">
                  <a:solidFill>
                    <a:schemeClr val="tx1"/>
                  </a:solidFill>
                </a:rPr>
                <a:t>e</a:t>
              </a:r>
              <a:r>
                <a:rPr kumimoji="1" lang="en-US" altLang="ja-JP" sz="1400" dirty="0" smtClean="0">
                  <a:solidFill>
                    <a:schemeClr val="tx1"/>
                  </a:solidFill>
                </a:rPr>
                <a:t>vent  </a:t>
              </a:r>
              <a:r>
                <a:rPr lang="en-US" altLang="ja-JP" sz="1400" dirty="0" smtClean="0">
                  <a:solidFill>
                    <a:schemeClr val="tx1"/>
                  </a:solidFill>
                </a:rPr>
                <a:t> </a:t>
              </a:r>
              <a:r>
                <a:rPr kumimoji="1" lang="en-US" altLang="ja-JP" sz="1400" dirty="0" smtClean="0">
                  <a:solidFill>
                    <a:schemeClr val="tx1"/>
                  </a:solidFill>
                </a:rPr>
                <a:t>      5000</a:t>
              </a:r>
            </a:p>
            <a:p>
              <a:pPr algn="r"/>
              <a:r>
                <a:rPr lang="en-US" altLang="ja-JP" sz="1400" dirty="0" smtClean="0">
                  <a:solidFill>
                    <a:schemeClr val="tx1"/>
                  </a:solidFill>
                </a:rPr>
                <a:t>real time </a:t>
              </a:r>
              <a:r>
                <a:rPr lang="ja-JP" altLang="en-US" sz="1400" dirty="0" smtClean="0">
                  <a:solidFill>
                    <a:schemeClr val="tx1"/>
                  </a:solidFill>
                </a:rPr>
                <a:t> </a:t>
              </a:r>
              <a:r>
                <a:rPr lang="en-US" altLang="ja-JP" sz="1400" dirty="0" smtClean="0">
                  <a:solidFill>
                    <a:schemeClr val="tx1"/>
                  </a:solidFill>
                </a:rPr>
                <a:t>1m52s</a:t>
              </a:r>
            </a:p>
          </p:txBody>
        </p:sp>
      </p:grpSp>
      <p:grpSp>
        <p:nvGrpSpPr>
          <p:cNvPr id="28" name="グループ化 27"/>
          <p:cNvGrpSpPr/>
          <p:nvPr/>
        </p:nvGrpSpPr>
        <p:grpSpPr>
          <a:xfrm>
            <a:off x="4355976" y="4082918"/>
            <a:ext cx="4176464" cy="2586442"/>
            <a:chOff x="395536" y="4082918"/>
            <a:chExt cx="4176464" cy="2586442"/>
          </a:xfrm>
        </p:grpSpPr>
        <p:pic>
          <p:nvPicPr>
            <p:cNvPr id="29" name="図 28" descr="2_17_noise.jpg"/>
            <p:cNvPicPr>
              <a:picLocks noChangeAspect="1"/>
            </p:cNvPicPr>
            <p:nvPr/>
          </p:nvPicPr>
          <p:blipFill>
            <a:blip r:embed="rId4" cstate="print"/>
            <a:srcRect l="5466" r="31535"/>
            <a:stretch>
              <a:fillRect/>
            </a:stretch>
          </p:blipFill>
          <p:spPr>
            <a:xfrm>
              <a:off x="395536" y="4221088"/>
              <a:ext cx="4176464" cy="2448272"/>
            </a:xfrm>
            <a:prstGeom prst="rect">
              <a:avLst/>
            </a:prstGeom>
          </p:spPr>
        </p:pic>
        <p:grpSp>
          <p:nvGrpSpPr>
            <p:cNvPr id="30" name="グループ化 11"/>
            <p:cNvGrpSpPr/>
            <p:nvPr/>
          </p:nvGrpSpPr>
          <p:grpSpPr>
            <a:xfrm>
              <a:off x="899592" y="4082918"/>
              <a:ext cx="3419871" cy="1002266"/>
              <a:chOff x="1274146" y="1627234"/>
              <a:chExt cx="3190033" cy="1833858"/>
            </a:xfrm>
          </p:grpSpPr>
          <p:sp>
            <p:nvSpPr>
              <p:cNvPr id="31" name="正方形/長方形 30"/>
              <p:cNvSpPr/>
              <p:nvPr/>
            </p:nvSpPr>
            <p:spPr>
              <a:xfrm>
                <a:off x="1274146" y="1627234"/>
                <a:ext cx="3156929" cy="64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ノイズのみの測定結果</a:t>
                </a:r>
                <a:endParaRPr lang="ja-JP" altLang="en-US" sz="2400" dirty="0">
                  <a:solidFill>
                    <a:schemeClr val="tx1"/>
                  </a:solidFill>
                </a:endParaRPr>
              </a:p>
            </p:txBody>
          </p:sp>
          <p:sp>
            <p:nvSpPr>
              <p:cNvPr id="32" name="正方形/長方形 31"/>
              <p:cNvSpPr/>
              <p:nvPr/>
            </p:nvSpPr>
            <p:spPr>
              <a:xfrm>
                <a:off x="2617517" y="2284439"/>
                <a:ext cx="1846662" cy="11766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400" dirty="0" smtClean="0">
                    <a:solidFill>
                      <a:schemeClr val="tx1"/>
                    </a:solidFill>
                  </a:rPr>
                  <a:t>event              2000</a:t>
                </a:r>
              </a:p>
              <a:p>
                <a:pPr algn="r"/>
                <a:r>
                  <a:rPr lang="en-US" altLang="ja-JP" sz="1400" dirty="0" smtClean="0">
                    <a:solidFill>
                      <a:schemeClr val="tx1"/>
                    </a:solidFill>
                  </a:rPr>
                  <a:t>real time     22m29s</a:t>
                </a:r>
                <a:endParaRPr lang="ja-JP" altLang="en-US" sz="1400" dirty="0">
                  <a:solidFill>
                    <a:schemeClr val="tx1"/>
                  </a:solidFill>
                </a:endParaRPr>
              </a:p>
            </p:txBody>
          </p:sp>
        </p:grpSp>
      </p:gr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29</a:t>
            </a:fld>
            <a:endParaRPr kumimoji="1" lang="ja-JP" altLang="en-US">
              <a:solidFill>
                <a:schemeClr val="tx1"/>
              </a:solidFill>
            </a:endParaRPr>
          </a:p>
        </p:txBody>
      </p:sp>
      <p:sp>
        <p:nvSpPr>
          <p:cNvPr id="34" name="テキスト ボックス 33"/>
          <p:cNvSpPr txBox="1"/>
          <p:nvPr/>
        </p:nvSpPr>
        <p:spPr>
          <a:xfrm>
            <a:off x="4644008" y="1196752"/>
            <a:ext cx="3888432" cy="461665"/>
          </a:xfrm>
          <a:prstGeom prst="rect">
            <a:avLst/>
          </a:prstGeom>
          <a:solidFill>
            <a:schemeClr val="bg1"/>
          </a:solidFill>
        </p:spPr>
        <p:txBody>
          <a:bodyPr wrap="square" rtlCol="0">
            <a:spAutoFit/>
          </a:bodyPr>
          <a:lstStyle/>
          <a:p>
            <a:pPr algn="ctr"/>
            <a:r>
              <a:rPr kumimoji="1" lang="en-US" altLang="ja-JP" sz="2400" dirty="0" smtClean="0"/>
              <a:t>Sr90</a:t>
            </a:r>
            <a:r>
              <a:rPr kumimoji="1" lang="ja-JP" altLang="en-US" sz="2400" dirty="0" smtClean="0"/>
              <a:t>の</a:t>
            </a:r>
            <a:r>
              <a:rPr kumimoji="1" lang="en-US" altLang="ja-JP" sz="2400" dirty="0" smtClean="0"/>
              <a:t>β</a:t>
            </a:r>
            <a:r>
              <a:rPr kumimoji="1" lang="ja-JP" altLang="en-US" sz="2400" dirty="0" smtClean="0"/>
              <a:t>線（</a:t>
            </a:r>
            <a:r>
              <a:rPr kumimoji="1" lang="en-US" altLang="ja-JP" sz="2400" dirty="0" smtClean="0"/>
              <a:t>PD+</a:t>
            </a:r>
            <a:r>
              <a:rPr lang="ja-JP" altLang="en-US" sz="2400" dirty="0" smtClean="0"/>
              <a:t>シンチ</a:t>
            </a:r>
            <a:r>
              <a:rPr kumimoji="1" lang="ja-JP" altLang="en-US" sz="2400" dirty="0" smtClean="0"/>
              <a:t>）</a:t>
            </a:r>
            <a:endParaRPr kumimoji="1" lang="ja-JP" altLang="en-US" sz="2400" dirty="0"/>
          </a:p>
        </p:txBody>
      </p:sp>
      <p:sp>
        <p:nvSpPr>
          <p:cNvPr id="35" name="正方形/長方形 34"/>
          <p:cNvSpPr/>
          <p:nvPr/>
        </p:nvSpPr>
        <p:spPr>
          <a:xfrm>
            <a:off x="6790840" y="1700808"/>
            <a:ext cx="1813608" cy="55358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400" dirty="0" smtClean="0">
                <a:solidFill>
                  <a:schemeClr val="tx1"/>
                </a:solidFill>
              </a:rPr>
              <a:t>e</a:t>
            </a:r>
            <a:r>
              <a:rPr kumimoji="1" lang="en-US" altLang="ja-JP" sz="1400" dirty="0" smtClean="0">
                <a:solidFill>
                  <a:schemeClr val="tx1"/>
                </a:solidFill>
              </a:rPr>
              <a:t>vent  </a:t>
            </a:r>
            <a:r>
              <a:rPr lang="en-US" altLang="ja-JP" sz="1400" dirty="0" smtClean="0">
                <a:solidFill>
                  <a:schemeClr val="tx1"/>
                </a:solidFill>
              </a:rPr>
              <a:t> </a:t>
            </a:r>
            <a:r>
              <a:rPr kumimoji="1" lang="en-US" altLang="ja-JP" sz="1400" dirty="0" smtClean="0">
                <a:solidFill>
                  <a:schemeClr val="tx1"/>
                </a:solidFill>
              </a:rPr>
              <a:t>        2000</a:t>
            </a:r>
          </a:p>
          <a:p>
            <a:pPr algn="r"/>
            <a:r>
              <a:rPr lang="en-US" altLang="ja-JP" sz="1400" dirty="0" smtClean="0">
                <a:solidFill>
                  <a:schemeClr val="tx1"/>
                </a:solidFill>
              </a:rPr>
              <a:t>real time  19m36s</a:t>
            </a:r>
          </a:p>
        </p:txBody>
      </p:sp>
      <p:sp>
        <p:nvSpPr>
          <p:cNvPr id="36" name="正方形/長方形 35"/>
          <p:cNvSpPr/>
          <p:nvPr/>
        </p:nvSpPr>
        <p:spPr>
          <a:xfrm>
            <a:off x="107504" y="1052736"/>
            <a:ext cx="4248472" cy="5616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427984" y="1052736"/>
            <a:ext cx="4248472" cy="5616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60648"/>
            <a:ext cx="7890080" cy="1143000"/>
          </a:xfrm>
        </p:spPr>
        <p:txBody>
          <a:bodyPr/>
          <a:lstStyle/>
          <a:p>
            <a:r>
              <a:rPr kumimoji="1" lang="en-US" altLang="ja-JP" dirty="0" err="1" smtClean="0">
                <a:latin typeface="+mn-lt"/>
              </a:rPr>
              <a:t>MeV</a:t>
            </a:r>
            <a:r>
              <a:rPr kumimoji="1" lang="ja-JP" altLang="en-US" dirty="0" smtClean="0">
                <a:latin typeface="+mn-lt"/>
              </a:rPr>
              <a:t>ガンマ線天文学</a:t>
            </a:r>
            <a:endParaRPr kumimoji="1" lang="ja-JP" altLang="en-US" dirty="0">
              <a:latin typeface="+mn-lt"/>
            </a:endParaRPr>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a:t>
            </a:fld>
            <a:endParaRPr kumimoji="1" lang="ja-JP" altLang="en-US">
              <a:solidFill>
                <a:schemeClr val="tx1"/>
              </a:solidFill>
            </a:endParaRPr>
          </a:p>
        </p:txBody>
      </p:sp>
      <p:sp>
        <p:nvSpPr>
          <p:cNvPr id="5" name="テキスト ボックス 4"/>
          <p:cNvSpPr txBox="1">
            <a:spLocks/>
          </p:cNvSpPr>
          <p:nvPr/>
        </p:nvSpPr>
        <p:spPr>
          <a:xfrm>
            <a:off x="5508104" y="2636912"/>
            <a:ext cx="3456384" cy="1384995"/>
          </a:xfrm>
          <a:prstGeom prst="rect">
            <a:avLst/>
          </a:prstGeom>
          <a:noFill/>
        </p:spPr>
        <p:txBody>
          <a:bodyPr wrap="square" numCol="1" spcCol="0" rtlCol="0">
            <a:spAutoFit/>
          </a:bodyPr>
          <a:lstStyle/>
          <a:p>
            <a:endParaRPr lang="en-US" altLang="ja-JP" sz="2800" dirty="0" smtClean="0"/>
          </a:p>
          <a:p>
            <a:pPr>
              <a:buFont typeface="Wingdings" pitchFamily="2" charset="2"/>
              <a:buChar char="l"/>
            </a:pPr>
            <a:r>
              <a:rPr lang="ja-JP" altLang="en-US" sz="2800" dirty="0" smtClean="0"/>
              <a:t>ブラックホール</a:t>
            </a:r>
          </a:p>
          <a:p>
            <a:pPr>
              <a:buFont typeface="Wingdings" pitchFamily="2" charset="2"/>
              <a:buChar char="l"/>
            </a:pPr>
            <a:r>
              <a:rPr kumimoji="1" lang="ja-JP" altLang="en-US" sz="2800" dirty="0" smtClean="0"/>
              <a:t>ガンマ線バースト</a:t>
            </a:r>
            <a:endParaRPr kumimoji="1" lang="en-US" altLang="ja-JP" sz="2800" dirty="0" smtClean="0"/>
          </a:p>
        </p:txBody>
      </p:sp>
      <p:grpSp>
        <p:nvGrpSpPr>
          <p:cNvPr id="13" name="グループ化 12"/>
          <p:cNvGrpSpPr/>
          <p:nvPr/>
        </p:nvGrpSpPr>
        <p:grpSpPr>
          <a:xfrm>
            <a:off x="899592" y="1537628"/>
            <a:ext cx="5904656" cy="523220"/>
            <a:chOff x="971600" y="1484784"/>
            <a:chExt cx="5904656" cy="523220"/>
          </a:xfrm>
        </p:grpSpPr>
        <p:sp>
          <p:nvSpPr>
            <p:cNvPr id="7" name="テキスト ボックス 6"/>
            <p:cNvSpPr txBox="1"/>
            <p:nvPr/>
          </p:nvSpPr>
          <p:spPr>
            <a:xfrm>
              <a:off x="971600" y="1484784"/>
              <a:ext cx="5904656" cy="523220"/>
            </a:xfrm>
            <a:prstGeom prst="rect">
              <a:avLst/>
            </a:prstGeom>
            <a:noFill/>
          </p:spPr>
          <p:txBody>
            <a:bodyPr wrap="square" rtlCol="0">
              <a:spAutoFit/>
            </a:bodyPr>
            <a:lstStyle/>
            <a:p>
              <a:r>
                <a:rPr kumimoji="1" lang="ja-JP" altLang="en-US" sz="2800" dirty="0" smtClean="0"/>
                <a:t>・</a:t>
              </a:r>
              <a:r>
                <a:rPr kumimoji="1" lang="en-US" altLang="ja-JP" sz="2800" dirty="0" err="1" smtClean="0"/>
                <a:t>MeV</a:t>
              </a:r>
              <a:r>
                <a:rPr kumimoji="1" lang="ja-JP" altLang="en-US" sz="2800" dirty="0" smtClean="0"/>
                <a:t>ガンマ線で見えること</a:t>
              </a:r>
              <a:endParaRPr kumimoji="1" lang="ja-JP" altLang="en-US" sz="2800" dirty="0"/>
            </a:p>
          </p:txBody>
        </p:sp>
        <p:cxnSp>
          <p:nvCxnSpPr>
            <p:cNvPr id="9" name="直線コネクタ 8"/>
            <p:cNvCxnSpPr/>
            <p:nvPr/>
          </p:nvCxnSpPr>
          <p:spPr>
            <a:xfrm>
              <a:off x="1403648" y="1916832"/>
              <a:ext cx="4392488" cy="191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323528" y="2420888"/>
            <a:ext cx="5112568" cy="3053953"/>
            <a:chOff x="323528" y="2420888"/>
            <a:chExt cx="5112568" cy="3053953"/>
          </a:xfrm>
        </p:grpSpPr>
        <p:pic>
          <p:nvPicPr>
            <p:cNvPr id="1026" name="Picture 2"/>
            <p:cNvPicPr>
              <a:picLocks noChangeAspect="1" noChangeArrowheads="1"/>
            </p:cNvPicPr>
            <p:nvPr/>
          </p:nvPicPr>
          <p:blipFill>
            <a:blip r:embed="rId3" cstate="print"/>
            <a:srcRect/>
            <a:stretch>
              <a:fillRect/>
            </a:stretch>
          </p:blipFill>
          <p:spPr bwMode="auto">
            <a:xfrm>
              <a:off x="323528" y="2420888"/>
              <a:ext cx="5112568" cy="2510086"/>
            </a:xfrm>
            <a:prstGeom prst="rect">
              <a:avLst/>
            </a:prstGeom>
            <a:noFill/>
            <a:ln w="31750" cap="flat" cmpd="sng">
              <a:solidFill>
                <a:schemeClr val="accent1"/>
              </a:solidFill>
              <a:round/>
              <a:headEnd/>
              <a:tailEnd/>
            </a:ln>
          </p:spPr>
        </p:pic>
        <p:sp>
          <p:nvSpPr>
            <p:cNvPr id="14" name="テキスト ボックス 13"/>
            <p:cNvSpPr txBox="1"/>
            <p:nvPr/>
          </p:nvSpPr>
          <p:spPr>
            <a:xfrm>
              <a:off x="1043608" y="5013176"/>
              <a:ext cx="3816424" cy="461665"/>
            </a:xfrm>
            <a:prstGeom prst="rect">
              <a:avLst/>
            </a:prstGeom>
            <a:noFill/>
            <a:ln w="6350" cmpd="sng">
              <a:noFill/>
            </a:ln>
          </p:spPr>
          <p:txBody>
            <a:bodyPr wrap="square" rtlCol="0">
              <a:spAutoFit/>
            </a:bodyPr>
            <a:lstStyle/>
            <a:p>
              <a:r>
                <a:rPr kumimoji="1" lang="en-US" altLang="ja-JP" sz="2400" dirty="0" smtClean="0"/>
                <a:t>COMPTEL</a:t>
              </a:r>
              <a:r>
                <a:rPr kumimoji="1" lang="ja-JP" altLang="en-US" sz="2400" dirty="0" smtClean="0"/>
                <a:t>による全天観測</a:t>
              </a:r>
              <a:endParaRPr kumimoji="1" lang="ja-JP" altLang="en-US" sz="2400" dirty="0"/>
            </a:p>
          </p:txBody>
        </p:sp>
      </p:grpSp>
      <p:sp>
        <p:nvSpPr>
          <p:cNvPr id="17" name="正方形/長方形 16"/>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1.</a:t>
            </a:r>
            <a:r>
              <a:rPr lang="ja-JP" altLang="en-US" sz="2400" b="1" dirty="0" smtClean="0">
                <a:ln w="50800"/>
                <a:solidFill>
                  <a:schemeClr val="bg1">
                    <a:shade val="50000"/>
                  </a:schemeClr>
                </a:solidFill>
              </a:rPr>
              <a:t>研究の目的</a:t>
            </a:r>
            <a:endParaRPr lang="ja-JP" altLang="en-US" sz="2400" b="1" dirty="0">
              <a:ln w="50800"/>
              <a:solidFill>
                <a:schemeClr val="bg1">
                  <a:shade val="50000"/>
                </a:schemeClr>
              </a:solidFill>
            </a:endParaRPr>
          </a:p>
        </p:txBody>
      </p:sp>
      <p:sp>
        <p:nvSpPr>
          <p:cNvPr id="12" name="テキスト ボックス 11"/>
          <p:cNvSpPr txBox="1"/>
          <p:nvPr/>
        </p:nvSpPr>
        <p:spPr>
          <a:xfrm>
            <a:off x="755576" y="5661248"/>
            <a:ext cx="4248472" cy="369332"/>
          </a:xfrm>
          <a:prstGeom prst="rect">
            <a:avLst/>
          </a:prstGeom>
          <a:noFill/>
        </p:spPr>
        <p:txBody>
          <a:bodyPr wrap="square" rtlCol="0">
            <a:spAutoFit/>
          </a:bodyPr>
          <a:lstStyle/>
          <a:p>
            <a:r>
              <a:rPr lang="en-US" altLang="ja-JP" dirty="0" smtClean="0"/>
              <a:t>V. </a:t>
            </a:r>
            <a:r>
              <a:rPr lang="en-US" altLang="ja-JP" dirty="0" err="1" smtClean="0"/>
              <a:t>Schönfelder</a:t>
            </a:r>
            <a:r>
              <a:rPr lang="en-US" altLang="ja-JP" dirty="0" smtClean="0"/>
              <a:t>+ (A&amp;AS, 2000)</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ガンマ線の透過率を比較</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30</a:t>
            </a:fld>
            <a:endParaRPr kumimoji="1" lang="ja-JP" altLang="en-US">
              <a:solidFill>
                <a:schemeClr val="tx1"/>
              </a:solidFill>
            </a:endParaRPr>
          </a:p>
        </p:txBody>
      </p:sp>
      <p:sp>
        <p:nvSpPr>
          <p:cNvPr id="5" name="テキスト ボックス 4"/>
          <p:cNvSpPr txBox="1"/>
          <p:nvPr/>
        </p:nvSpPr>
        <p:spPr>
          <a:xfrm>
            <a:off x="1691680" y="1700808"/>
            <a:ext cx="1764704" cy="523220"/>
          </a:xfrm>
          <a:prstGeom prst="rect">
            <a:avLst/>
          </a:prstGeom>
          <a:solidFill>
            <a:schemeClr val="tx2">
              <a:lumMod val="20000"/>
              <a:lumOff val="80000"/>
            </a:schemeClr>
          </a:solidFill>
          <a:ln w="25400">
            <a:solidFill>
              <a:schemeClr val="accent1"/>
            </a:solidFill>
          </a:ln>
        </p:spPr>
        <p:txBody>
          <a:bodyPr wrap="square" rtlCol="0">
            <a:spAutoFit/>
          </a:bodyPr>
          <a:lstStyle/>
          <a:p>
            <a:r>
              <a:rPr kumimoji="1" lang="ja-JP" altLang="en-US" sz="2800" dirty="0" smtClean="0"/>
              <a:t>比較方法</a:t>
            </a:r>
            <a:endParaRPr kumimoji="1" lang="ja-JP" altLang="en-US" sz="2800" dirty="0"/>
          </a:p>
        </p:txBody>
      </p:sp>
      <p:sp>
        <p:nvSpPr>
          <p:cNvPr id="6" name="テキスト ボックス 5"/>
          <p:cNvSpPr txBox="1"/>
          <p:nvPr/>
        </p:nvSpPr>
        <p:spPr>
          <a:xfrm>
            <a:off x="1691680" y="2204864"/>
            <a:ext cx="6480720" cy="1384995"/>
          </a:xfrm>
          <a:prstGeom prst="rect">
            <a:avLst/>
          </a:prstGeom>
          <a:noFill/>
          <a:ln w="25400">
            <a:solidFill>
              <a:schemeClr val="accent1"/>
            </a:solidFill>
          </a:ln>
        </p:spPr>
        <p:txBody>
          <a:bodyPr wrap="square" rtlCol="0">
            <a:spAutoFit/>
          </a:bodyPr>
          <a:lstStyle/>
          <a:p>
            <a:pPr marL="457200" indent="-457200"/>
            <a:r>
              <a:rPr kumimoji="1" lang="ja-JP" altLang="en-US" sz="2800" dirty="0" smtClean="0"/>
              <a:t>１</a:t>
            </a:r>
            <a:r>
              <a:rPr kumimoji="1" lang="en-US" altLang="ja-JP" sz="2800" dirty="0" smtClean="0"/>
              <a:t>.PD</a:t>
            </a:r>
            <a:r>
              <a:rPr lang="ja-JP" altLang="en-US" sz="2800" dirty="0" smtClean="0"/>
              <a:t>と</a:t>
            </a:r>
            <a:r>
              <a:rPr lang="en-US" altLang="ja-JP" sz="2800" dirty="0" smtClean="0"/>
              <a:t>PD+GSO</a:t>
            </a:r>
            <a:r>
              <a:rPr lang="ja-JP" altLang="en-US" sz="2800" dirty="0" smtClean="0"/>
              <a:t>のそれぞれで</a:t>
            </a:r>
            <a:endParaRPr lang="en-US" altLang="ja-JP" sz="2800" dirty="0" smtClean="0"/>
          </a:p>
          <a:p>
            <a:pPr marL="457200" indent="-457200"/>
            <a:r>
              <a:rPr lang="en-US" altLang="ja-JP" sz="2800" dirty="0" smtClean="0"/>
              <a:t>	Sr90</a:t>
            </a:r>
            <a:r>
              <a:rPr lang="ja-JP" altLang="en-US" sz="2800" dirty="0" err="1" smtClean="0"/>
              <a:t>、</a:t>
            </a:r>
            <a:r>
              <a:rPr lang="en-US" altLang="ja-JP" sz="2800" dirty="0" smtClean="0"/>
              <a:t>Cs137</a:t>
            </a:r>
            <a:r>
              <a:rPr lang="ja-JP" altLang="en-US" sz="2800" dirty="0" err="1" smtClean="0"/>
              <a:t>、</a:t>
            </a:r>
            <a:r>
              <a:rPr lang="en-US" altLang="ja-JP" sz="2800" dirty="0" smtClean="0"/>
              <a:t>Mn54</a:t>
            </a:r>
            <a:r>
              <a:rPr lang="ja-JP" altLang="en-US" sz="2800" dirty="0" smtClean="0"/>
              <a:t>を測定</a:t>
            </a:r>
            <a:endParaRPr lang="en-US" altLang="ja-JP" sz="2800" dirty="0" smtClean="0"/>
          </a:p>
          <a:p>
            <a:pPr marL="457200" indent="-457200"/>
            <a:r>
              <a:rPr kumimoji="1" lang="ja-JP" altLang="en-US" sz="2800" dirty="0" smtClean="0"/>
              <a:t>２</a:t>
            </a:r>
            <a:r>
              <a:rPr kumimoji="1" lang="en-US" altLang="ja-JP" sz="2800" dirty="0" smtClean="0"/>
              <a:t>.</a:t>
            </a:r>
            <a:r>
              <a:rPr kumimoji="1" lang="ja-JP" altLang="en-US" sz="2800" dirty="0" smtClean="0"/>
              <a:t>単位時間当たりのカウント数を比較</a:t>
            </a:r>
            <a:endParaRPr kumimoji="1" lang="en-US" altLang="ja-JP" sz="2800" dirty="0" smtClean="0"/>
          </a:p>
        </p:txBody>
      </p:sp>
      <p:pic>
        <p:nvPicPr>
          <p:cNvPr id="7" name="図 6" descr="photodiode.jpg"/>
          <p:cNvPicPr>
            <a:picLocks noChangeAspect="1"/>
          </p:cNvPicPr>
          <p:nvPr/>
        </p:nvPicPr>
        <p:blipFill>
          <a:blip r:embed="rId3" cstate="print"/>
          <a:srcRect l="40950" t="26900" r="26375" b="39500"/>
          <a:stretch>
            <a:fillRect/>
          </a:stretch>
        </p:blipFill>
        <p:spPr>
          <a:xfrm flipV="1">
            <a:off x="2267744" y="4365104"/>
            <a:ext cx="1867390" cy="1440160"/>
          </a:xfrm>
          <a:prstGeom prst="rect">
            <a:avLst/>
          </a:prstGeom>
        </p:spPr>
      </p:pic>
      <p:pic>
        <p:nvPicPr>
          <p:cNvPr id="8" name="図 7"/>
          <p:cNvPicPr>
            <a:picLocks noChangeAspect="1"/>
          </p:cNvPicPr>
          <p:nvPr/>
        </p:nvPicPr>
        <p:blipFill rotWithShape="1">
          <a:blip r:embed="rId4" cstate="print">
            <a:extLst>
              <a:ext uri="{28A0092B-C50C-407E-A947-70E740481C1C}">
                <a14:useLocalDpi xmlns="" xmlns:a14="http://schemas.microsoft.com/office/drawing/2010/main" val="0"/>
              </a:ext>
            </a:extLst>
          </a:blip>
          <a:srcRect l="32459" t="7868" r="39344" b="40984"/>
          <a:stretch/>
        </p:blipFill>
        <p:spPr>
          <a:xfrm>
            <a:off x="6024403" y="3660843"/>
            <a:ext cx="1576241" cy="2144421"/>
          </a:xfrm>
          <a:prstGeom prst="rect">
            <a:avLst/>
          </a:prstGeom>
        </p:spPr>
      </p:pic>
      <p:sp>
        <p:nvSpPr>
          <p:cNvPr id="9" name="テキスト ボックス 8"/>
          <p:cNvSpPr txBox="1"/>
          <p:nvPr/>
        </p:nvSpPr>
        <p:spPr>
          <a:xfrm>
            <a:off x="2771800" y="5805264"/>
            <a:ext cx="720080" cy="400110"/>
          </a:xfrm>
          <a:prstGeom prst="rect">
            <a:avLst/>
          </a:prstGeom>
          <a:noFill/>
        </p:spPr>
        <p:txBody>
          <a:bodyPr wrap="square" rtlCol="0">
            <a:spAutoFit/>
          </a:bodyPr>
          <a:lstStyle/>
          <a:p>
            <a:pPr algn="ctr"/>
            <a:r>
              <a:rPr kumimoji="1" lang="en-US" altLang="ja-JP" sz="2000" dirty="0" smtClean="0"/>
              <a:t>PD</a:t>
            </a:r>
            <a:endParaRPr kumimoji="1" lang="ja-JP" altLang="en-US" sz="2000" dirty="0"/>
          </a:p>
        </p:txBody>
      </p:sp>
      <p:sp>
        <p:nvSpPr>
          <p:cNvPr id="10" name="テキスト ボックス 9"/>
          <p:cNvSpPr txBox="1"/>
          <p:nvPr/>
        </p:nvSpPr>
        <p:spPr>
          <a:xfrm>
            <a:off x="6012160" y="5795972"/>
            <a:ext cx="1584176" cy="400110"/>
          </a:xfrm>
          <a:prstGeom prst="rect">
            <a:avLst/>
          </a:prstGeom>
          <a:noFill/>
        </p:spPr>
        <p:txBody>
          <a:bodyPr wrap="square" rtlCol="0">
            <a:spAutoFit/>
          </a:bodyPr>
          <a:lstStyle/>
          <a:p>
            <a:pPr algn="ctr"/>
            <a:r>
              <a:rPr kumimoji="1" lang="en-US" altLang="ja-JP" sz="2000" dirty="0" smtClean="0"/>
              <a:t>PD+GSO</a:t>
            </a:r>
            <a:endParaRPr kumimoji="1" lang="ja-JP" altLang="en-US" sz="2000" dirty="0"/>
          </a:p>
        </p:txBody>
      </p:sp>
      <p:sp>
        <p:nvSpPr>
          <p:cNvPr id="11" name="正方形/長方形 10"/>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5.</a:t>
            </a:r>
            <a:r>
              <a:rPr lang="ja-JP" altLang="en-US" sz="2400" b="1" dirty="0" smtClean="0">
                <a:ln w="50800"/>
                <a:solidFill>
                  <a:schemeClr val="bg1">
                    <a:shade val="50000"/>
                  </a:schemeClr>
                </a:solidFill>
              </a:rPr>
              <a:t>測定結果と解析結果</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7890080" cy="1143000"/>
          </a:xfrm>
        </p:spPr>
        <p:txBody>
          <a:bodyPr/>
          <a:lstStyle/>
          <a:p>
            <a:r>
              <a:rPr kumimoji="1" lang="ja-JP" altLang="en-US" dirty="0" smtClean="0"/>
              <a:t>カウント数の比較</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31</a:t>
            </a:fld>
            <a:endParaRPr kumimoji="1" lang="ja-JP" altLang="en-US">
              <a:solidFill>
                <a:schemeClr val="tx1"/>
              </a:solidFill>
            </a:endParaRPr>
          </a:p>
        </p:txBody>
      </p:sp>
      <p:sp>
        <p:nvSpPr>
          <p:cNvPr id="5" name="正方形/長方形 4"/>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5.</a:t>
            </a:r>
            <a:r>
              <a:rPr lang="ja-JP" altLang="en-US" sz="2400" b="1" dirty="0" smtClean="0">
                <a:ln w="50800"/>
                <a:solidFill>
                  <a:schemeClr val="bg1">
                    <a:shade val="50000"/>
                  </a:schemeClr>
                </a:solidFill>
              </a:rPr>
              <a:t>測定結果と解析結果</a:t>
            </a:r>
            <a:endParaRPr lang="ja-JP" altLang="en-US" sz="2400" b="1" dirty="0">
              <a:ln w="50800"/>
              <a:solidFill>
                <a:schemeClr val="bg1">
                  <a:shade val="50000"/>
                </a:schemeClr>
              </a:solidFill>
            </a:endParaRPr>
          </a:p>
        </p:txBody>
      </p:sp>
      <p:graphicFrame>
        <p:nvGraphicFramePr>
          <p:cNvPr id="8" name="表 7"/>
          <p:cNvGraphicFramePr>
            <a:graphicFrameLocks noGrp="1"/>
          </p:cNvGraphicFramePr>
          <p:nvPr/>
        </p:nvGraphicFramePr>
        <p:xfrm>
          <a:off x="683568" y="1268760"/>
          <a:ext cx="8136904" cy="1555368"/>
        </p:xfrm>
        <a:graphic>
          <a:graphicData uri="http://schemas.openxmlformats.org/drawingml/2006/table">
            <a:tbl>
              <a:tblPr firstCol="1" bandRow="1">
                <a:tableStyleId>{5C22544A-7EE6-4342-B048-85BDC9FD1C3A}</a:tableStyleId>
              </a:tblPr>
              <a:tblGrid>
                <a:gridCol w="1524000"/>
                <a:gridCol w="1524000"/>
                <a:gridCol w="1524000"/>
                <a:gridCol w="3564904"/>
              </a:tblGrid>
              <a:tr h="388842">
                <a:tc>
                  <a:txBody>
                    <a:bodyPr/>
                    <a:lstStyle/>
                    <a:p>
                      <a:pPr algn="ctr"/>
                      <a:r>
                        <a:rPr kumimoji="1" lang="en-US" altLang="ja-JP" sz="1800" dirty="0" smtClean="0">
                          <a:solidFill>
                            <a:schemeClr val="tx1"/>
                          </a:solidFill>
                        </a:rPr>
                        <a:t>PD</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r"/>
                      <a:r>
                        <a:rPr kumimoji="1" lang="ja-JP" altLang="en-US" sz="1800" dirty="0" smtClean="0">
                          <a:solidFill>
                            <a:schemeClr val="tx1"/>
                          </a:solidFill>
                        </a:rPr>
                        <a:t>イベント数</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ja-JP" altLang="en-US" sz="1800" dirty="0" smtClean="0">
                          <a:solidFill>
                            <a:schemeClr val="tx1"/>
                          </a:solidFill>
                        </a:rPr>
                        <a:t>測定時間</a:t>
                      </a:r>
                      <a:r>
                        <a:rPr kumimoji="1" lang="en-US" altLang="ja-JP" sz="1800" dirty="0" smtClean="0">
                          <a:solidFill>
                            <a:schemeClr val="tx1"/>
                          </a:solidFill>
                        </a:rPr>
                        <a:t>(s)</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ja-JP" altLang="en-US" sz="1800" dirty="0" smtClean="0">
                          <a:solidFill>
                            <a:schemeClr val="tx1"/>
                          </a:solidFill>
                        </a:rPr>
                        <a:t>単位時間当たりのカウント</a:t>
                      </a:r>
                      <a:r>
                        <a:rPr kumimoji="1" lang="en-US" altLang="ja-JP" sz="1800" dirty="0" smtClean="0">
                          <a:solidFill>
                            <a:schemeClr val="tx1"/>
                          </a:solidFill>
                        </a:rPr>
                        <a:t>( /s)</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88842">
                <a:tc>
                  <a:txBody>
                    <a:bodyPr/>
                    <a:lstStyle/>
                    <a:p>
                      <a:pPr algn="ctr"/>
                      <a:r>
                        <a:rPr kumimoji="1" lang="en-US" altLang="ja-JP" sz="1800" b="0" dirty="0" smtClean="0">
                          <a:solidFill>
                            <a:schemeClr val="tx1"/>
                          </a:solidFill>
                        </a:rPr>
                        <a:t>Sr90</a:t>
                      </a: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en-US" altLang="ja-JP" sz="1800" dirty="0" smtClean="0">
                          <a:solidFill>
                            <a:schemeClr val="tx1"/>
                          </a:solidFill>
                        </a:rPr>
                        <a:t>5000</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112</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smtClean="0">
                          <a:solidFill>
                            <a:schemeClr val="tx1"/>
                          </a:solidFill>
                        </a:rPr>
                        <a:t>44.6</a:t>
                      </a:r>
                      <a:endParaRPr kumimoji="1" lang="ja-JP"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8842">
                <a:tc>
                  <a:txBody>
                    <a:bodyPr/>
                    <a:lstStyle/>
                    <a:p>
                      <a:pPr algn="ctr"/>
                      <a:r>
                        <a:rPr kumimoji="1" lang="en-US" altLang="ja-JP" sz="1800" b="0" dirty="0" smtClean="0">
                          <a:solidFill>
                            <a:schemeClr val="tx1"/>
                          </a:solidFill>
                        </a:rPr>
                        <a:t>Cs137</a:t>
                      </a: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en-US" altLang="ja-JP" sz="1800" dirty="0" smtClean="0">
                          <a:solidFill>
                            <a:schemeClr val="tx1"/>
                          </a:solidFill>
                        </a:rPr>
                        <a:t>5000</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812</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smtClean="0">
                          <a:solidFill>
                            <a:schemeClr val="tx1"/>
                          </a:solidFill>
                        </a:rPr>
                        <a:t>6.16</a:t>
                      </a:r>
                      <a:endParaRPr kumimoji="1" lang="ja-JP"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8842">
                <a:tc>
                  <a:txBody>
                    <a:bodyPr/>
                    <a:lstStyle/>
                    <a:p>
                      <a:pPr algn="ctr"/>
                      <a:r>
                        <a:rPr kumimoji="1" lang="en-US" altLang="ja-JP" sz="1800" b="0" dirty="0" smtClean="0">
                          <a:solidFill>
                            <a:schemeClr val="tx1"/>
                          </a:solidFill>
                        </a:rPr>
                        <a:t>Mn54</a:t>
                      </a:r>
                      <a:endParaRPr kumimoji="1" lang="ja-JP" alt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en-US" altLang="ja-JP" sz="1800" dirty="0" smtClean="0">
                          <a:solidFill>
                            <a:schemeClr val="tx1"/>
                          </a:solidFill>
                        </a:rPr>
                        <a:t>5000</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800" dirty="0" smtClean="0">
                          <a:solidFill>
                            <a:schemeClr val="tx1"/>
                          </a:solidFill>
                        </a:rPr>
                        <a:t>716</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1" dirty="0" smtClean="0">
                          <a:solidFill>
                            <a:schemeClr val="tx1"/>
                          </a:solidFill>
                        </a:rPr>
                        <a:t>6.98</a:t>
                      </a:r>
                      <a:endParaRPr kumimoji="1" lang="ja-JP" alt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9" name="表 8"/>
          <p:cNvGraphicFramePr>
            <a:graphicFrameLocks noGrp="1"/>
          </p:cNvGraphicFramePr>
          <p:nvPr/>
        </p:nvGraphicFramePr>
        <p:xfrm>
          <a:off x="611560" y="3717032"/>
          <a:ext cx="8208912" cy="1483360"/>
        </p:xfrm>
        <a:graphic>
          <a:graphicData uri="http://schemas.openxmlformats.org/drawingml/2006/table">
            <a:tbl>
              <a:tblPr firstRow="1" bandRow="1">
                <a:tableStyleId>{5C22544A-7EE6-4342-B048-85BDC9FD1C3A}</a:tableStyleId>
              </a:tblPr>
              <a:tblGrid>
                <a:gridCol w="1524000"/>
                <a:gridCol w="1524000"/>
                <a:gridCol w="1524000"/>
                <a:gridCol w="3636912"/>
              </a:tblGrid>
              <a:tr h="370840">
                <a:tc>
                  <a:txBody>
                    <a:bodyPr/>
                    <a:lstStyle/>
                    <a:p>
                      <a:pPr algn="ctr"/>
                      <a:r>
                        <a:rPr kumimoji="1" lang="en-US" altLang="ja-JP" dirty="0" smtClean="0">
                          <a:solidFill>
                            <a:schemeClr val="tx1"/>
                          </a:solidFill>
                        </a:rPr>
                        <a:t>PD+</a:t>
                      </a:r>
                      <a:r>
                        <a:rPr kumimoji="1" lang="ja-JP" altLang="en-US" dirty="0" smtClean="0">
                          <a:solidFill>
                            <a:schemeClr val="tx1"/>
                          </a:solidFill>
                        </a:rPr>
                        <a:t>シンチ</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r"/>
                      <a:r>
                        <a:rPr kumimoji="1" lang="ja-JP" altLang="en-US" b="0" dirty="0" smtClean="0">
                          <a:solidFill>
                            <a:schemeClr val="tx1"/>
                          </a:solidFill>
                        </a:rPr>
                        <a:t>イベント数</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ja-JP" altLang="en-US" b="0" dirty="0" smtClean="0">
                          <a:solidFill>
                            <a:schemeClr val="tx1"/>
                          </a:solidFill>
                        </a:rPr>
                        <a:t>測定時間</a:t>
                      </a:r>
                      <a:r>
                        <a:rPr kumimoji="1" lang="en-US" altLang="ja-JP" b="0" dirty="0" smtClean="0">
                          <a:solidFill>
                            <a:schemeClr val="tx1"/>
                          </a:solidFill>
                        </a:rPr>
                        <a:t>(s)</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ja-JP" altLang="en-US" b="0" dirty="0" smtClean="0">
                          <a:solidFill>
                            <a:schemeClr val="tx1"/>
                          </a:solidFill>
                        </a:rPr>
                        <a:t>単位時間当たりのカウント</a:t>
                      </a:r>
                      <a:r>
                        <a:rPr kumimoji="1" lang="en-US" altLang="ja-JP" b="0" dirty="0" smtClean="0">
                          <a:solidFill>
                            <a:schemeClr val="tx1"/>
                          </a:solidFill>
                        </a:rPr>
                        <a:t>( /s)</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70840">
                <a:tc>
                  <a:txBody>
                    <a:bodyPr/>
                    <a:lstStyle/>
                    <a:p>
                      <a:pPr algn="ctr"/>
                      <a:r>
                        <a:rPr kumimoji="1" lang="en-US" altLang="ja-JP" b="0" dirty="0" smtClean="0">
                          <a:solidFill>
                            <a:schemeClr val="tx1"/>
                          </a:solidFill>
                        </a:rPr>
                        <a:t>Sr90</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en-US" altLang="ja-JP" dirty="0" smtClean="0">
                          <a:solidFill>
                            <a:schemeClr val="tx1"/>
                          </a:solidFill>
                        </a:rPr>
                        <a:t>2000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smtClean="0">
                          <a:solidFill>
                            <a:schemeClr val="tx1"/>
                          </a:solidFill>
                        </a:rPr>
                        <a:t>1176</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1" dirty="0" smtClean="0">
                          <a:solidFill>
                            <a:schemeClr val="tx1"/>
                          </a:solidFill>
                        </a:rPr>
                        <a:t>1.70</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0" dirty="0" smtClean="0">
                          <a:solidFill>
                            <a:schemeClr val="tx1"/>
                          </a:solidFill>
                        </a:rPr>
                        <a:t>Cs137</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en-US" altLang="ja-JP" dirty="0" smtClean="0">
                          <a:solidFill>
                            <a:schemeClr val="tx1"/>
                          </a:solidFill>
                        </a:rPr>
                        <a:t>1000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smtClean="0">
                          <a:solidFill>
                            <a:schemeClr val="tx1"/>
                          </a:solidFill>
                        </a:rPr>
                        <a:t>272</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1" dirty="0" smtClean="0">
                          <a:solidFill>
                            <a:schemeClr val="tx1"/>
                          </a:solidFill>
                        </a:rPr>
                        <a:t>3.68</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en-US" altLang="ja-JP" b="0" dirty="0" smtClean="0">
                          <a:solidFill>
                            <a:schemeClr val="tx1"/>
                          </a:solidFill>
                        </a:rPr>
                        <a:t>Mn54</a:t>
                      </a:r>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r"/>
                      <a:r>
                        <a:rPr kumimoji="1" lang="en-US" altLang="ja-JP" dirty="0" smtClean="0">
                          <a:solidFill>
                            <a:schemeClr val="tx1"/>
                          </a:solidFill>
                        </a:rPr>
                        <a:t>1000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smtClean="0">
                          <a:solidFill>
                            <a:schemeClr val="tx1"/>
                          </a:solidFill>
                        </a:rPr>
                        <a:t>548</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1" dirty="0" smtClean="0">
                          <a:solidFill>
                            <a:schemeClr val="tx1"/>
                          </a:solidFill>
                        </a:rPr>
                        <a:t>1.82</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テキスト ボックス 9"/>
          <p:cNvSpPr txBox="1"/>
          <p:nvPr/>
        </p:nvSpPr>
        <p:spPr>
          <a:xfrm>
            <a:off x="1691680" y="2924944"/>
            <a:ext cx="5112568" cy="461665"/>
          </a:xfrm>
          <a:prstGeom prst="rect">
            <a:avLst/>
          </a:prstGeom>
          <a:noFill/>
          <a:ln w="19050">
            <a:solidFill>
              <a:schemeClr val="tx1"/>
            </a:solidFill>
          </a:ln>
        </p:spPr>
        <p:txBody>
          <a:bodyPr wrap="square" rtlCol="0">
            <a:spAutoFit/>
          </a:bodyPr>
          <a:lstStyle/>
          <a:p>
            <a:pPr algn="ctr"/>
            <a:r>
              <a:rPr kumimoji="1" lang="en-US" altLang="ja-JP" sz="2400" dirty="0" smtClean="0"/>
              <a:t>Sr : Cs : Mn = 1 : 0.138 : 0.157</a:t>
            </a:r>
            <a:endParaRPr kumimoji="1" lang="ja-JP" altLang="en-US" sz="2400" dirty="0"/>
          </a:p>
        </p:txBody>
      </p:sp>
      <p:sp>
        <p:nvSpPr>
          <p:cNvPr id="11" name="テキスト ボックス 10"/>
          <p:cNvSpPr txBox="1"/>
          <p:nvPr/>
        </p:nvSpPr>
        <p:spPr>
          <a:xfrm>
            <a:off x="1691680" y="5301208"/>
            <a:ext cx="5256584" cy="461665"/>
          </a:xfrm>
          <a:prstGeom prst="rect">
            <a:avLst/>
          </a:prstGeom>
          <a:noFill/>
          <a:ln w="19050">
            <a:solidFill>
              <a:schemeClr val="tx1"/>
            </a:solidFill>
          </a:ln>
        </p:spPr>
        <p:txBody>
          <a:bodyPr wrap="square" rtlCol="0">
            <a:spAutoFit/>
          </a:bodyPr>
          <a:lstStyle/>
          <a:p>
            <a:pPr algn="ctr"/>
            <a:r>
              <a:rPr lang="en-US" altLang="ja-JP" sz="2400" dirty="0" smtClean="0"/>
              <a:t>Sr : Cs : Mn = 1 : 2.16 : 1.07</a:t>
            </a:r>
            <a:endParaRPr kumimoji="1" lang="ja-JP" altLang="en-US" sz="2400" dirty="0"/>
          </a:p>
        </p:txBody>
      </p:sp>
      <p:sp>
        <p:nvSpPr>
          <p:cNvPr id="12" name="テキスト ボックス 11"/>
          <p:cNvSpPr txBox="1"/>
          <p:nvPr/>
        </p:nvSpPr>
        <p:spPr>
          <a:xfrm>
            <a:off x="1403648" y="5949280"/>
            <a:ext cx="5760640" cy="523220"/>
          </a:xfrm>
          <a:prstGeom prst="rect">
            <a:avLst/>
          </a:prstGeom>
          <a:noFill/>
          <a:ln w="25400">
            <a:solidFill>
              <a:srgbClr val="FF0000"/>
            </a:solidFill>
          </a:ln>
        </p:spPr>
        <p:txBody>
          <a:bodyPr wrap="square" rtlCol="0">
            <a:spAutoFit/>
          </a:bodyPr>
          <a:lstStyle/>
          <a:p>
            <a:pPr algn="ctr"/>
            <a:r>
              <a:rPr lang="ja-JP" altLang="en-US" sz="2800" dirty="0" smtClean="0"/>
              <a:t>ガンマ線が透過していると言える</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63688" y="2132856"/>
            <a:ext cx="6408712" cy="3416320"/>
          </a:xfrm>
          <a:prstGeom prst="rect">
            <a:avLst/>
          </a:prstGeom>
          <a:noFill/>
        </p:spPr>
        <p:txBody>
          <a:bodyPr wrap="square" rtlCol="0">
            <a:spAutoFit/>
          </a:bodyPr>
          <a:lstStyle/>
          <a:p>
            <a:pPr marL="342900" indent="-342900">
              <a:buFont typeface="+mj-lt"/>
              <a:buAutoNum type="arabicPeriod"/>
            </a:pPr>
            <a:r>
              <a:rPr lang="ja-JP" altLang="en-US" sz="3600" dirty="0" smtClean="0">
                <a:solidFill>
                  <a:schemeClr val="bg1">
                    <a:lumMod val="75000"/>
                  </a:schemeClr>
                </a:solidFill>
              </a:rPr>
              <a:t>研究の目的</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検出器</a:t>
            </a:r>
            <a:endParaRPr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検出器の原理</a:t>
            </a:r>
            <a:endParaRPr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セットアップ</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測定結果と解析結果</a:t>
            </a:r>
            <a:endParaRPr kumimoji="1" lang="en-US" altLang="ja-JP" sz="3600" dirty="0" smtClean="0">
              <a:solidFill>
                <a:schemeClr val="bg1">
                  <a:lumMod val="75000"/>
                </a:schemeClr>
              </a:solidFill>
            </a:endParaRPr>
          </a:p>
          <a:p>
            <a:pPr marL="342900" indent="-342900">
              <a:buFont typeface="+mj-lt"/>
              <a:buAutoNum type="arabicPeriod"/>
            </a:pPr>
            <a:r>
              <a:rPr lang="ja-JP" altLang="en-US" sz="3600" dirty="0" smtClean="0"/>
              <a:t>まとめ</a:t>
            </a:r>
            <a:endParaRPr kumimoji="1" lang="ja-JP" altLang="en-US" sz="3600" dirty="0"/>
          </a:p>
        </p:txBody>
      </p:sp>
      <p:sp>
        <p:nvSpPr>
          <p:cNvPr id="6" name="タイトル 5"/>
          <p:cNvSpPr>
            <a:spLocks noGrp="1"/>
          </p:cNvSpPr>
          <p:nvPr>
            <p:ph type="title"/>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32</a:t>
            </a:fld>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360040"/>
            <a:ext cx="7643192" cy="1196752"/>
          </a:xfrm>
        </p:spPr>
        <p:txBody>
          <a:bodyPr/>
          <a:lstStyle/>
          <a:p>
            <a:r>
              <a:rPr kumimoji="1" lang="ja-JP" altLang="en-US" dirty="0" smtClean="0">
                <a:latin typeface="+mn-lt"/>
              </a:rPr>
              <a:t>まとめ</a:t>
            </a:r>
            <a:endParaRPr kumimoji="1" lang="ja-JP" altLang="en-US" dirty="0">
              <a:latin typeface="+mn-lt"/>
            </a:endParaRPr>
          </a:p>
        </p:txBody>
      </p:sp>
      <p:sp>
        <p:nvSpPr>
          <p:cNvPr id="5" name="スライド番号プレースホルダ 4"/>
          <p:cNvSpPr>
            <a:spLocks noGrp="1"/>
          </p:cNvSpPr>
          <p:nvPr>
            <p:ph type="sldNum" sz="quarter" idx="12"/>
          </p:nvPr>
        </p:nvSpPr>
        <p:spPr/>
        <p:txBody>
          <a:bodyPr/>
          <a:lstStyle/>
          <a:p>
            <a:fld id="{E8BBE402-C60B-4C4B-B732-E027284C08B4}" type="slidenum">
              <a:rPr kumimoji="1" lang="ja-JP" altLang="en-US" smtClean="0">
                <a:solidFill>
                  <a:schemeClr val="tx1"/>
                </a:solidFill>
              </a:rPr>
              <a:pPr/>
              <a:t>33</a:t>
            </a:fld>
            <a:endParaRPr kumimoji="1" lang="ja-JP" altLang="en-US">
              <a:solidFill>
                <a:schemeClr val="tx1"/>
              </a:solidFill>
            </a:endParaRPr>
          </a:p>
        </p:txBody>
      </p:sp>
      <p:sp>
        <p:nvSpPr>
          <p:cNvPr id="4" name="テキスト ボックス 3"/>
          <p:cNvSpPr txBox="1"/>
          <p:nvPr/>
        </p:nvSpPr>
        <p:spPr>
          <a:xfrm>
            <a:off x="1763688" y="2589872"/>
            <a:ext cx="6840760" cy="1631216"/>
          </a:xfrm>
          <a:prstGeom prst="rect">
            <a:avLst/>
          </a:prstGeom>
          <a:noFill/>
          <a:ln w="22225" cmpd="sng">
            <a:solidFill>
              <a:schemeClr val="tx2"/>
            </a:solidFill>
          </a:ln>
        </p:spPr>
        <p:txBody>
          <a:bodyPr vert="horz" wrap="square" rIns="0" rtlCol="0" anchor="t" anchorCtr="0">
            <a:spAutoFit/>
          </a:bodyPr>
          <a:lstStyle/>
          <a:p>
            <a:pPr marL="342900" indent="-342900">
              <a:buFont typeface="+mj-lt"/>
              <a:buAutoNum type="arabicPeriod"/>
            </a:pPr>
            <a:r>
              <a:rPr lang="en-US" altLang="ja-JP" sz="2000" dirty="0" smtClean="0"/>
              <a:t>PD</a:t>
            </a:r>
            <a:r>
              <a:rPr lang="ja-JP" altLang="en-US" sz="2000" dirty="0" smtClean="0"/>
              <a:t>でベータ線は止まり、</a:t>
            </a:r>
            <a:r>
              <a:rPr lang="en-US" altLang="ja-JP" sz="2000" dirty="0" smtClean="0"/>
              <a:t/>
            </a:r>
            <a:br>
              <a:rPr lang="en-US" altLang="ja-JP" sz="2000" dirty="0" smtClean="0"/>
            </a:br>
            <a:r>
              <a:rPr lang="ja-JP" altLang="en-US" sz="2000" dirty="0" smtClean="0"/>
              <a:t>ガンマ線は透過していることが分かった。</a:t>
            </a:r>
            <a:endParaRPr kumimoji="1" lang="en-US" altLang="ja-JP" sz="2000" dirty="0" smtClean="0"/>
          </a:p>
          <a:p>
            <a:pPr marL="342900" indent="-342900">
              <a:buFont typeface="+mj-lt"/>
              <a:buAutoNum type="arabicPeriod"/>
            </a:pPr>
            <a:r>
              <a:rPr kumimoji="1" lang="ja-JP" altLang="en-US" sz="2000" dirty="0" smtClean="0"/>
              <a:t>しかし、信号が小さいので、ノイズの影響を</a:t>
            </a:r>
            <a:r>
              <a:rPr kumimoji="1" lang="en-US" altLang="ja-JP" sz="2000" dirty="0" smtClean="0"/>
              <a:t/>
            </a:r>
            <a:br>
              <a:rPr kumimoji="1" lang="en-US" altLang="ja-JP" sz="2000" dirty="0" smtClean="0"/>
            </a:br>
            <a:r>
              <a:rPr kumimoji="1" lang="ja-JP" altLang="en-US" sz="2000" dirty="0" smtClean="0"/>
              <a:t>大きく受けあまりきれいな波形は得られなかった。</a:t>
            </a:r>
            <a:endParaRPr kumimoji="1" lang="en-US" altLang="ja-JP" sz="2000" dirty="0" smtClean="0"/>
          </a:p>
          <a:p>
            <a:pPr marL="342900" indent="-342900">
              <a:buFont typeface="+mj-lt"/>
              <a:buAutoNum type="arabicPeriod"/>
            </a:pPr>
            <a:r>
              <a:rPr kumimoji="1" lang="ja-JP" altLang="en-US" sz="2000" dirty="0" smtClean="0"/>
              <a:t>エネルギー較正は出来なかった。</a:t>
            </a:r>
            <a:endParaRPr kumimoji="1" lang="ja-JP" altLang="en-US" sz="2000" dirty="0"/>
          </a:p>
        </p:txBody>
      </p:sp>
      <p:sp>
        <p:nvSpPr>
          <p:cNvPr id="6" name="正方形/長方形 5"/>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6.</a:t>
            </a:r>
            <a:r>
              <a:rPr lang="ja-JP" altLang="en-US" sz="2400" b="1" dirty="0" smtClean="0">
                <a:ln w="50800"/>
                <a:solidFill>
                  <a:schemeClr val="bg1">
                    <a:shade val="50000"/>
                  </a:schemeClr>
                </a:solidFill>
              </a:rPr>
              <a:t>まとめ</a:t>
            </a:r>
            <a:endParaRPr lang="ja-JP" altLang="en-US" sz="2400" b="1" dirty="0">
              <a:ln w="50800"/>
              <a:solidFill>
                <a:schemeClr val="bg1">
                  <a:shade val="50000"/>
                </a:schemeClr>
              </a:solidFill>
            </a:endParaRPr>
          </a:p>
        </p:txBody>
      </p:sp>
      <p:sp>
        <p:nvSpPr>
          <p:cNvPr id="7" name="正方形/長方形 6"/>
          <p:cNvSpPr/>
          <p:nvPr/>
        </p:nvSpPr>
        <p:spPr>
          <a:xfrm>
            <a:off x="1043608" y="1340768"/>
            <a:ext cx="720080" cy="432048"/>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目的</a:t>
            </a:r>
            <a:endParaRPr kumimoji="1" lang="ja-JP" altLang="en-US" sz="2000" dirty="0">
              <a:solidFill>
                <a:schemeClr val="tx1"/>
              </a:solidFill>
            </a:endParaRPr>
          </a:p>
        </p:txBody>
      </p:sp>
      <p:sp>
        <p:nvSpPr>
          <p:cNvPr id="8" name="テキスト ボックス 7"/>
          <p:cNvSpPr txBox="1"/>
          <p:nvPr/>
        </p:nvSpPr>
        <p:spPr>
          <a:xfrm>
            <a:off x="1763688" y="1340768"/>
            <a:ext cx="6768752" cy="707886"/>
          </a:xfrm>
          <a:prstGeom prst="rect">
            <a:avLst/>
          </a:prstGeom>
          <a:noFill/>
          <a:ln w="22225">
            <a:solidFill>
              <a:schemeClr val="tx2"/>
            </a:solidFill>
          </a:ln>
        </p:spPr>
        <p:txBody>
          <a:bodyPr wrap="square" rtlCol="0">
            <a:spAutoFit/>
          </a:bodyPr>
          <a:lstStyle/>
          <a:p>
            <a:r>
              <a:rPr kumimoji="1" lang="en-US" altLang="ja-JP" sz="2000" dirty="0" smtClean="0"/>
              <a:t>ETCC</a:t>
            </a:r>
            <a:r>
              <a:rPr kumimoji="1" lang="ja-JP" altLang="en-US" sz="2000" dirty="0" smtClean="0"/>
              <a:t>の測定エネルギーを高エネルギー側に伸ばすための</a:t>
            </a:r>
            <a:endParaRPr kumimoji="1" lang="en-US" altLang="ja-JP" sz="2000" dirty="0" smtClean="0"/>
          </a:p>
          <a:p>
            <a:r>
              <a:rPr kumimoji="1" lang="en-US" altLang="ja-JP" sz="2000" dirty="0" smtClean="0"/>
              <a:t>PD</a:t>
            </a:r>
            <a:r>
              <a:rPr kumimoji="1" lang="ja-JP" altLang="en-US" sz="2000" dirty="0" smtClean="0"/>
              <a:t>を用いた高エネルギーベータ線の測定実験。</a:t>
            </a:r>
            <a:endParaRPr kumimoji="1" lang="ja-JP" altLang="en-US" sz="2000" dirty="0"/>
          </a:p>
        </p:txBody>
      </p:sp>
      <p:sp>
        <p:nvSpPr>
          <p:cNvPr id="9" name="正方形/長方形 8"/>
          <p:cNvSpPr/>
          <p:nvPr/>
        </p:nvSpPr>
        <p:spPr>
          <a:xfrm>
            <a:off x="1043608" y="2564904"/>
            <a:ext cx="720080" cy="432048"/>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結果</a:t>
            </a:r>
            <a:endParaRPr kumimoji="1" lang="ja-JP" altLang="en-US" sz="2000" dirty="0">
              <a:solidFill>
                <a:schemeClr val="tx1"/>
              </a:solidFill>
            </a:endParaRPr>
          </a:p>
        </p:txBody>
      </p:sp>
      <p:sp>
        <p:nvSpPr>
          <p:cNvPr id="10" name="テキスト ボックス 9"/>
          <p:cNvSpPr txBox="1"/>
          <p:nvPr/>
        </p:nvSpPr>
        <p:spPr>
          <a:xfrm>
            <a:off x="1763688" y="4581128"/>
            <a:ext cx="6840760" cy="1323439"/>
          </a:xfrm>
          <a:prstGeom prst="rect">
            <a:avLst/>
          </a:prstGeom>
          <a:noFill/>
          <a:ln w="22225">
            <a:solidFill>
              <a:schemeClr val="tx2"/>
            </a:solidFill>
          </a:ln>
        </p:spPr>
        <p:txBody>
          <a:bodyPr wrap="square" rtlCol="0">
            <a:spAutoFit/>
          </a:bodyPr>
          <a:lstStyle/>
          <a:p>
            <a:pPr marL="342900" indent="-342900">
              <a:buFont typeface="+mj-lt"/>
              <a:buAutoNum type="arabicPeriod"/>
            </a:pPr>
            <a:r>
              <a:rPr kumimoji="1" lang="ja-JP" altLang="en-US" sz="2000" dirty="0" smtClean="0"/>
              <a:t>プリント基板を用いて回路を作成しなおし</a:t>
            </a:r>
            <a:r>
              <a:rPr lang="en-US" altLang="ja-JP" sz="2000" dirty="0" smtClean="0"/>
              <a:t/>
            </a:r>
            <a:br>
              <a:rPr lang="en-US" altLang="ja-JP" sz="2000" dirty="0" smtClean="0"/>
            </a:br>
            <a:r>
              <a:rPr lang="ja-JP" altLang="en-US" sz="2000" dirty="0" smtClean="0"/>
              <a:t>さらなるノイズの軽減を図る。</a:t>
            </a:r>
            <a:endParaRPr lang="en-US" altLang="ja-JP" sz="2000" dirty="0" smtClean="0"/>
          </a:p>
          <a:p>
            <a:pPr marL="342900" indent="-342900">
              <a:buFont typeface="+mj-lt"/>
              <a:buAutoNum type="arabicPeriod"/>
            </a:pPr>
            <a:r>
              <a:rPr lang="en-US" altLang="ja-JP" sz="2000" dirty="0" smtClean="0"/>
              <a:t>ETCC</a:t>
            </a:r>
            <a:r>
              <a:rPr lang="ja-JP" altLang="en-US" sz="2000" dirty="0" smtClean="0"/>
              <a:t>内で使用する際は、単にベータ線が検出器外部に</a:t>
            </a:r>
            <a:r>
              <a:rPr lang="en-US" altLang="ja-JP" sz="2000" dirty="0" smtClean="0"/>
              <a:t/>
            </a:r>
            <a:br>
              <a:rPr lang="en-US" altLang="ja-JP" sz="2000" dirty="0" smtClean="0"/>
            </a:br>
            <a:r>
              <a:rPr lang="ja-JP" altLang="en-US" sz="2000" dirty="0" smtClean="0"/>
              <a:t>逃げてしまったという信号を送るために使用する。</a:t>
            </a:r>
            <a:endParaRPr lang="en-US" altLang="ja-JP" sz="2000" dirty="0" smtClean="0"/>
          </a:p>
        </p:txBody>
      </p:sp>
      <p:sp>
        <p:nvSpPr>
          <p:cNvPr id="11" name="正方形/長方形 10"/>
          <p:cNvSpPr/>
          <p:nvPr/>
        </p:nvSpPr>
        <p:spPr>
          <a:xfrm>
            <a:off x="1043609" y="4581128"/>
            <a:ext cx="720080" cy="432048"/>
          </a:xfrm>
          <a:prstGeom prst="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今後</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74638"/>
            <a:ext cx="8034096" cy="1143000"/>
          </a:xfrm>
        </p:spPr>
        <p:txBody>
          <a:bodyPr>
            <a:normAutofit fontScale="90000"/>
          </a:bodyPr>
          <a:lstStyle/>
          <a:p>
            <a:r>
              <a:rPr lang="ja-JP" altLang="en-US" dirty="0" smtClean="0"/>
              <a:t>付録：ガンマ線と物質の相互作用</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34</a:t>
            </a:fld>
            <a:endParaRPr kumimoji="1" lang="ja-JP" altLang="en-US">
              <a:solidFill>
                <a:schemeClr val="tx1"/>
              </a:solidFill>
            </a:endParaRPr>
          </a:p>
        </p:txBody>
      </p:sp>
      <p:pic>
        <p:nvPicPr>
          <p:cNvPr id="35842" name="Picture 2" descr="http://livedoor.blogimg.jp/nijhousi/imgs/3/5/3509913a.jpg"/>
          <p:cNvPicPr>
            <a:picLocks noChangeAspect="1" noChangeArrowheads="1"/>
          </p:cNvPicPr>
          <p:nvPr/>
        </p:nvPicPr>
        <p:blipFill>
          <a:blip r:embed="rId2" cstate="print"/>
          <a:srcRect/>
          <a:stretch>
            <a:fillRect/>
          </a:stretch>
        </p:blipFill>
        <p:spPr bwMode="auto">
          <a:xfrm>
            <a:off x="2195736" y="1196752"/>
            <a:ext cx="4104456" cy="4925347"/>
          </a:xfrm>
          <a:prstGeom prst="rect">
            <a:avLst/>
          </a:prstGeom>
          <a:noFill/>
          <a:ln w="12700" cmpd="sng">
            <a:solidFill>
              <a:schemeClr val="tx1"/>
            </a:solidFill>
          </a:ln>
        </p:spPr>
      </p:pic>
      <p:sp>
        <p:nvSpPr>
          <p:cNvPr id="6" name="テキスト ボックス 5"/>
          <p:cNvSpPr txBox="1"/>
          <p:nvPr/>
        </p:nvSpPr>
        <p:spPr>
          <a:xfrm>
            <a:off x="1043608" y="6237312"/>
            <a:ext cx="7200800" cy="369332"/>
          </a:xfrm>
          <a:prstGeom prst="rect">
            <a:avLst/>
          </a:prstGeom>
          <a:noFill/>
        </p:spPr>
        <p:txBody>
          <a:bodyPr wrap="square" rtlCol="0">
            <a:spAutoFit/>
          </a:bodyPr>
          <a:lstStyle/>
          <a:p>
            <a:r>
              <a:rPr lang="en-US" altLang="ja-JP" dirty="0" smtClean="0"/>
              <a:t>http://blog.livedoor.jp/nijhousi/archives/52050993.html</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付録</a:t>
            </a:r>
            <a:r>
              <a:rPr lang="ja-JP" altLang="en-US" dirty="0" smtClean="0"/>
              <a:t>：</a:t>
            </a:r>
            <a:r>
              <a:rPr lang="en-US" altLang="ja-JP" dirty="0" smtClean="0"/>
              <a:t>Sr90</a:t>
            </a:r>
            <a:r>
              <a:rPr lang="ja-JP" altLang="en-US" dirty="0" smtClean="0"/>
              <a:t>のベータ線</a:t>
            </a:r>
            <a:r>
              <a:rPr lang="en-US" altLang="ja-JP" dirty="0" smtClean="0"/>
              <a:t/>
            </a:r>
            <a:br>
              <a:rPr lang="en-US" altLang="ja-JP" dirty="0" smtClean="0"/>
            </a:br>
            <a:r>
              <a:rPr lang="ja-JP" altLang="en-US" dirty="0" smtClean="0"/>
              <a:t>（</a:t>
            </a:r>
            <a:r>
              <a:rPr lang="en-US" altLang="ja-JP" dirty="0" smtClean="0"/>
              <a:t>PD+GSO</a:t>
            </a:r>
            <a:r>
              <a:rPr lang="ja-JP" altLang="en-US" dirty="0" smtClean="0"/>
              <a:t>）</a:t>
            </a:r>
            <a:endParaRPr kumimoji="1" lang="ja-JP" altLang="en-US" dirty="0"/>
          </a:p>
        </p:txBody>
      </p:sp>
      <p:pic>
        <p:nvPicPr>
          <p:cNvPr id="5" name="コンテンツ プレースホルダ 4" descr="2_10_Sr90_2000ev_2.png"/>
          <p:cNvPicPr>
            <a:picLocks noGrp="1" noChangeAspect="1"/>
          </p:cNvPicPr>
          <p:nvPr>
            <p:ph idx="1"/>
          </p:nvPr>
        </p:nvPicPr>
        <p:blipFill>
          <a:blip r:embed="rId2" cstate="print"/>
          <a:stretch>
            <a:fillRect/>
          </a:stretch>
        </p:blipFill>
        <p:spPr>
          <a:xfrm>
            <a:off x="1763688" y="1578446"/>
            <a:ext cx="6629400" cy="4514850"/>
          </a:xfrm>
        </p:spPr>
      </p:pic>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pPr/>
              <a:t>35</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付録：</a:t>
            </a:r>
            <a:r>
              <a:rPr kumimoji="1" lang="en-US" altLang="ja-JP" dirty="0" smtClean="0"/>
              <a:t>Cs137</a:t>
            </a:r>
            <a:r>
              <a:rPr kumimoji="1" lang="ja-JP" altLang="en-US" dirty="0" smtClean="0"/>
              <a:t>のガンマ線</a:t>
            </a:r>
            <a:r>
              <a:rPr kumimoji="1" lang="en-US" altLang="ja-JP" dirty="0" smtClean="0"/>
              <a:t/>
            </a:r>
            <a:br>
              <a:rPr kumimoji="1" lang="en-US" altLang="ja-JP" dirty="0" smtClean="0"/>
            </a:br>
            <a:r>
              <a:rPr lang="ja-JP" altLang="en-US" dirty="0" smtClean="0"/>
              <a:t>（</a:t>
            </a:r>
            <a:r>
              <a:rPr lang="en-US" altLang="ja-JP" dirty="0" smtClean="0"/>
              <a:t>PD</a:t>
            </a:r>
            <a:r>
              <a:rPr lang="ja-JP" altLang="en-US" dirty="0" smtClean="0"/>
              <a:t>）</a:t>
            </a:r>
            <a:endParaRPr kumimoji="1" lang="ja-JP" altLang="en-US" dirty="0"/>
          </a:p>
        </p:txBody>
      </p:sp>
      <p:pic>
        <p:nvPicPr>
          <p:cNvPr id="5" name="コンテンツ プレースホルダ 4" descr="2_17_Cs137_5000ev.png"/>
          <p:cNvPicPr>
            <a:picLocks noGrp="1" noChangeAspect="1"/>
          </p:cNvPicPr>
          <p:nvPr>
            <p:ph idx="1"/>
          </p:nvPr>
        </p:nvPicPr>
        <p:blipFill>
          <a:blip r:embed="rId2" cstate="print"/>
          <a:stretch>
            <a:fillRect/>
          </a:stretch>
        </p:blipFill>
        <p:spPr>
          <a:xfrm>
            <a:off x="1691680" y="1700808"/>
            <a:ext cx="6629400" cy="4514850"/>
          </a:xfrm>
        </p:spPr>
      </p:pic>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36</a:t>
            </a:fld>
            <a:endParaRPr kumimoji="1" lang="ja-JP" altLang="en-US">
              <a:solidFill>
                <a:schemeClr val="tx1"/>
              </a:solidFill>
            </a:endParaRPr>
          </a:p>
        </p:txBody>
      </p:sp>
      <p:sp>
        <p:nvSpPr>
          <p:cNvPr id="6" name="テキスト ボックス 5"/>
          <p:cNvSpPr txBox="1"/>
          <p:nvPr/>
        </p:nvSpPr>
        <p:spPr>
          <a:xfrm>
            <a:off x="3131840" y="1412776"/>
            <a:ext cx="3384376" cy="584775"/>
          </a:xfrm>
          <a:prstGeom prst="rect">
            <a:avLst/>
          </a:prstGeom>
          <a:solidFill>
            <a:schemeClr val="bg1"/>
          </a:solidFill>
        </p:spPr>
        <p:txBody>
          <a:bodyPr wrap="square" rtlCol="0">
            <a:spAutoFit/>
          </a:bodyPr>
          <a:lstStyle/>
          <a:p>
            <a:r>
              <a:rPr kumimoji="1" lang="en-US" altLang="ja-JP" sz="3200" dirty="0" smtClean="0"/>
              <a:t>Cs137</a:t>
            </a:r>
            <a:r>
              <a:rPr kumimoji="1" lang="ja-JP" altLang="en-US" sz="3200" dirty="0" smtClean="0"/>
              <a:t>の</a:t>
            </a:r>
            <a:r>
              <a:rPr kumimoji="1" lang="en-US" altLang="ja-JP" sz="3200" dirty="0" smtClean="0"/>
              <a:t>662keV</a:t>
            </a:r>
            <a:endParaRPr kumimoji="1" lang="ja-JP" altLang="en-US" sz="3200" dirty="0"/>
          </a:p>
        </p:txBody>
      </p:sp>
      <p:sp>
        <p:nvSpPr>
          <p:cNvPr id="7" name="正方形/長方形 6"/>
          <p:cNvSpPr/>
          <p:nvPr/>
        </p:nvSpPr>
        <p:spPr>
          <a:xfrm>
            <a:off x="6012160" y="1916832"/>
            <a:ext cx="2304256"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dirty="0" smtClean="0">
                <a:solidFill>
                  <a:schemeClr val="tx1"/>
                </a:solidFill>
              </a:rPr>
              <a:t>event            5000</a:t>
            </a:r>
          </a:p>
          <a:p>
            <a:pPr algn="r"/>
            <a:r>
              <a:rPr lang="en-US" altLang="ja-JP" dirty="0" smtClean="0">
                <a:solidFill>
                  <a:schemeClr val="tx1"/>
                </a:solidFill>
              </a:rPr>
              <a:t>rear time  13m32s</a:t>
            </a:r>
            <a:endParaRPr lang="ja-JP" altLang="en-US" dirty="0" smtClean="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13792"/>
            <a:ext cx="7890080" cy="1143000"/>
          </a:xfrm>
        </p:spPr>
        <p:txBody>
          <a:bodyPr>
            <a:normAutofit fontScale="90000"/>
          </a:bodyPr>
          <a:lstStyle/>
          <a:p>
            <a:r>
              <a:rPr lang="ja-JP" altLang="en-US" dirty="0" smtClean="0">
                <a:latin typeface="+mn-lt"/>
              </a:rPr>
              <a:t>付録：</a:t>
            </a:r>
            <a:r>
              <a:rPr lang="en-US" altLang="ja-JP" dirty="0" smtClean="0">
                <a:latin typeface="+mn-lt"/>
              </a:rPr>
              <a:t>Cs137</a:t>
            </a:r>
            <a:r>
              <a:rPr lang="ja-JP" altLang="en-US" dirty="0" smtClean="0">
                <a:latin typeface="+mn-lt"/>
              </a:rPr>
              <a:t>のガンマ線（</a:t>
            </a:r>
            <a:r>
              <a:rPr lang="en-US" altLang="ja-JP" dirty="0" smtClean="0">
                <a:latin typeface="+mn-lt"/>
              </a:rPr>
              <a:t>PD+GSO</a:t>
            </a:r>
            <a:r>
              <a:rPr lang="ja-JP" altLang="en-US" dirty="0" smtClean="0">
                <a:latin typeface="+mn-lt"/>
              </a:rPr>
              <a:t>）</a:t>
            </a:r>
            <a:endParaRPr kumimoji="1" lang="ja-JP" altLang="en-US" dirty="0">
              <a:latin typeface="+mn-lt"/>
            </a:endParaRPr>
          </a:p>
        </p:txBody>
      </p:sp>
      <p:pic>
        <p:nvPicPr>
          <p:cNvPr id="5" name="コンテンツ プレースホルダ 4" descr="2_12_Cs137_1000ev.png"/>
          <p:cNvPicPr>
            <a:picLocks noGrp="1" noChangeAspect="1"/>
          </p:cNvPicPr>
          <p:nvPr>
            <p:ph idx="1"/>
          </p:nvPr>
        </p:nvPicPr>
        <p:blipFill>
          <a:blip r:embed="rId2" cstate="print"/>
          <a:stretch>
            <a:fillRect/>
          </a:stretch>
        </p:blipFill>
        <p:spPr>
          <a:xfrm>
            <a:off x="1691680" y="1844824"/>
            <a:ext cx="6480720" cy="4413594"/>
          </a:xfrm>
        </p:spPr>
      </p:pic>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37</a:t>
            </a:fld>
            <a:endParaRPr kumimoji="1" lang="ja-JP" altLang="en-US">
              <a:solidFill>
                <a:schemeClr val="tx1"/>
              </a:solidFill>
            </a:endParaRPr>
          </a:p>
        </p:txBody>
      </p:sp>
      <p:sp>
        <p:nvSpPr>
          <p:cNvPr id="6" name="テキスト ボックス 5"/>
          <p:cNvSpPr txBox="1"/>
          <p:nvPr/>
        </p:nvSpPr>
        <p:spPr>
          <a:xfrm>
            <a:off x="2707084" y="1628800"/>
            <a:ext cx="3384376" cy="584775"/>
          </a:xfrm>
          <a:prstGeom prst="rect">
            <a:avLst/>
          </a:prstGeom>
          <a:solidFill>
            <a:schemeClr val="bg1"/>
          </a:solidFill>
        </p:spPr>
        <p:txBody>
          <a:bodyPr wrap="square" rtlCol="0">
            <a:spAutoFit/>
          </a:bodyPr>
          <a:lstStyle/>
          <a:p>
            <a:r>
              <a:rPr kumimoji="1" lang="en-US" altLang="ja-JP" sz="3200" dirty="0" smtClean="0"/>
              <a:t>Cs137</a:t>
            </a:r>
            <a:r>
              <a:rPr kumimoji="1" lang="ja-JP" altLang="en-US" sz="3200" dirty="0" smtClean="0"/>
              <a:t>の</a:t>
            </a:r>
            <a:r>
              <a:rPr kumimoji="1" lang="en-US" altLang="ja-JP" sz="3200" dirty="0" smtClean="0"/>
              <a:t>662keV</a:t>
            </a:r>
            <a:endParaRPr kumimoji="1" lang="ja-JP" altLang="en-US" sz="3200" dirty="0"/>
          </a:p>
        </p:txBody>
      </p:sp>
      <p:sp>
        <p:nvSpPr>
          <p:cNvPr id="8" name="正方形/長方形 7"/>
          <p:cNvSpPr/>
          <p:nvPr/>
        </p:nvSpPr>
        <p:spPr>
          <a:xfrm>
            <a:off x="6019452" y="2060848"/>
            <a:ext cx="2304256"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dirty="0" smtClean="0">
                <a:solidFill>
                  <a:schemeClr val="tx1"/>
                </a:solidFill>
              </a:rPr>
              <a:t>1000event</a:t>
            </a:r>
          </a:p>
          <a:p>
            <a:pPr algn="r"/>
            <a:r>
              <a:rPr lang="en-US" altLang="ja-JP" dirty="0" smtClean="0">
                <a:solidFill>
                  <a:schemeClr val="tx1"/>
                </a:solidFill>
              </a:rPr>
              <a:t>(rear time)4m32s</a:t>
            </a:r>
            <a:endParaRPr lang="ja-JP" altLang="en-US" dirty="0" smtClean="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付録：</a:t>
            </a:r>
            <a:r>
              <a:rPr kumimoji="1" lang="en-US" altLang="ja-JP" dirty="0" smtClean="0"/>
              <a:t>Mn54</a:t>
            </a:r>
            <a:r>
              <a:rPr kumimoji="1" lang="ja-JP" altLang="en-US" dirty="0" smtClean="0"/>
              <a:t>のガンマ線</a:t>
            </a:r>
            <a:r>
              <a:rPr kumimoji="1" lang="en-US" altLang="ja-JP" dirty="0" smtClean="0"/>
              <a:t/>
            </a:r>
            <a:br>
              <a:rPr kumimoji="1" lang="en-US" altLang="ja-JP" dirty="0" smtClean="0"/>
            </a:br>
            <a:r>
              <a:rPr lang="ja-JP" altLang="en-US" dirty="0" smtClean="0"/>
              <a:t>（</a:t>
            </a:r>
            <a:r>
              <a:rPr lang="en-US" altLang="ja-JP" dirty="0" smtClean="0"/>
              <a:t>PD</a:t>
            </a:r>
            <a:r>
              <a:rPr lang="ja-JP" altLang="en-US" dirty="0" smtClean="0"/>
              <a:t>）</a:t>
            </a:r>
            <a:endParaRPr kumimoji="1" lang="ja-JP" altLang="en-US" dirty="0"/>
          </a:p>
        </p:txBody>
      </p:sp>
      <p:pic>
        <p:nvPicPr>
          <p:cNvPr id="5" name="コンテンツ プレースホルダ 4" descr="2_17_Mn54_5000ev.png"/>
          <p:cNvPicPr>
            <a:picLocks noGrp="1" noChangeAspect="1"/>
          </p:cNvPicPr>
          <p:nvPr>
            <p:ph idx="1"/>
          </p:nvPr>
        </p:nvPicPr>
        <p:blipFill>
          <a:blip r:embed="rId2" cstate="print"/>
          <a:stretch>
            <a:fillRect/>
          </a:stretch>
        </p:blipFill>
        <p:spPr>
          <a:xfrm>
            <a:off x="1691680" y="1700808"/>
            <a:ext cx="6629400" cy="4514850"/>
          </a:xfrm>
        </p:spPr>
      </p:pic>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38</a:t>
            </a:fld>
            <a:endParaRPr kumimoji="1" lang="ja-JP" altLang="en-US">
              <a:solidFill>
                <a:schemeClr val="tx1"/>
              </a:solidFill>
            </a:endParaRPr>
          </a:p>
        </p:txBody>
      </p:sp>
      <p:sp>
        <p:nvSpPr>
          <p:cNvPr id="6" name="テキスト ボックス 5"/>
          <p:cNvSpPr txBox="1"/>
          <p:nvPr/>
        </p:nvSpPr>
        <p:spPr>
          <a:xfrm>
            <a:off x="3347864" y="1412776"/>
            <a:ext cx="3240360" cy="584775"/>
          </a:xfrm>
          <a:prstGeom prst="rect">
            <a:avLst/>
          </a:prstGeom>
          <a:solidFill>
            <a:schemeClr val="bg1"/>
          </a:solidFill>
        </p:spPr>
        <p:txBody>
          <a:bodyPr wrap="square" rtlCol="0">
            <a:spAutoFit/>
          </a:bodyPr>
          <a:lstStyle/>
          <a:p>
            <a:r>
              <a:rPr kumimoji="1" lang="en-US" altLang="ja-JP" sz="3200" dirty="0" smtClean="0"/>
              <a:t>Mn54</a:t>
            </a:r>
            <a:r>
              <a:rPr kumimoji="1" lang="ja-JP" altLang="en-US" sz="3200" dirty="0" smtClean="0"/>
              <a:t>の</a:t>
            </a:r>
            <a:r>
              <a:rPr kumimoji="1" lang="en-US" altLang="ja-JP" sz="3200" dirty="0" smtClean="0"/>
              <a:t>835keV</a:t>
            </a:r>
            <a:endParaRPr kumimoji="1" lang="ja-JP" altLang="en-US" sz="3200" dirty="0"/>
          </a:p>
        </p:txBody>
      </p:sp>
      <p:sp>
        <p:nvSpPr>
          <p:cNvPr id="7" name="正方形/長方形 6"/>
          <p:cNvSpPr/>
          <p:nvPr/>
        </p:nvSpPr>
        <p:spPr>
          <a:xfrm>
            <a:off x="6012160" y="1988840"/>
            <a:ext cx="2232248" cy="8640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dirty="0" smtClean="0">
                <a:solidFill>
                  <a:schemeClr val="tx1"/>
                </a:solidFill>
              </a:rPr>
              <a:t>event           5000</a:t>
            </a:r>
          </a:p>
          <a:p>
            <a:pPr algn="r"/>
            <a:r>
              <a:rPr kumimoji="1" lang="en-US" altLang="ja-JP" dirty="0" smtClean="0">
                <a:solidFill>
                  <a:schemeClr val="tx1"/>
                </a:solidFill>
              </a:rPr>
              <a:t>real time  11m56s</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413792"/>
            <a:ext cx="7498080" cy="1143000"/>
          </a:xfrm>
        </p:spPr>
        <p:txBody>
          <a:bodyPr>
            <a:normAutofit fontScale="90000"/>
          </a:bodyPr>
          <a:lstStyle/>
          <a:p>
            <a:r>
              <a:rPr lang="ja-JP" altLang="en-US" dirty="0" smtClean="0">
                <a:latin typeface="+mn-lt"/>
              </a:rPr>
              <a:t>付録：</a:t>
            </a:r>
            <a:r>
              <a:rPr lang="en-US" altLang="ja-JP" dirty="0" smtClean="0">
                <a:latin typeface="+mn-lt"/>
              </a:rPr>
              <a:t>Mn54</a:t>
            </a:r>
            <a:r>
              <a:rPr lang="ja-JP" altLang="en-US" dirty="0" smtClean="0">
                <a:latin typeface="+mn-lt"/>
              </a:rPr>
              <a:t>のガンマ線（</a:t>
            </a:r>
            <a:r>
              <a:rPr lang="en-US" altLang="ja-JP" dirty="0" smtClean="0">
                <a:latin typeface="+mn-lt"/>
              </a:rPr>
              <a:t>PD+GSO</a:t>
            </a:r>
            <a:r>
              <a:rPr lang="ja-JP" altLang="en-US" dirty="0" smtClean="0">
                <a:latin typeface="+mn-lt"/>
              </a:rPr>
              <a:t>）</a:t>
            </a:r>
            <a:endParaRPr kumimoji="1" lang="ja-JP" altLang="en-US" dirty="0">
              <a:latin typeface="+mn-lt"/>
            </a:endParaRPr>
          </a:p>
        </p:txBody>
      </p:sp>
      <p:pic>
        <p:nvPicPr>
          <p:cNvPr id="5" name="コンテンツ プレースホルダ 4" descr="2_12_Mn54_1000ev.png"/>
          <p:cNvPicPr>
            <a:picLocks noGrp="1" noChangeAspect="1"/>
          </p:cNvPicPr>
          <p:nvPr>
            <p:ph idx="1"/>
          </p:nvPr>
        </p:nvPicPr>
        <p:blipFill>
          <a:blip r:embed="rId2" cstate="print"/>
          <a:stretch>
            <a:fillRect/>
          </a:stretch>
        </p:blipFill>
        <p:spPr>
          <a:xfrm>
            <a:off x="1653396" y="1794470"/>
            <a:ext cx="6523667" cy="4442842"/>
          </a:xfrm>
        </p:spPr>
      </p:pic>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39</a:t>
            </a:fld>
            <a:endParaRPr kumimoji="1" lang="ja-JP" altLang="en-US">
              <a:solidFill>
                <a:schemeClr val="tx1"/>
              </a:solidFill>
            </a:endParaRPr>
          </a:p>
        </p:txBody>
      </p:sp>
      <p:sp>
        <p:nvSpPr>
          <p:cNvPr id="8" name="テキスト ボックス 7"/>
          <p:cNvSpPr txBox="1"/>
          <p:nvPr/>
        </p:nvSpPr>
        <p:spPr>
          <a:xfrm>
            <a:off x="2771800" y="1620089"/>
            <a:ext cx="3240360" cy="584775"/>
          </a:xfrm>
          <a:prstGeom prst="rect">
            <a:avLst/>
          </a:prstGeom>
          <a:solidFill>
            <a:schemeClr val="bg1"/>
          </a:solidFill>
        </p:spPr>
        <p:txBody>
          <a:bodyPr wrap="square" rtlCol="0">
            <a:spAutoFit/>
          </a:bodyPr>
          <a:lstStyle/>
          <a:p>
            <a:r>
              <a:rPr kumimoji="1" lang="en-US" altLang="ja-JP" sz="3200" dirty="0" smtClean="0"/>
              <a:t>Mn54</a:t>
            </a:r>
            <a:r>
              <a:rPr kumimoji="1" lang="ja-JP" altLang="en-US" sz="3200" dirty="0" smtClean="0"/>
              <a:t>の</a:t>
            </a:r>
            <a:r>
              <a:rPr kumimoji="1" lang="en-US" altLang="ja-JP" sz="3200" dirty="0" smtClean="0"/>
              <a:t>835keV</a:t>
            </a:r>
            <a:endParaRPr kumimoji="1" lang="ja-JP" altLang="en-US" sz="3200" dirty="0"/>
          </a:p>
        </p:txBody>
      </p:sp>
      <p:sp>
        <p:nvSpPr>
          <p:cNvPr id="6" name="正方形/長方形 5"/>
          <p:cNvSpPr/>
          <p:nvPr/>
        </p:nvSpPr>
        <p:spPr>
          <a:xfrm>
            <a:off x="6012160" y="1988840"/>
            <a:ext cx="2160240" cy="8640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dirty="0" smtClean="0">
                <a:solidFill>
                  <a:schemeClr val="tx1"/>
                </a:solidFill>
              </a:rPr>
              <a:t>1000event</a:t>
            </a:r>
          </a:p>
          <a:p>
            <a:pPr algn="r"/>
            <a:r>
              <a:rPr kumimoji="1" lang="en-US" altLang="ja-JP" dirty="0" smtClean="0">
                <a:solidFill>
                  <a:schemeClr val="tx1"/>
                </a:solidFill>
              </a:rPr>
              <a:t>(real time)9m8s</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274638"/>
            <a:ext cx="7962088" cy="1143000"/>
          </a:xfrm>
        </p:spPr>
        <p:txBody>
          <a:bodyPr/>
          <a:lstStyle/>
          <a:p>
            <a:r>
              <a:rPr kumimoji="1" lang="ja-JP" altLang="en-US" dirty="0" smtClean="0">
                <a:latin typeface="+mn-lt"/>
              </a:rPr>
              <a:t>課題は感度の低さ</a:t>
            </a:r>
            <a:endParaRPr kumimoji="1" lang="ja-JP" altLang="en-US" dirty="0">
              <a:latin typeface="+mn-lt"/>
            </a:endParaRPr>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4</a:t>
            </a:fld>
            <a:endParaRPr kumimoji="1" lang="ja-JP" altLang="en-US">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251521" y="1484784"/>
            <a:ext cx="4680520" cy="4752528"/>
          </a:xfrm>
          <a:prstGeom prst="rect">
            <a:avLst/>
          </a:prstGeom>
          <a:noFill/>
          <a:ln w="25400" cmpd="sng">
            <a:solidFill>
              <a:schemeClr val="tx1"/>
            </a:solidFill>
            <a:miter lim="800000"/>
            <a:headEnd/>
            <a:tailEnd/>
          </a:ln>
        </p:spPr>
      </p:pic>
      <p:sp>
        <p:nvSpPr>
          <p:cNvPr id="6" name="テキスト ボックス 5"/>
          <p:cNvSpPr txBox="1"/>
          <p:nvPr/>
        </p:nvSpPr>
        <p:spPr>
          <a:xfrm>
            <a:off x="5076056" y="1826821"/>
            <a:ext cx="3851920" cy="954107"/>
          </a:xfrm>
          <a:prstGeom prst="rect">
            <a:avLst/>
          </a:prstGeom>
          <a:noFill/>
          <a:ln w="25400">
            <a:solidFill>
              <a:srgbClr val="FF0000"/>
            </a:solidFill>
          </a:ln>
        </p:spPr>
        <p:txBody>
          <a:bodyPr wrap="square" rtlCol="0">
            <a:spAutoFit/>
          </a:bodyPr>
          <a:lstStyle/>
          <a:p>
            <a:r>
              <a:rPr kumimoji="1" lang="ja-JP" altLang="en-US" sz="2800" dirty="0" smtClean="0"/>
              <a:t>他のエネルギー領域に</a:t>
            </a:r>
            <a:endParaRPr kumimoji="1" lang="en-US" altLang="ja-JP" sz="2800" dirty="0" smtClean="0"/>
          </a:p>
          <a:p>
            <a:r>
              <a:rPr kumimoji="1" lang="ja-JP" altLang="en-US" sz="2800" dirty="0" smtClean="0"/>
              <a:t>比べて感度が悪い</a:t>
            </a:r>
            <a:endParaRPr kumimoji="1" lang="ja-JP" altLang="en-US" sz="2800" dirty="0"/>
          </a:p>
        </p:txBody>
      </p:sp>
      <p:sp>
        <p:nvSpPr>
          <p:cNvPr id="7" name="テキスト ボックス 6"/>
          <p:cNvSpPr txBox="1"/>
          <p:nvPr/>
        </p:nvSpPr>
        <p:spPr>
          <a:xfrm>
            <a:off x="1763688" y="3779748"/>
            <a:ext cx="1008112" cy="369332"/>
          </a:xfrm>
          <a:prstGeom prst="rect">
            <a:avLst/>
          </a:prstGeom>
          <a:noFill/>
          <a:ln w="25400" cmpd="sng">
            <a:solidFill>
              <a:srgbClr val="FF0000"/>
            </a:solidFill>
          </a:ln>
        </p:spPr>
        <p:txBody>
          <a:bodyPr wrap="square" rtlCol="0">
            <a:spAutoFit/>
          </a:bodyPr>
          <a:lstStyle/>
          <a:p>
            <a:pPr algn="ctr"/>
            <a:r>
              <a:rPr kumimoji="1" lang="ja-JP" altLang="en-US" dirty="0" smtClean="0">
                <a:solidFill>
                  <a:srgbClr val="FF0000"/>
                </a:solidFill>
              </a:rPr>
              <a:t>目標</a:t>
            </a:r>
            <a:endParaRPr kumimoji="1" lang="ja-JP" altLang="en-US" dirty="0">
              <a:solidFill>
                <a:srgbClr val="FF0000"/>
              </a:solidFill>
            </a:endParaRPr>
          </a:p>
        </p:txBody>
      </p:sp>
      <p:cxnSp>
        <p:nvCxnSpPr>
          <p:cNvPr id="9" name="直線コネクタ 8"/>
          <p:cNvCxnSpPr>
            <a:endCxn id="7" idx="0"/>
          </p:cNvCxnSpPr>
          <p:nvPr/>
        </p:nvCxnSpPr>
        <p:spPr>
          <a:xfrm flipH="1">
            <a:off x="2267744" y="3140968"/>
            <a:ext cx="144016" cy="6387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20072" y="3421449"/>
            <a:ext cx="4680520" cy="1015663"/>
          </a:xfrm>
          <a:prstGeom prst="rect">
            <a:avLst/>
          </a:prstGeom>
          <a:noFill/>
        </p:spPr>
        <p:txBody>
          <a:bodyPr wrap="square" rtlCol="0">
            <a:spAutoFit/>
          </a:bodyPr>
          <a:lstStyle/>
          <a:p>
            <a:pPr>
              <a:buFont typeface="Wingdings" pitchFamily="2" charset="2"/>
              <a:buChar char="l"/>
            </a:pPr>
            <a:r>
              <a:rPr kumimoji="1" lang="ja-JP" altLang="en-US" sz="2000" dirty="0" smtClean="0"/>
              <a:t>コンプトン散乱が優位になる</a:t>
            </a:r>
            <a:endParaRPr kumimoji="1" lang="en-US" altLang="ja-JP" sz="2000" dirty="0" smtClean="0"/>
          </a:p>
          <a:p>
            <a:pPr>
              <a:buFont typeface="Wingdings" pitchFamily="2" charset="2"/>
              <a:buChar char="l"/>
            </a:pPr>
            <a:r>
              <a:rPr kumimoji="1" lang="ja-JP" altLang="en-US" sz="2000" dirty="0" smtClean="0"/>
              <a:t>バックグランドが大きい</a:t>
            </a:r>
            <a:endParaRPr kumimoji="1" lang="en-US" altLang="ja-JP" sz="2000" dirty="0" smtClean="0"/>
          </a:p>
          <a:p>
            <a:pPr>
              <a:buFont typeface="Wingdings" pitchFamily="2" charset="2"/>
              <a:buChar char="l"/>
            </a:pPr>
            <a:r>
              <a:rPr lang="ja-JP" altLang="en-US" sz="2000" dirty="0" smtClean="0"/>
              <a:t>フラックスが小さい</a:t>
            </a:r>
            <a:endParaRPr kumimoji="1" lang="ja-JP" altLang="en-US" sz="2000" dirty="0"/>
          </a:p>
        </p:txBody>
      </p:sp>
      <p:sp>
        <p:nvSpPr>
          <p:cNvPr id="12" name="正方形/長方形 11"/>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1.</a:t>
            </a:r>
            <a:r>
              <a:rPr lang="ja-JP" altLang="en-US" sz="2400" b="1" dirty="0" smtClean="0">
                <a:ln w="50800"/>
                <a:solidFill>
                  <a:schemeClr val="bg1">
                    <a:shade val="50000"/>
                  </a:schemeClr>
                </a:solidFill>
              </a:rPr>
              <a:t>研究の目的</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付録：発表内容の要約</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現在の</a:t>
            </a:r>
            <a:r>
              <a:rPr lang="en-US" altLang="ja-JP" dirty="0" err="1" smtClean="0"/>
              <a:t>MeV</a:t>
            </a:r>
            <a:r>
              <a:rPr lang="ja-JP" altLang="en-US" dirty="0" smtClean="0"/>
              <a:t>ガンマ線天文学の抱える問題は、他のエネルギー領域に比べて感度の良い観測器がないことである。そこで今回は、</a:t>
            </a:r>
            <a:r>
              <a:rPr lang="en-US" altLang="ja-JP" dirty="0" smtClean="0"/>
              <a:t>ETCC</a:t>
            </a:r>
            <a:r>
              <a:rPr lang="ja-JP" altLang="en-US" dirty="0" smtClean="0"/>
              <a:t>内のベータ線検出器に用いる前提でフォトダイオードの性能を調べた。結果は、ノイズが大きく、信号が弱いため、波形がノイズの影響を大きく受けたいびつな形になりベータ線検出器としては不向きであることが分かった。</a:t>
            </a:r>
          </a:p>
          <a:p>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40</a:t>
            </a:fld>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539552" y="1988840"/>
            <a:ext cx="4752528" cy="4392488"/>
            <a:chOff x="179512" y="1628800"/>
            <a:chExt cx="4752528" cy="4608512"/>
          </a:xfrm>
        </p:grpSpPr>
        <p:sp>
          <p:nvSpPr>
            <p:cNvPr id="17" name="正方形/長方形 16"/>
            <p:cNvSpPr/>
            <p:nvPr/>
          </p:nvSpPr>
          <p:spPr>
            <a:xfrm>
              <a:off x="395536" y="1628800"/>
              <a:ext cx="4320480" cy="4608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79512" y="1691516"/>
              <a:ext cx="4752528" cy="4473788"/>
              <a:chOff x="179512" y="1691516"/>
              <a:chExt cx="4752528" cy="4473788"/>
            </a:xfrm>
          </p:grpSpPr>
          <p:pic>
            <p:nvPicPr>
              <p:cNvPr id="1027" name="Picture 3"/>
              <p:cNvPicPr>
                <a:picLocks noChangeAspect="1" noChangeArrowheads="1"/>
              </p:cNvPicPr>
              <p:nvPr/>
            </p:nvPicPr>
            <p:blipFill>
              <a:blip r:embed="rId2" cstate="print"/>
              <a:srcRect/>
              <a:stretch>
                <a:fillRect/>
              </a:stretch>
            </p:blipFill>
            <p:spPr bwMode="auto">
              <a:xfrm>
                <a:off x="467544" y="1772816"/>
                <a:ext cx="3956091" cy="4271431"/>
              </a:xfrm>
              <a:prstGeom prst="rect">
                <a:avLst/>
              </a:prstGeom>
              <a:noFill/>
              <a:ln w="9525" cmpd="sng">
                <a:noFill/>
                <a:miter lim="800000"/>
                <a:headEnd/>
                <a:tailEnd/>
              </a:ln>
            </p:spPr>
          </p:pic>
          <p:sp>
            <p:nvSpPr>
              <p:cNvPr id="13" name="正方形/長方形 12"/>
              <p:cNvSpPr/>
              <p:nvPr/>
            </p:nvSpPr>
            <p:spPr>
              <a:xfrm>
                <a:off x="467544" y="5373216"/>
                <a:ext cx="1296144" cy="792088"/>
              </a:xfrm>
              <a:prstGeom prst="rect">
                <a:avLst/>
              </a:prstGeom>
              <a:solidFill>
                <a:schemeClr val="bg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9512" y="5157192"/>
                <a:ext cx="1368152" cy="369332"/>
              </a:xfrm>
              <a:prstGeom prst="rect">
                <a:avLst/>
              </a:prstGeom>
              <a:solidFill>
                <a:schemeClr val="bg1"/>
              </a:solidFill>
              <a:ln cmpd="sng">
                <a:noFill/>
              </a:ln>
            </p:spPr>
            <p:txBody>
              <a:bodyPr wrap="square" rtlCol="0">
                <a:spAutoFit/>
              </a:bodyPr>
              <a:lstStyle/>
              <a:p>
                <a:pPr algn="ctr"/>
                <a:r>
                  <a:rPr lang="ja-JP" altLang="en-US" dirty="0" smtClean="0"/>
                  <a:t>ガス検出器</a:t>
                </a:r>
                <a:endParaRPr kumimoji="1" lang="ja-JP" altLang="en-US" dirty="0"/>
              </a:p>
            </p:txBody>
          </p:sp>
          <p:sp>
            <p:nvSpPr>
              <p:cNvPr id="6" name="テキスト ボックス 5"/>
              <p:cNvSpPr txBox="1"/>
              <p:nvPr/>
            </p:nvSpPr>
            <p:spPr>
              <a:xfrm flipH="1">
                <a:off x="899592" y="5705285"/>
                <a:ext cx="2736304" cy="369332"/>
              </a:xfrm>
              <a:prstGeom prst="rect">
                <a:avLst/>
              </a:prstGeom>
              <a:solidFill>
                <a:schemeClr val="bg1"/>
              </a:solidFill>
              <a:ln cmpd="sng">
                <a:noFill/>
              </a:ln>
            </p:spPr>
            <p:txBody>
              <a:bodyPr wrap="square" rtlCol="0">
                <a:spAutoFit/>
              </a:bodyPr>
              <a:lstStyle/>
              <a:p>
                <a:r>
                  <a:rPr kumimoji="1" lang="ja-JP" altLang="en-US" dirty="0" smtClean="0"/>
                  <a:t>シンチレーション検出器</a:t>
                </a:r>
                <a:endParaRPr kumimoji="1" lang="ja-JP" altLang="en-US" dirty="0"/>
              </a:p>
            </p:txBody>
          </p:sp>
          <p:sp>
            <p:nvSpPr>
              <p:cNvPr id="7" name="テキスト ボックス 6"/>
              <p:cNvSpPr txBox="1"/>
              <p:nvPr/>
            </p:nvSpPr>
            <p:spPr>
              <a:xfrm>
                <a:off x="3347864" y="5417253"/>
                <a:ext cx="1584176" cy="369332"/>
              </a:xfrm>
              <a:prstGeom prst="rect">
                <a:avLst/>
              </a:prstGeom>
              <a:solidFill>
                <a:schemeClr val="bg1"/>
              </a:solidFill>
              <a:ln cmpd="sng">
                <a:noFill/>
              </a:ln>
            </p:spPr>
            <p:txBody>
              <a:bodyPr wrap="square" rtlCol="0">
                <a:spAutoFit/>
              </a:bodyPr>
              <a:lstStyle/>
              <a:p>
                <a:pPr algn="ctr"/>
                <a:r>
                  <a:rPr kumimoji="1" lang="ja-JP" altLang="en-US" dirty="0" smtClean="0"/>
                  <a:t>光電子増倍管</a:t>
                </a:r>
                <a:endParaRPr kumimoji="1" lang="ja-JP" altLang="en-US" dirty="0"/>
              </a:p>
            </p:txBody>
          </p:sp>
          <p:sp>
            <p:nvSpPr>
              <p:cNvPr id="9" name="テキスト ボックス 8"/>
              <p:cNvSpPr txBox="1"/>
              <p:nvPr/>
            </p:nvSpPr>
            <p:spPr>
              <a:xfrm>
                <a:off x="3059832" y="2132856"/>
                <a:ext cx="1584176" cy="369332"/>
              </a:xfrm>
              <a:prstGeom prst="rect">
                <a:avLst/>
              </a:prstGeom>
              <a:solidFill>
                <a:schemeClr val="bg1"/>
              </a:solidFill>
              <a:ln cmpd="sng">
                <a:noFill/>
              </a:ln>
            </p:spPr>
            <p:txBody>
              <a:bodyPr wrap="square" rtlCol="0">
                <a:spAutoFit/>
              </a:bodyPr>
              <a:lstStyle/>
              <a:p>
                <a:pPr algn="ctr"/>
                <a:r>
                  <a:rPr kumimoji="1" lang="ja-JP" altLang="en-US" dirty="0" smtClean="0"/>
                  <a:t>ドリフト電極</a:t>
                </a:r>
                <a:endParaRPr kumimoji="1" lang="ja-JP" altLang="en-US" dirty="0"/>
              </a:p>
            </p:txBody>
          </p:sp>
          <p:sp>
            <p:nvSpPr>
              <p:cNvPr id="14" name="テキスト ボックス 13"/>
              <p:cNvSpPr txBox="1"/>
              <p:nvPr/>
            </p:nvSpPr>
            <p:spPr>
              <a:xfrm>
                <a:off x="827584" y="1691516"/>
                <a:ext cx="1584176" cy="369332"/>
              </a:xfrm>
              <a:prstGeom prst="rect">
                <a:avLst/>
              </a:prstGeom>
              <a:solidFill>
                <a:schemeClr val="bg1"/>
              </a:solidFill>
              <a:ln cmpd="sng">
                <a:noFill/>
              </a:ln>
            </p:spPr>
            <p:txBody>
              <a:bodyPr wrap="square" rtlCol="0">
                <a:spAutoFit/>
              </a:bodyPr>
              <a:lstStyle/>
              <a:p>
                <a:pPr algn="ctr"/>
                <a:r>
                  <a:rPr kumimoji="1" lang="en-US" altLang="ja-JP" dirty="0" err="1" smtClean="0"/>
                  <a:t>MeV</a:t>
                </a:r>
                <a:r>
                  <a:rPr kumimoji="1" lang="ja-JP" altLang="en-US" dirty="0" smtClean="0"/>
                  <a:t>ガンマ線</a:t>
                </a:r>
                <a:endParaRPr kumimoji="1" lang="ja-JP" altLang="en-US" dirty="0"/>
              </a:p>
            </p:txBody>
          </p:sp>
        </p:grpSp>
      </p:grpSp>
      <p:sp>
        <p:nvSpPr>
          <p:cNvPr id="2" name="タイトル 1"/>
          <p:cNvSpPr>
            <a:spLocks noGrp="1"/>
          </p:cNvSpPr>
          <p:nvPr>
            <p:ph type="title"/>
          </p:nvPr>
        </p:nvSpPr>
        <p:spPr>
          <a:xfrm>
            <a:off x="0" y="341784"/>
            <a:ext cx="9144000" cy="1143000"/>
          </a:xfrm>
        </p:spPr>
        <p:txBody>
          <a:bodyPr>
            <a:noAutofit/>
          </a:bodyPr>
          <a:lstStyle/>
          <a:p>
            <a:r>
              <a:rPr kumimoji="1" lang="ja-JP" altLang="en-US" sz="4000" dirty="0" smtClean="0">
                <a:latin typeface="+mn-lt"/>
              </a:rPr>
              <a:t>電子飛跡検出型コンプトンカメラ</a:t>
            </a:r>
            <a:r>
              <a:rPr kumimoji="1" lang="en-US" altLang="ja-JP" sz="4000" dirty="0" smtClean="0">
                <a:latin typeface="+mn-lt"/>
              </a:rPr>
              <a:t>ETCC</a:t>
            </a:r>
            <a:endParaRPr kumimoji="1" lang="ja-JP" altLang="en-US" sz="4000" dirty="0">
              <a:latin typeface="+mn-lt"/>
            </a:endParaRPr>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5</a:t>
            </a:fld>
            <a:endParaRPr kumimoji="1" lang="ja-JP" altLang="en-US">
              <a:solidFill>
                <a:schemeClr val="tx1"/>
              </a:solidFill>
            </a:endParaRPr>
          </a:p>
        </p:txBody>
      </p:sp>
      <p:sp>
        <p:nvSpPr>
          <p:cNvPr id="19" name="テキスト ボックス 18"/>
          <p:cNvSpPr txBox="1"/>
          <p:nvPr/>
        </p:nvSpPr>
        <p:spPr>
          <a:xfrm>
            <a:off x="5220072" y="2060848"/>
            <a:ext cx="3744416" cy="3785652"/>
          </a:xfrm>
          <a:prstGeom prst="rect">
            <a:avLst/>
          </a:prstGeom>
          <a:solidFill>
            <a:schemeClr val="accent1">
              <a:lumMod val="20000"/>
              <a:lumOff val="80000"/>
            </a:schemeClr>
          </a:solidFill>
          <a:ln>
            <a:solidFill>
              <a:schemeClr val="tx2"/>
            </a:solidFill>
          </a:ln>
        </p:spPr>
        <p:txBody>
          <a:bodyPr wrap="square" rtlCol="0">
            <a:spAutoFit/>
          </a:bodyPr>
          <a:lstStyle/>
          <a:p>
            <a:pPr algn="ctr"/>
            <a:r>
              <a:rPr lang="ja-JP" altLang="en-US" sz="2400" dirty="0" smtClean="0"/>
              <a:t>散乱ガンマ線の</a:t>
            </a:r>
            <a:endParaRPr lang="en-US" altLang="ja-JP" sz="2400" dirty="0" smtClean="0"/>
          </a:p>
          <a:p>
            <a:pPr algn="ctr"/>
            <a:r>
              <a:rPr lang="ja-JP" altLang="en-US" sz="2400" dirty="0" smtClean="0"/>
              <a:t>エネルギーと吸収点</a:t>
            </a:r>
            <a:endParaRPr lang="en-US" altLang="ja-JP" sz="2400" dirty="0" smtClean="0"/>
          </a:p>
          <a:p>
            <a:pPr algn="ctr"/>
            <a:r>
              <a:rPr kumimoji="1" lang="ja-JP" altLang="en-US" sz="2400" dirty="0" smtClean="0"/>
              <a:t>＋</a:t>
            </a:r>
            <a:endParaRPr kumimoji="1" lang="en-US" altLang="ja-JP" sz="2400" dirty="0" smtClean="0"/>
          </a:p>
          <a:p>
            <a:pPr algn="ctr"/>
            <a:r>
              <a:rPr lang="ja-JP" altLang="en-US" sz="2400" dirty="0" smtClean="0"/>
              <a:t>反跳電子の</a:t>
            </a:r>
            <a:endParaRPr lang="en-US" altLang="ja-JP" sz="2400" dirty="0" smtClean="0"/>
          </a:p>
          <a:p>
            <a:pPr algn="ctr"/>
            <a:r>
              <a:rPr lang="ja-JP" altLang="en-US" sz="2400" dirty="0" smtClean="0"/>
              <a:t>エネルギーと方向</a:t>
            </a:r>
            <a:endParaRPr lang="en-US" altLang="ja-JP" sz="2400" dirty="0" smtClean="0"/>
          </a:p>
          <a:p>
            <a:pPr algn="ctr"/>
            <a:endParaRPr lang="en-US" altLang="ja-JP" sz="2400" dirty="0" smtClean="0"/>
          </a:p>
          <a:p>
            <a:pPr algn="ctr"/>
            <a:r>
              <a:rPr kumimoji="1" lang="ja-JP" altLang="en-US" sz="2400" dirty="0" smtClean="0"/>
              <a:t>↓</a:t>
            </a:r>
            <a:endParaRPr kumimoji="1" lang="en-US" altLang="ja-JP" sz="2400" dirty="0" smtClean="0"/>
          </a:p>
          <a:p>
            <a:pPr algn="ctr"/>
            <a:endParaRPr kumimoji="1" lang="en-US" altLang="ja-JP" sz="2400" dirty="0" smtClean="0"/>
          </a:p>
          <a:p>
            <a:pPr algn="ctr"/>
            <a:r>
              <a:rPr lang="ja-JP" altLang="en-US" sz="2400" dirty="0" smtClean="0"/>
              <a:t>ガンマ線の</a:t>
            </a:r>
            <a:endParaRPr lang="en-US" altLang="ja-JP" sz="2400" dirty="0" smtClean="0"/>
          </a:p>
          <a:p>
            <a:pPr algn="ctr"/>
            <a:r>
              <a:rPr lang="ja-JP" altLang="en-US" sz="2400" dirty="0" smtClean="0"/>
              <a:t>入射方向とエネルギー</a:t>
            </a:r>
            <a:endParaRPr kumimoji="1" lang="en-US" altLang="ja-JP" sz="2400" dirty="0" smtClean="0"/>
          </a:p>
        </p:txBody>
      </p:sp>
      <p:grpSp>
        <p:nvGrpSpPr>
          <p:cNvPr id="22" name="グループ化 21"/>
          <p:cNvGrpSpPr/>
          <p:nvPr/>
        </p:nvGrpSpPr>
        <p:grpSpPr>
          <a:xfrm>
            <a:off x="971600" y="1340768"/>
            <a:ext cx="7056784" cy="523220"/>
            <a:chOff x="971600" y="1412776"/>
            <a:chExt cx="7056784" cy="523220"/>
          </a:xfrm>
        </p:grpSpPr>
        <p:sp>
          <p:nvSpPr>
            <p:cNvPr id="11" name="テキスト ボックス 10"/>
            <p:cNvSpPr txBox="1"/>
            <p:nvPr/>
          </p:nvSpPr>
          <p:spPr>
            <a:xfrm>
              <a:off x="971600" y="1412776"/>
              <a:ext cx="7056784" cy="523220"/>
            </a:xfrm>
            <a:prstGeom prst="rect">
              <a:avLst/>
            </a:prstGeom>
            <a:noFill/>
          </p:spPr>
          <p:txBody>
            <a:bodyPr wrap="square" rtlCol="0">
              <a:spAutoFit/>
            </a:bodyPr>
            <a:lstStyle/>
            <a:p>
              <a:r>
                <a:rPr kumimoji="1" lang="ja-JP" altLang="en-US" sz="2800" dirty="0" smtClean="0"/>
                <a:t>コンプトン散乱を利用したガンマ線望遠鏡</a:t>
              </a:r>
              <a:endParaRPr kumimoji="1" lang="ja-JP" altLang="en-US" sz="2800" dirty="0"/>
            </a:p>
          </p:txBody>
        </p:sp>
        <p:cxnSp>
          <p:nvCxnSpPr>
            <p:cNvPr id="21" name="直線コネクタ 20"/>
            <p:cNvCxnSpPr/>
            <p:nvPr/>
          </p:nvCxnSpPr>
          <p:spPr>
            <a:xfrm>
              <a:off x="1043608" y="1844824"/>
              <a:ext cx="69127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正方形/長方形 22"/>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1.</a:t>
            </a:r>
            <a:r>
              <a:rPr lang="ja-JP" altLang="en-US" sz="2400" b="1" dirty="0" smtClean="0">
                <a:ln w="50800"/>
                <a:solidFill>
                  <a:schemeClr val="bg1">
                    <a:shade val="50000"/>
                  </a:schemeClr>
                </a:solidFill>
              </a:rPr>
              <a:t>研究の目的</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研究の目的①</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6</a:t>
            </a:fld>
            <a:endParaRPr kumimoji="1" lang="ja-JP" altLang="en-US">
              <a:solidFill>
                <a:schemeClr val="tx1"/>
              </a:solidFill>
            </a:endParaRPr>
          </a:p>
        </p:txBody>
      </p:sp>
      <p:sp>
        <p:nvSpPr>
          <p:cNvPr id="26" name="テキスト ボックス 25"/>
          <p:cNvSpPr txBox="1"/>
          <p:nvPr/>
        </p:nvSpPr>
        <p:spPr>
          <a:xfrm>
            <a:off x="4211960" y="5877272"/>
            <a:ext cx="1800200" cy="369332"/>
          </a:xfrm>
          <a:prstGeom prst="rect">
            <a:avLst/>
          </a:prstGeom>
          <a:noFill/>
        </p:spPr>
        <p:txBody>
          <a:bodyPr wrap="square" rtlCol="0">
            <a:spAutoFit/>
          </a:bodyPr>
          <a:lstStyle/>
          <a:p>
            <a:r>
              <a:rPr kumimoji="1" lang="ja-JP" altLang="en-US" dirty="0" smtClean="0"/>
              <a:t>光電子増倍管</a:t>
            </a:r>
            <a:endParaRPr kumimoji="1" lang="ja-JP" altLang="en-US" dirty="0"/>
          </a:p>
        </p:txBody>
      </p:sp>
      <p:grpSp>
        <p:nvGrpSpPr>
          <p:cNvPr id="35" name="グループ化 34"/>
          <p:cNvGrpSpPr/>
          <p:nvPr/>
        </p:nvGrpSpPr>
        <p:grpSpPr>
          <a:xfrm>
            <a:off x="1259632" y="1412776"/>
            <a:ext cx="2880320" cy="523220"/>
            <a:chOff x="1259632" y="1412776"/>
            <a:chExt cx="2880320" cy="523220"/>
          </a:xfrm>
        </p:grpSpPr>
        <p:sp>
          <p:nvSpPr>
            <p:cNvPr id="29" name="テキスト ボックス 28"/>
            <p:cNvSpPr txBox="1"/>
            <p:nvPr/>
          </p:nvSpPr>
          <p:spPr>
            <a:xfrm>
              <a:off x="1259632" y="1412776"/>
              <a:ext cx="2880320" cy="523220"/>
            </a:xfrm>
            <a:prstGeom prst="rect">
              <a:avLst/>
            </a:prstGeom>
            <a:noFill/>
          </p:spPr>
          <p:txBody>
            <a:bodyPr wrap="square" rtlCol="0">
              <a:spAutoFit/>
            </a:bodyPr>
            <a:lstStyle/>
            <a:p>
              <a:r>
                <a:rPr kumimoji="1" lang="en-US" altLang="ja-JP" sz="2800" dirty="0" smtClean="0"/>
                <a:t>ETCC</a:t>
              </a:r>
              <a:r>
                <a:rPr kumimoji="1" lang="ja-JP" altLang="en-US" sz="2800" dirty="0" smtClean="0"/>
                <a:t>の断面図</a:t>
              </a:r>
              <a:endParaRPr kumimoji="1" lang="ja-JP" altLang="en-US" sz="2800" dirty="0"/>
            </a:p>
          </p:txBody>
        </p:sp>
        <p:cxnSp>
          <p:nvCxnSpPr>
            <p:cNvPr id="31" name="直線コネクタ 30"/>
            <p:cNvCxnSpPr/>
            <p:nvPr/>
          </p:nvCxnSpPr>
          <p:spPr>
            <a:xfrm>
              <a:off x="1259632" y="1844824"/>
              <a:ext cx="25922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p:cNvGrpSpPr/>
          <p:nvPr/>
        </p:nvGrpSpPr>
        <p:grpSpPr>
          <a:xfrm>
            <a:off x="755576" y="2132856"/>
            <a:ext cx="4356484" cy="4464496"/>
            <a:chOff x="755576" y="2132856"/>
            <a:chExt cx="4356484" cy="4464496"/>
          </a:xfrm>
        </p:grpSpPr>
        <p:sp>
          <p:nvSpPr>
            <p:cNvPr id="5" name="正方形/長方形 4"/>
            <p:cNvSpPr/>
            <p:nvPr/>
          </p:nvSpPr>
          <p:spPr>
            <a:xfrm>
              <a:off x="1403648" y="2915652"/>
              <a:ext cx="2304256" cy="230425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851920" y="3779748"/>
              <a:ext cx="360040" cy="144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99592" y="3779748"/>
              <a:ext cx="360040" cy="144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99592" y="5291916"/>
              <a:ext cx="3312368" cy="29732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555776" y="2132856"/>
              <a:ext cx="1656184" cy="369332"/>
            </a:xfrm>
            <a:prstGeom prst="rect">
              <a:avLst/>
            </a:prstGeom>
            <a:noFill/>
          </p:spPr>
          <p:txBody>
            <a:bodyPr wrap="square" rtlCol="0">
              <a:spAutoFit/>
            </a:bodyPr>
            <a:lstStyle/>
            <a:p>
              <a:r>
                <a:rPr kumimoji="1" lang="ja-JP" altLang="en-US" dirty="0" smtClean="0"/>
                <a:t>ドリフト電極</a:t>
              </a:r>
              <a:endParaRPr kumimoji="1" lang="ja-JP" altLang="en-US" dirty="0"/>
            </a:p>
          </p:txBody>
        </p:sp>
        <p:cxnSp>
          <p:nvCxnSpPr>
            <p:cNvPr id="11" name="直線矢印コネクタ 10"/>
            <p:cNvCxnSpPr>
              <a:stCxn id="9" idx="2"/>
            </p:cNvCxnSpPr>
            <p:nvPr/>
          </p:nvCxnSpPr>
          <p:spPr>
            <a:xfrm flipH="1">
              <a:off x="3203848" y="2502188"/>
              <a:ext cx="180020" cy="7107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1475656" y="6228020"/>
              <a:ext cx="3096344" cy="369332"/>
            </a:xfrm>
            <a:prstGeom prst="rect">
              <a:avLst/>
            </a:prstGeom>
            <a:noFill/>
          </p:spPr>
          <p:txBody>
            <a:bodyPr wrap="square" rtlCol="0">
              <a:spAutoFit/>
            </a:bodyPr>
            <a:lstStyle/>
            <a:p>
              <a:r>
                <a:rPr kumimoji="1" lang="ja-JP" altLang="en-US" dirty="0" smtClean="0"/>
                <a:t>シンチレーション検出器</a:t>
              </a:r>
              <a:endParaRPr kumimoji="1" lang="ja-JP" altLang="en-US" dirty="0"/>
            </a:p>
          </p:txBody>
        </p:sp>
        <p:cxnSp>
          <p:nvCxnSpPr>
            <p:cNvPr id="19" name="直線矢印コネクタ 18"/>
            <p:cNvCxnSpPr>
              <a:stCxn id="17" idx="0"/>
            </p:cNvCxnSpPr>
            <p:nvPr/>
          </p:nvCxnSpPr>
          <p:spPr>
            <a:xfrm flipH="1" flipV="1">
              <a:off x="2483768" y="5507940"/>
              <a:ext cx="54006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355976" y="3779748"/>
              <a:ext cx="0" cy="18094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55576" y="3779748"/>
              <a:ext cx="0" cy="18094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6" idx="0"/>
            </p:cNvCxnSpPr>
            <p:nvPr/>
          </p:nvCxnSpPr>
          <p:spPr>
            <a:xfrm flipH="1" flipV="1">
              <a:off x="4499992" y="4941168"/>
              <a:ext cx="612068" cy="936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899592" y="5733256"/>
              <a:ext cx="3312368"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411760" y="3933056"/>
              <a:ext cx="1296144" cy="57606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57" idx="2"/>
            </p:cNvCxnSpPr>
            <p:nvPr/>
          </p:nvCxnSpPr>
          <p:spPr>
            <a:xfrm>
              <a:off x="1727684" y="2574196"/>
              <a:ext cx="612068" cy="13588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1547664" y="3933056"/>
              <a:ext cx="792088" cy="15121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043608" y="2204864"/>
              <a:ext cx="1368152" cy="369332"/>
            </a:xfrm>
            <a:prstGeom prst="rect">
              <a:avLst/>
            </a:prstGeom>
            <a:noFill/>
          </p:spPr>
          <p:txBody>
            <a:bodyPr wrap="square" rtlCol="0">
              <a:spAutoFit/>
            </a:bodyPr>
            <a:lstStyle/>
            <a:p>
              <a:r>
                <a:rPr kumimoji="1" lang="ja-JP" altLang="en-US" dirty="0" smtClean="0"/>
                <a:t>ガンマ線</a:t>
              </a:r>
              <a:endParaRPr kumimoji="1" lang="ja-JP" altLang="en-US" dirty="0"/>
            </a:p>
          </p:txBody>
        </p:sp>
        <p:sp>
          <p:nvSpPr>
            <p:cNvPr id="61" name="テキスト ボックス 60"/>
            <p:cNvSpPr txBox="1"/>
            <p:nvPr/>
          </p:nvSpPr>
          <p:spPr>
            <a:xfrm>
              <a:off x="2555776" y="3717032"/>
              <a:ext cx="720080" cy="369332"/>
            </a:xfrm>
            <a:prstGeom prst="rect">
              <a:avLst/>
            </a:prstGeom>
            <a:noFill/>
          </p:spPr>
          <p:txBody>
            <a:bodyPr wrap="square" rtlCol="0">
              <a:spAutoFit/>
            </a:bodyPr>
            <a:lstStyle/>
            <a:p>
              <a:r>
                <a:rPr lang="ja-JP" altLang="en-US" b="1" dirty="0" smtClean="0"/>
                <a:t>電子</a:t>
              </a:r>
              <a:endParaRPr lang="en-US" altLang="ja-JP" b="1" dirty="0" smtClean="0"/>
            </a:p>
          </p:txBody>
        </p:sp>
      </p:grpSp>
      <p:sp>
        <p:nvSpPr>
          <p:cNvPr id="65" name="四角形吹き出し 64"/>
          <p:cNvSpPr/>
          <p:nvPr/>
        </p:nvSpPr>
        <p:spPr>
          <a:xfrm>
            <a:off x="4427984" y="1988840"/>
            <a:ext cx="4464496" cy="1440160"/>
          </a:xfrm>
          <a:prstGeom prst="wedgeRectCallout">
            <a:avLst>
              <a:gd name="adj1" fmla="val -61987"/>
              <a:gd name="adj2" fmla="val 111307"/>
            </a:avLst>
          </a:prstGeom>
          <a:solidFill>
            <a:schemeClr val="accent6">
              <a:lumMod val="40000"/>
              <a:lumOff val="6000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電子がガス検出器の外部に</a:t>
            </a:r>
            <a:endParaRPr kumimoji="1" lang="en-US" altLang="ja-JP" sz="2800" dirty="0" smtClean="0">
              <a:solidFill>
                <a:schemeClr val="tx1"/>
              </a:solidFill>
            </a:endParaRPr>
          </a:p>
          <a:p>
            <a:pPr algn="ctr"/>
            <a:r>
              <a:rPr kumimoji="1" lang="ja-JP" altLang="en-US" sz="2800" dirty="0" smtClean="0">
                <a:solidFill>
                  <a:schemeClr val="tx1"/>
                </a:solidFill>
              </a:rPr>
              <a:t>逃げてしまうことがある</a:t>
            </a:r>
            <a:endParaRPr kumimoji="1" lang="ja-JP" altLang="en-US" sz="2800" dirty="0">
              <a:solidFill>
                <a:schemeClr val="tx1"/>
              </a:solidFill>
            </a:endParaRPr>
          </a:p>
        </p:txBody>
      </p:sp>
      <p:sp>
        <p:nvSpPr>
          <p:cNvPr id="27" name="正方形/長方形 26"/>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1.</a:t>
            </a:r>
            <a:r>
              <a:rPr lang="ja-JP" altLang="en-US" sz="2400" b="1" dirty="0" smtClean="0">
                <a:ln w="50800"/>
                <a:solidFill>
                  <a:schemeClr val="bg1">
                    <a:shade val="50000"/>
                  </a:schemeClr>
                </a:solidFill>
              </a:rPr>
              <a:t>研究の目的</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7890080" cy="1143000"/>
          </a:xfrm>
        </p:spPr>
        <p:txBody>
          <a:bodyPr/>
          <a:lstStyle/>
          <a:p>
            <a:r>
              <a:rPr lang="ja-JP" altLang="en-US" dirty="0" smtClean="0"/>
              <a:t>研究</a:t>
            </a:r>
            <a:r>
              <a:rPr kumimoji="1" lang="ja-JP" altLang="en-US" dirty="0" smtClean="0"/>
              <a:t>の目的②</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7</a:t>
            </a:fld>
            <a:endParaRPr kumimoji="1" lang="ja-JP" altLang="en-US" dirty="0">
              <a:solidFill>
                <a:schemeClr val="tx1"/>
              </a:solidFill>
            </a:endParaRPr>
          </a:p>
        </p:txBody>
      </p:sp>
      <p:cxnSp>
        <p:nvCxnSpPr>
          <p:cNvPr id="20" name="直線コネクタ 19"/>
          <p:cNvCxnSpPr/>
          <p:nvPr/>
        </p:nvCxnSpPr>
        <p:spPr>
          <a:xfrm>
            <a:off x="1439652" y="2502188"/>
            <a:ext cx="612068" cy="13588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1259632" y="3861048"/>
            <a:ext cx="792088" cy="151216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123728" y="3861048"/>
            <a:ext cx="1008112" cy="50405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267744" y="3645024"/>
            <a:ext cx="720080" cy="369332"/>
          </a:xfrm>
          <a:prstGeom prst="rect">
            <a:avLst/>
          </a:prstGeom>
          <a:noFill/>
        </p:spPr>
        <p:txBody>
          <a:bodyPr wrap="square" rtlCol="0">
            <a:spAutoFit/>
          </a:bodyPr>
          <a:lstStyle/>
          <a:p>
            <a:r>
              <a:rPr lang="ja-JP" altLang="en-US" b="1" dirty="0" smtClean="0"/>
              <a:t>電子</a:t>
            </a:r>
            <a:endParaRPr lang="en-US" altLang="ja-JP" b="1" dirty="0" smtClean="0"/>
          </a:p>
        </p:txBody>
      </p:sp>
      <p:sp>
        <p:nvSpPr>
          <p:cNvPr id="7" name="正方形/長方形 6"/>
          <p:cNvSpPr/>
          <p:nvPr/>
        </p:nvSpPr>
        <p:spPr>
          <a:xfrm>
            <a:off x="1115616" y="2843644"/>
            <a:ext cx="2304256" cy="230425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563888" y="3707740"/>
            <a:ext cx="360040" cy="144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1560" y="3707740"/>
            <a:ext cx="360040" cy="144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11560" y="5219908"/>
            <a:ext cx="3312368" cy="29732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4067944" y="3707740"/>
            <a:ext cx="0" cy="18094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7544" y="3707740"/>
            <a:ext cx="0" cy="18094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611560" y="5661248"/>
            <a:ext cx="3312368"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203848" y="3717032"/>
            <a:ext cx="144016" cy="12961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187624" y="3717032"/>
            <a:ext cx="144016" cy="12961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1259632" y="1412776"/>
            <a:ext cx="2880320" cy="523220"/>
            <a:chOff x="1259632" y="1412776"/>
            <a:chExt cx="2880320" cy="523220"/>
          </a:xfrm>
        </p:grpSpPr>
        <p:sp>
          <p:nvSpPr>
            <p:cNvPr id="28" name="テキスト ボックス 27"/>
            <p:cNvSpPr txBox="1"/>
            <p:nvPr/>
          </p:nvSpPr>
          <p:spPr>
            <a:xfrm>
              <a:off x="1259632" y="1412776"/>
              <a:ext cx="2880320" cy="523220"/>
            </a:xfrm>
            <a:prstGeom prst="rect">
              <a:avLst/>
            </a:prstGeom>
            <a:noFill/>
          </p:spPr>
          <p:txBody>
            <a:bodyPr wrap="square" rtlCol="0">
              <a:spAutoFit/>
            </a:bodyPr>
            <a:lstStyle/>
            <a:p>
              <a:r>
                <a:rPr kumimoji="1" lang="en-US" altLang="ja-JP" sz="2800" dirty="0" smtClean="0"/>
                <a:t>ETCC</a:t>
              </a:r>
              <a:r>
                <a:rPr kumimoji="1" lang="ja-JP" altLang="en-US" sz="2800" dirty="0" smtClean="0"/>
                <a:t>の断面図</a:t>
              </a:r>
              <a:endParaRPr kumimoji="1" lang="ja-JP" altLang="en-US" sz="2800" dirty="0"/>
            </a:p>
          </p:txBody>
        </p:sp>
        <p:cxnSp>
          <p:nvCxnSpPr>
            <p:cNvPr id="29" name="直線コネクタ 28"/>
            <p:cNvCxnSpPr/>
            <p:nvPr/>
          </p:nvCxnSpPr>
          <p:spPr>
            <a:xfrm>
              <a:off x="1259632" y="1844824"/>
              <a:ext cx="25922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四角形吹き出し 30"/>
          <p:cNvSpPr/>
          <p:nvPr/>
        </p:nvSpPr>
        <p:spPr>
          <a:xfrm>
            <a:off x="4355976" y="1700808"/>
            <a:ext cx="3816424" cy="1368152"/>
          </a:xfrm>
          <a:prstGeom prst="wedgeRectCallout">
            <a:avLst>
              <a:gd name="adj1" fmla="val -72821"/>
              <a:gd name="adj2" fmla="val 116124"/>
            </a:avLst>
          </a:prstGeom>
          <a:solidFill>
            <a:schemeClr val="accent6">
              <a:lumMod val="40000"/>
              <a:lumOff val="6000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電子を受けとめる</a:t>
            </a:r>
            <a:endParaRPr lang="en-US" altLang="ja-JP" sz="2800" dirty="0" smtClean="0">
              <a:solidFill>
                <a:schemeClr val="tx1"/>
              </a:solidFill>
            </a:endParaRPr>
          </a:p>
          <a:p>
            <a:pPr algn="ctr"/>
            <a:r>
              <a:rPr kumimoji="1" lang="ja-JP" altLang="en-US" sz="2800" dirty="0" smtClean="0">
                <a:solidFill>
                  <a:schemeClr val="tx1"/>
                </a:solidFill>
              </a:rPr>
              <a:t>検出器が必要！</a:t>
            </a:r>
            <a:endParaRPr kumimoji="1" lang="ja-JP" altLang="en-US" sz="2800" dirty="0">
              <a:solidFill>
                <a:schemeClr val="tx1"/>
              </a:solidFill>
            </a:endParaRPr>
          </a:p>
        </p:txBody>
      </p:sp>
      <p:sp>
        <p:nvSpPr>
          <p:cNvPr id="32" name="テキスト ボックス 31"/>
          <p:cNvSpPr txBox="1"/>
          <p:nvPr/>
        </p:nvSpPr>
        <p:spPr>
          <a:xfrm>
            <a:off x="4644008" y="3429000"/>
            <a:ext cx="3168352" cy="523220"/>
          </a:xfrm>
          <a:prstGeom prst="rect">
            <a:avLst/>
          </a:prstGeom>
          <a:solidFill>
            <a:schemeClr val="tx2">
              <a:lumMod val="20000"/>
              <a:lumOff val="80000"/>
            </a:schemeClr>
          </a:solidFill>
          <a:ln w="50800">
            <a:solidFill>
              <a:schemeClr val="tx2"/>
            </a:solidFill>
          </a:ln>
        </p:spPr>
        <p:txBody>
          <a:bodyPr wrap="square" rtlCol="0">
            <a:spAutoFit/>
          </a:bodyPr>
          <a:lstStyle/>
          <a:p>
            <a:pPr algn="ctr"/>
            <a:r>
              <a:rPr lang="ja-JP" altLang="en-US" sz="2800" dirty="0" smtClean="0"/>
              <a:t>フォトダイオード</a:t>
            </a:r>
            <a:endParaRPr lang="en-US" altLang="ja-JP" sz="2800" dirty="0" smtClean="0"/>
          </a:p>
        </p:txBody>
      </p:sp>
      <p:grpSp>
        <p:nvGrpSpPr>
          <p:cNvPr id="34" name="グループ化 33"/>
          <p:cNvGrpSpPr/>
          <p:nvPr/>
        </p:nvGrpSpPr>
        <p:grpSpPr>
          <a:xfrm>
            <a:off x="4644008" y="4221088"/>
            <a:ext cx="3528392" cy="2083008"/>
            <a:chOff x="4716016" y="4293096"/>
            <a:chExt cx="3528392" cy="2083008"/>
          </a:xfrm>
          <a:solidFill>
            <a:schemeClr val="tx2">
              <a:lumMod val="20000"/>
              <a:lumOff val="80000"/>
            </a:schemeClr>
          </a:solidFill>
        </p:grpSpPr>
        <p:sp>
          <p:nvSpPr>
            <p:cNvPr id="5" name="テキスト ボックス 4"/>
            <p:cNvSpPr txBox="1"/>
            <p:nvPr/>
          </p:nvSpPr>
          <p:spPr>
            <a:xfrm>
              <a:off x="4860032" y="4437112"/>
              <a:ext cx="3384376" cy="1938992"/>
            </a:xfrm>
            <a:prstGeom prst="rect">
              <a:avLst/>
            </a:prstGeom>
            <a:grpFill/>
            <a:ln w="25400">
              <a:solidFill>
                <a:schemeClr val="tx2"/>
              </a:solidFill>
            </a:ln>
          </p:spPr>
          <p:txBody>
            <a:bodyPr wrap="square" rtlCol="0">
              <a:spAutoFit/>
            </a:bodyPr>
            <a:lstStyle/>
            <a:p>
              <a:endParaRPr lang="en-US" altLang="ja-JP" sz="2400" dirty="0" smtClean="0"/>
            </a:p>
            <a:p>
              <a:r>
                <a:rPr lang="ja-JP" altLang="en-US" sz="2400" dirty="0" smtClean="0"/>
                <a:t>安価</a:t>
              </a:r>
              <a:endParaRPr lang="en-US" altLang="ja-JP" sz="2400" dirty="0" smtClean="0"/>
            </a:p>
            <a:p>
              <a:r>
                <a:rPr lang="ja-JP" altLang="en-US" sz="2400" dirty="0" smtClean="0"/>
                <a:t>薄い</a:t>
              </a:r>
              <a:endParaRPr lang="en-US" altLang="ja-JP" sz="2400" dirty="0" smtClean="0"/>
            </a:p>
            <a:p>
              <a:r>
                <a:rPr lang="ja-JP" altLang="en-US" sz="2400" dirty="0" smtClean="0"/>
                <a:t>信号の取り出しが容易</a:t>
              </a:r>
              <a:endParaRPr lang="en-US" altLang="ja-JP" sz="2400" dirty="0" smtClean="0"/>
            </a:p>
            <a:p>
              <a:r>
                <a:rPr lang="ja-JP" altLang="en-US" sz="2400" dirty="0" smtClean="0"/>
                <a:t>読み出し回路が単純</a:t>
              </a:r>
            </a:p>
          </p:txBody>
        </p:sp>
        <p:sp>
          <p:nvSpPr>
            <p:cNvPr id="33" name="正方形/長方形 32"/>
            <p:cNvSpPr/>
            <p:nvPr/>
          </p:nvSpPr>
          <p:spPr>
            <a:xfrm>
              <a:off x="4716016" y="4293096"/>
              <a:ext cx="1080120" cy="504056"/>
            </a:xfrm>
            <a:prstGeom prst="rect">
              <a:avLst/>
            </a:prstGeom>
            <a:grp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利点</a:t>
              </a:r>
              <a:endParaRPr lang="ja-JP" altLang="en-US" dirty="0">
                <a:solidFill>
                  <a:schemeClr val="tx1"/>
                </a:solidFill>
              </a:endParaRPr>
            </a:p>
          </p:txBody>
        </p:sp>
      </p:grpSp>
      <p:sp>
        <p:nvSpPr>
          <p:cNvPr id="30" name="正方形/長方形 29"/>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1.</a:t>
            </a:r>
            <a:r>
              <a:rPr lang="ja-JP" altLang="en-US" sz="2400" b="1" dirty="0" smtClean="0">
                <a:ln w="50800"/>
                <a:solidFill>
                  <a:schemeClr val="bg1">
                    <a:shade val="50000"/>
                  </a:schemeClr>
                </a:solidFill>
              </a:rPr>
              <a:t>研究の目的</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6"/>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63688" y="2132856"/>
            <a:ext cx="6408712" cy="3416320"/>
          </a:xfrm>
          <a:prstGeom prst="rect">
            <a:avLst/>
          </a:prstGeom>
          <a:noFill/>
        </p:spPr>
        <p:txBody>
          <a:bodyPr wrap="square" rtlCol="0">
            <a:spAutoFit/>
          </a:bodyPr>
          <a:lstStyle/>
          <a:p>
            <a:pPr marL="342900" indent="-342900">
              <a:buFont typeface="+mj-lt"/>
              <a:buAutoNum type="arabicPeriod"/>
            </a:pPr>
            <a:r>
              <a:rPr lang="ja-JP" altLang="en-US" sz="3600" dirty="0" smtClean="0">
                <a:solidFill>
                  <a:schemeClr val="bg1">
                    <a:lumMod val="75000"/>
                  </a:schemeClr>
                </a:solidFill>
              </a:rPr>
              <a:t>研究の目的</a:t>
            </a:r>
            <a:endParaRPr lang="en-US" altLang="ja-JP" sz="3600" dirty="0" smtClean="0">
              <a:solidFill>
                <a:schemeClr val="bg1">
                  <a:lumMod val="75000"/>
                </a:schemeClr>
              </a:solidFill>
            </a:endParaRPr>
          </a:p>
          <a:p>
            <a:pPr marL="342900" indent="-342900">
              <a:buFont typeface="+mj-lt"/>
              <a:buAutoNum type="arabicPeriod"/>
            </a:pPr>
            <a:r>
              <a:rPr lang="ja-JP" altLang="en-US" sz="3600" dirty="0" smtClean="0"/>
              <a:t>検出器</a:t>
            </a:r>
            <a:endParaRPr kumimoji="1"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検出器の原理</a:t>
            </a:r>
            <a:endParaRPr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セットアップ</a:t>
            </a:r>
            <a:endParaRPr kumimoji="1" lang="en-US" altLang="ja-JP" sz="3600" dirty="0" smtClean="0">
              <a:solidFill>
                <a:schemeClr val="bg1">
                  <a:lumMod val="75000"/>
                </a:schemeClr>
              </a:solidFill>
            </a:endParaRPr>
          </a:p>
          <a:p>
            <a:pPr marL="342900" indent="-342900">
              <a:buFont typeface="+mj-lt"/>
              <a:buAutoNum type="arabicPeriod"/>
            </a:pPr>
            <a:r>
              <a:rPr kumimoji="1" lang="ja-JP" altLang="en-US" sz="3600" dirty="0" smtClean="0">
                <a:solidFill>
                  <a:schemeClr val="bg1">
                    <a:lumMod val="75000"/>
                  </a:schemeClr>
                </a:solidFill>
              </a:rPr>
              <a:t>測定結果と解析結果</a:t>
            </a:r>
            <a:endParaRPr kumimoji="1" lang="en-US" altLang="ja-JP" sz="3600" dirty="0" smtClean="0">
              <a:solidFill>
                <a:schemeClr val="bg1">
                  <a:lumMod val="75000"/>
                </a:schemeClr>
              </a:solidFill>
            </a:endParaRPr>
          </a:p>
          <a:p>
            <a:pPr marL="342900" indent="-342900">
              <a:buFont typeface="+mj-lt"/>
              <a:buAutoNum type="arabicPeriod"/>
            </a:pPr>
            <a:r>
              <a:rPr lang="ja-JP" altLang="en-US" sz="3600" dirty="0" smtClean="0">
                <a:solidFill>
                  <a:schemeClr val="bg1">
                    <a:lumMod val="75000"/>
                  </a:schemeClr>
                </a:solidFill>
              </a:rPr>
              <a:t>まとめ</a:t>
            </a:r>
            <a:endParaRPr kumimoji="1" lang="ja-JP" altLang="en-US" sz="3600" dirty="0">
              <a:solidFill>
                <a:schemeClr val="bg1">
                  <a:lumMod val="75000"/>
                </a:schemeClr>
              </a:solidFill>
            </a:endParaRPr>
          </a:p>
        </p:txBody>
      </p:sp>
      <p:sp>
        <p:nvSpPr>
          <p:cNvPr id="6" name="タイトル 5"/>
          <p:cNvSpPr>
            <a:spLocks noGrp="1"/>
          </p:cNvSpPr>
          <p:nvPr>
            <p:ph type="title"/>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8</a:t>
            </a:fld>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8"/>
            <a:ext cx="7890080" cy="1143000"/>
          </a:xfrm>
        </p:spPr>
        <p:txBody>
          <a:bodyPr/>
          <a:lstStyle/>
          <a:p>
            <a:r>
              <a:rPr kumimoji="1" lang="ja-JP" altLang="en-US" dirty="0" smtClean="0"/>
              <a:t>測定方法①</a:t>
            </a:r>
            <a:endParaRPr kumimoji="1" lang="ja-JP" altLang="en-US" dirty="0"/>
          </a:p>
        </p:txBody>
      </p:sp>
      <p:sp>
        <p:nvSpPr>
          <p:cNvPr id="4" name="スライド番号プレースホルダ 3"/>
          <p:cNvSpPr>
            <a:spLocks noGrp="1"/>
          </p:cNvSpPr>
          <p:nvPr>
            <p:ph type="sldNum" sz="quarter" idx="12"/>
          </p:nvPr>
        </p:nvSpPr>
        <p:spPr/>
        <p:txBody>
          <a:bodyPr/>
          <a:lstStyle/>
          <a:p>
            <a:fld id="{E8BBE402-C60B-4C4B-B732-E027284C08B4}" type="slidenum">
              <a:rPr kumimoji="1" lang="ja-JP" altLang="en-US" smtClean="0">
                <a:solidFill>
                  <a:schemeClr val="tx1"/>
                </a:solidFill>
              </a:rPr>
              <a:pPr/>
              <a:t>9</a:t>
            </a:fld>
            <a:endParaRPr kumimoji="1" lang="ja-JP" altLang="en-US" dirty="0">
              <a:solidFill>
                <a:schemeClr val="tx1"/>
              </a:solidFill>
            </a:endParaRPr>
          </a:p>
        </p:txBody>
      </p:sp>
      <p:grpSp>
        <p:nvGrpSpPr>
          <p:cNvPr id="5" name="グループ化 4"/>
          <p:cNvGrpSpPr/>
          <p:nvPr/>
        </p:nvGrpSpPr>
        <p:grpSpPr>
          <a:xfrm>
            <a:off x="251520" y="2224028"/>
            <a:ext cx="3888432" cy="3600400"/>
            <a:chOff x="467544" y="2843644"/>
            <a:chExt cx="3600400" cy="2817604"/>
          </a:xfrm>
        </p:grpSpPr>
        <p:sp>
          <p:nvSpPr>
            <p:cNvPr id="6" name="正方形/長方形 5"/>
            <p:cNvSpPr/>
            <p:nvPr/>
          </p:nvSpPr>
          <p:spPr>
            <a:xfrm>
              <a:off x="1115616" y="2843644"/>
              <a:ext cx="2304256" cy="230425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563888" y="3707740"/>
              <a:ext cx="360040" cy="144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11560" y="3707740"/>
              <a:ext cx="360040" cy="144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1560" y="5219908"/>
              <a:ext cx="3312368" cy="29732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4067944" y="3707740"/>
              <a:ext cx="0" cy="18094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7544" y="3707740"/>
              <a:ext cx="0" cy="180949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611560" y="5661248"/>
              <a:ext cx="3312368"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203848" y="3717032"/>
              <a:ext cx="144016" cy="12961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87624" y="3717032"/>
              <a:ext cx="144016" cy="129614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2195736" y="2944108"/>
            <a:ext cx="1008112" cy="720080"/>
            <a:chOff x="2123728" y="3645024"/>
            <a:chExt cx="1008112" cy="720080"/>
          </a:xfrm>
        </p:grpSpPr>
        <p:cxnSp>
          <p:nvCxnSpPr>
            <p:cNvPr id="16" name="直線矢印コネクタ 15"/>
            <p:cNvCxnSpPr/>
            <p:nvPr/>
          </p:nvCxnSpPr>
          <p:spPr>
            <a:xfrm>
              <a:off x="2123728" y="3861048"/>
              <a:ext cx="1008112" cy="50405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267744" y="3645024"/>
              <a:ext cx="720080" cy="369332"/>
            </a:xfrm>
            <a:prstGeom prst="rect">
              <a:avLst/>
            </a:prstGeom>
            <a:noFill/>
          </p:spPr>
          <p:txBody>
            <a:bodyPr wrap="square" rtlCol="0">
              <a:spAutoFit/>
            </a:bodyPr>
            <a:lstStyle/>
            <a:p>
              <a:r>
                <a:rPr lang="ja-JP" altLang="en-US" b="1" dirty="0" smtClean="0"/>
                <a:t>電子</a:t>
              </a:r>
              <a:endParaRPr lang="en-US" altLang="ja-JP" b="1" dirty="0" smtClean="0"/>
            </a:p>
          </p:txBody>
        </p:sp>
      </p:grpSp>
      <p:grpSp>
        <p:nvGrpSpPr>
          <p:cNvPr id="28" name="グループ化 27"/>
          <p:cNvGrpSpPr/>
          <p:nvPr/>
        </p:nvGrpSpPr>
        <p:grpSpPr>
          <a:xfrm>
            <a:off x="1763688" y="4014936"/>
            <a:ext cx="2016224" cy="1089412"/>
            <a:chOff x="1763688" y="4499828"/>
            <a:chExt cx="2016224" cy="1089412"/>
          </a:xfrm>
        </p:grpSpPr>
        <p:cxnSp>
          <p:nvCxnSpPr>
            <p:cNvPr id="19" name="直線矢印コネクタ 18"/>
            <p:cNvCxnSpPr/>
            <p:nvPr/>
          </p:nvCxnSpPr>
          <p:spPr>
            <a:xfrm>
              <a:off x="1763688" y="4653136"/>
              <a:ext cx="2016224" cy="936104"/>
            </a:xfrm>
            <a:prstGeom prst="straightConnector1">
              <a:avLst/>
            </a:prstGeom>
            <a:ln w="444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979712" y="4499828"/>
              <a:ext cx="1296144" cy="369332"/>
            </a:xfrm>
            <a:prstGeom prst="rect">
              <a:avLst/>
            </a:prstGeom>
            <a:noFill/>
          </p:spPr>
          <p:txBody>
            <a:bodyPr wrap="square" rtlCol="0">
              <a:spAutoFit/>
            </a:bodyPr>
            <a:lstStyle/>
            <a:p>
              <a:r>
                <a:rPr lang="ja-JP" altLang="en-US" dirty="0" smtClean="0"/>
                <a:t>ガンマ線</a:t>
              </a:r>
              <a:endParaRPr kumimoji="1" lang="ja-JP" altLang="en-US" dirty="0"/>
            </a:p>
          </p:txBody>
        </p:sp>
      </p:grpSp>
      <p:sp>
        <p:nvSpPr>
          <p:cNvPr id="22" name="テキスト ボックス 21"/>
          <p:cNvSpPr txBox="1"/>
          <p:nvPr/>
        </p:nvSpPr>
        <p:spPr>
          <a:xfrm>
            <a:off x="1547664" y="1556792"/>
            <a:ext cx="1224136" cy="523220"/>
          </a:xfrm>
          <a:prstGeom prst="rect">
            <a:avLst/>
          </a:prstGeom>
          <a:noFill/>
          <a:ln>
            <a:solidFill>
              <a:schemeClr val="tx1"/>
            </a:solidFill>
          </a:ln>
        </p:spPr>
        <p:txBody>
          <a:bodyPr wrap="square" rtlCol="0">
            <a:spAutoFit/>
          </a:bodyPr>
          <a:lstStyle/>
          <a:p>
            <a:pPr algn="ctr"/>
            <a:r>
              <a:rPr kumimoji="1" lang="en-US" altLang="ja-JP" sz="2800" dirty="0" smtClean="0"/>
              <a:t>ETCC</a:t>
            </a:r>
            <a:endParaRPr kumimoji="1" lang="ja-JP" altLang="en-US" sz="2800" dirty="0"/>
          </a:p>
        </p:txBody>
      </p:sp>
      <p:sp>
        <p:nvSpPr>
          <p:cNvPr id="21" name="テキスト ボックス 20"/>
          <p:cNvSpPr txBox="1"/>
          <p:nvPr/>
        </p:nvSpPr>
        <p:spPr>
          <a:xfrm>
            <a:off x="4644008" y="1916832"/>
            <a:ext cx="3240360" cy="830997"/>
          </a:xfrm>
          <a:prstGeom prst="rect">
            <a:avLst/>
          </a:prstGeom>
          <a:noFill/>
          <a:ln w="25400">
            <a:solidFill>
              <a:srgbClr val="FF0000"/>
            </a:solidFill>
          </a:ln>
        </p:spPr>
        <p:txBody>
          <a:bodyPr wrap="square" rtlCol="0">
            <a:spAutoFit/>
          </a:bodyPr>
          <a:lstStyle/>
          <a:p>
            <a:pPr algn="ctr"/>
            <a:r>
              <a:rPr lang="ja-JP" altLang="en-US" sz="2400" dirty="0" smtClean="0"/>
              <a:t>電子は止めたいが</a:t>
            </a:r>
            <a:endParaRPr lang="en-US" altLang="ja-JP" sz="2400" dirty="0" smtClean="0"/>
          </a:p>
          <a:p>
            <a:pPr algn="ctr"/>
            <a:r>
              <a:rPr lang="ja-JP" altLang="en-US" sz="2400" dirty="0" smtClean="0"/>
              <a:t>ガンマ線は通したい</a:t>
            </a:r>
            <a:endParaRPr kumimoji="1" lang="ja-JP" altLang="en-US" sz="2400" dirty="0"/>
          </a:p>
        </p:txBody>
      </p:sp>
      <p:sp>
        <p:nvSpPr>
          <p:cNvPr id="23" name="下矢印 22"/>
          <p:cNvSpPr/>
          <p:nvPr/>
        </p:nvSpPr>
        <p:spPr>
          <a:xfrm>
            <a:off x="5508104" y="3140968"/>
            <a:ext cx="1368152" cy="79208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4" name="テキスト ボックス 23"/>
          <p:cNvSpPr txBox="1"/>
          <p:nvPr/>
        </p:nvSpPr>
        <p:spPr>
          <a:xfrm>
            <a:off x="4644008" y="4293096"/>
            <a:ext cx="3312368" cy="830997"/>
          </a:xfrm>
          <a:prstGeom prst="rect">
            <a:avLst/>
          </a:prstGeom>
          <a:noFill/>
          <a:ln w="25400">
            <a:solidFill>
              <a:srgbClr val="FF0000"/>
            </a:solidFill>
          </a:ln>
        </p:spPr>
        <p:txBody>
          <a:bodyPr wrap="square" rtlCol="0">
            <a:spAutoFit/>
          </a:bodyPr>
          <a:lstStyle/>
          <a:p>
            <a:pPr algn="ctr"/>
            <a:r>
              <a:rPr kumimoji="1" lang="en-US" altLang="ja-JP" sz="2400" dirty="0" smtClean="0"/>
              <a:t>2</a:t>
            </a:r>
            <a:r>
              <a:rPr kumimoji="1" lang="ja-JP" altLang="en-US" sz="2400" dirty="0" smtClean="0"/>
              <a:t>種類の測定を行い</a:t>
            </a:r>
            <a:endParaRPr kumimoji="1" lang="en-US" altLang="ja-JP" sz="2400" dirty="0" smtClean="0"/>
          </a:p>
          <a:p>
            <a:pPr algn="ctr"/>
            <a:r>
              <a:rPr lang="ja-JP" altLang="en-US" sz="2400" dirty="0" smtClean="0"/>
              <a:t>結果を比較した</a:t>
            </a:r>
            <a:endParaRPr kumimoji="1" lang="ja-JP" altLang="en-US" sz="2400" dirty="0"/>
          </a:p>
        </p:txBody>
      </p:sp>
      <p:sp>
        <p:nvSpPr>
          <p:cNvPr id="25" name="正方形/長方形 24"/>
          <p:cNvSpPr/>
          <p:nvPr/>
        </p:nvSpPr>
        <p:spPr>
          <a:xfrm>
            <a:off x="4572000" y="159023"/>
            <a:ext cx="4536504" cy="46166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r"/>
            <a:r>
              <a:rPr lang="en-US" altLang="ja-JP" sz="2400" b="1" dirty="0" smtClean="0">
                <a:ln w="50800"/>
                <a:solidFill>
                  <a:schemeClr val="bg1">
                    <a:shade val="50000"/>
                  </a:schemeClr>
                </a:solidFill>
              </a:rPr>
              <a:t>3.</a:t>
            </a:r>
            <a:r>
              <a:rPr lang="ja-JP" altLang="en-US" sz="2400" b="1" dirty="0" smtClean="0">
                <a:ln w="50800"/>
                <a:solidFill>
                  <a:schemeClr val="bg1">
                    <a:shade val="50000"/>
                  </a:schemeClr>
                </a:solidFill>
              </a:rPr>
              <a:t>検出器</a:t>
            </a:r>
            <a:endParaRPr lang="ja-JP" altLang="en-US" sz="2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2522</TotalTime>
  <Words>2597</Words>
  <Application>Microsoft Office PowerPoint</Application>
  <PresentationFormat>画面に合わせる (4:3)</PresentationFormat>
  <Paragraphs>547</Paragraphs>
  <Slides>40</Slides>
  <Notes>26</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フレッシュ</vt:lpstr>
      <vt:lpstr>反跳電子計測のための フォトダイオードの性能評価</vt:lpstr>
      <vt:lpstr>目次</vt:lpstr>
      <vt:lpstr>MeVガンマ線天文学</vt:lpstr>
      <vt:lpstr>課題は感度の低さ</vt:lpstr>
      <vt:lpstr>電子飛跡検出型コンプトンカメラETCC</vt:lpstr>
      <vt:lpstr>研究の目的①</vt:lpstr>
      <vt:lpstr>研究の目的②</vt:lpstr>
      <vt:lpstr>スライド 8</vt:lpstr>
      <vt:lpstr>測定方法①</vt:lpstr>
      <vt:lpstr>測定方法②</vt:lpstr>
      <vt:lpstr>検出器</vt:lpstr>
      <vt:lpstr>検出器と線源の配置</vt:lpstr>
      <vt:lpstr>スライド 13</vt:lpstr>
      <vt:lpstr>pin接合</vt:lpstr>
      <vt:lpstr>pin接合による放射線検出</vt:lpstr>
      <vt:lpstr>無機シンチレータ発光原理</vt:lpstr>
      <vt:lpstr>スライド 17</vt:lpstr>
      <vt:lpstr>前置増幅器（自作）</vt:lpstr>
      <vt:lpstr>ノイズ対策①</vt:lpstr>
      <vt:lpstr>ノイズ対策②</vt:lpstr>
      <vt:lpstr>Sr90のβ線(2MeV)</vt:lpstr>
      <vt:lpstr>測定装置のセットアップ</vt:lpstr>
      <vt:lpstr>Shaperを通した波形</vt:lpstr>
      <vt:lpstr>FADCで見た波形</vt:lpstr>
      <vt:lpstr>スライド 25</vt:lpstr>
      <vt:lpstr>解析方法</vt:lpstr>
      <vt:lpstr>解析結果</vt:lpstr>
      <vt:lpstr>線源なしの場合</vt:lpstr>
      <vt:lpstr>ベータ線を検出できた</vt:lpstr>
      <vt:lpstr>ガンマ線の透過率を比較</vt:lpstr>
      <vt:lpstr>カウント数の比較</vt:lpstr>
      <vt:lpstr>スライド 32</vt:lpstr>
      <vt:lpstr>まとめ</vt:lpstr>
      <vt:lpstr>付録：ガンマ線と物質の相互作用</vt:lpstr>
      <vt:lpstr>付録：Sr90のベータ線 （PD+GSO）</vt:lpstr>
      <vt:lpstr>付録：Cs137のガンマ線 （PD）</vt:lpstr>
      <vt:lpstr>付録：Cs137のガンマ線（PD+GSO）</vt:lpstr>
      <vt:lpstr>付録：Mn54のガンマ線 （PD）</vt:lpstr>
      <vt:lpstr>付録：Mn54のガンマ線（PD+GSO）</vt:lpstr>
      <vt:lpstr>付録：発表内容の要約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p6</dc:creator>
  <cp:lastModifiedBy>宮本　奨平</cp:lastModifiedBy>
  <cp:revision>281</cp:revision>
  <dcterms:created xsi:type="dcterms:W3CDTF">2014-02-10T11:01:30Z</dcterms:created>
  <dcterms:modified xsi:type="dcterms:W3CDTF">2014-02-24T05:46:23Z</dcterms:modified>
</cp:coreProperties>
</file>