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1"/>
  </p:notesMasterIdLst>
  <p:sldIdLst>
    <p:sldId id="256" r:id="rId2"/>
    <p:sldId id="304" r:id="rId3"/>
    <p:sldId id="258" r:id="rId4"/>
    <p:sldId id="285" r:id="rId5"/>
    <p:sldId id="259" r:id="rId6"/>
    <p:sldId id="306" r:id="rId7"/>
    <p:sldId id="307" r:id="rId8"/>
    <p:sldId id="287" r:id="rId9"/>
    <p:sldId id="266" r:id="rId10"/>
    <p:sldId id="268" r:id="rId11"/>
    <p:sldId id="269" r:id="rId12"/>
    <p:sldId id="284" r:id="rId13"/>
    <p:sldId id="308" r:id="rId14"/>
    <p:sldId id="309" r:id="rId15"/>
    <p:sldId id="312" r:id="rId16"/>
    <p:sldId id="274" r:id="rId17"/>
    <p:sldId id="276" r:id="rId18"/>
    <p:sldId id="289" r:id="rId19"/>
    <p:sldId id="316" r:id="rId20"/>
    <p:sldId id="293" r:id="rId21"/>
    <p:sldId id="292" r:id="rId22"/>
    <p:sldId id="313" r:id="rId23"/>
    <p:sldId id="310" r:id="rId24"/>
    <p:sldId id="282" r:id="rId25"/>
    <p:sldId id="303" r:id="rId26"/>
    <p:sldId id="277" r:id="rId27"/>
    <p:sldId id="278" r:id="rId28"/>
    <p:sldId id="301" r:id="rId29"/>
    <p:sldId id="311" r:id="rId30"/>
    <p:sldId id="317" r:id="rId31"/>
    <p:sldId id="305" r:id="rId32"/>
    <p:sldId id="264" r:id="rId33"/>
    <p:sldId id="265" r:id="rId34"/>
    <p:sldId id="280" r:id="rId35"/>
    <p:sldId id="297" r:id="rId36"/>
    <p:sldId id="283" r:id="rId37"/>
    <p:sldId id="279" r:id="rId38"/>
    <p:sldId id="314" r:id="rId39"/>
    <p:sldId id="315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409" autoAdjust="0"/>
    <p:restoredTop sz="94660"/>
  </p:normalViewPr>
  <p:slideViewPr>
    <p:cSldViewPr>
      <p:cViewPr>
        <p:scale>
          <a:sx n="66" d="100"/>
          <a:sy n="66" d="100"/>
        </p:scale>
        <p:origin x="-1784" y="-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2F4FE-0D48-4D8E-91C8-CC9C520AF6FA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B348F-A21F-4C21-B6BD-2048D17BA5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9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ＣＤＳ（Ｃｏｒｒｅｌａｔｅｄ　Ｄｏｕｂｌｅ　Ｓａｍｐｌｉｎｇ）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348F-A21F-4C21-B6BD-2048D17BA5B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42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348F-A21F-4C21-B6BD-2048D17BA5B0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185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58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17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61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99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932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805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32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538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5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1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22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EB8A-D7DA-4824-9BF2-74716B595E64}" type="datetimeFigureOut">
              <a:rPr kumimoji="1" lang="ja-JP" altLang="en-US" smtClean="0"/>
              <a:pPr/>
              <a:t>14.2.13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0CE2-8F3C-4134-AA15-0B3F5584AC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b="1" dirty="0" smtClean="0"/>
              <a:t>２０１２年度</a:t>
            </a:r>
            <a:r>
              <a:rPr kumimoji="1" lang="en-US" altLang="ja-JP" sz="3200" b="1" dirty="0" smtClean="0"/>
              <a:t>P6</a:t>
            </a:r>
            <a:r>
              <a:rPr kumimoji="1" lang="ja-JP" altLang="en-US" sz="3200" b="1" dirty="0" smtClean="0"/>
              <a:t>発表</a:t>
            </a:r>
            <a:r>
              <a:rPr kumimoji="1" lang="en-US" altLang="ja-JP" sz="3200" b="1" dirty="0" smtClean="0"/>
              <a:t/>
            </a:r>
            <a:br>
              <a:rPr kumimoji="1" lang="en-US" altLang="ja-JP" sz="3200" b="1" dirty="0" smtClean="0"/>
            </a:br>
            <a:r>
              <a:rPr kumimoji="1" lang="en-US" altLang="ja-JP" sz="4900" b="1" dirty="0" smtClean="0"/>
              <a:t>SOIPIX (XRPIX1b-FZ) </a:t>
            </a:r>
            <a:br>
              <a:rPr kumimoji="1" lang="en-US" altLang="ja-JP" sz="4900" b="1" dirty="0" smtClean="0"/>
            </a:br>
            <a:r>
              <a:rPr lang="ja-JP" altLang="en-US" sz="4900" b="1" dirty="0"/>
              <a:t>　</a:t>
            </a:r>
            <a:r>
              <a:rPr lang="ja-JP" altLang="en-US" sz="4900" b="1" dirty="0" smtClean="0"/>
              <a:t>　　　　　　　　　</a:t>
            </a:r>
            <a:r>
              <a:rPr kumimoji="1" lang="ja-JP" altLang="en-US" sz="4900" b="1" dirty="0" smtClean="0"/>
              <a:t>の性能試験</a:t>
            </a:r>
            <a:endParaRPr kumimoji="1" lang="ja-JP" altLang="en-US" sz="49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２０１３</a:t>
            </a:r>
            <a:r>
              <a:rPr lang="ja-JP" altLang="en-US" b="1" dirty="0" smtClean="0">
                <a:solidFill>
                  <a:schemeClr val="tx1"/>
                </a:solidFill>
              </a:rPr>
              <a:t>年２月２６日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林・松村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64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 コールドプレート、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線源の設置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 descr="1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7584" y="2456891"/>
            <a:ext cx="4464496" cy="334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12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24128" y="2311401"/>
            <a:ext cx="2688299" cy="201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直線矢印コネクタ 9"/>
          <p:cNvCxnSpPr/>
          <p:nvPr/>
        </p:nvCxnSpPr>
        <p:spPr>
          <a:xfrm>
            <a:off x="3491880" y="2852936"/>
            <a:ext cx="398246" cy="11213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4100810" y="4828039"/>
            <a:ext cx="360040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407645" y="4402474"/>
            <a:ext cx="1116124" cy="8949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28602" y="246326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コールドプレート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39952" y="53182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ヒーター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57318" y="52908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測温計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6444208" y="3861048"/>
            <a:ext cx="432048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556109" y="46719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線源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Am-241 (NP366)</a:t>
            </a:r>
          </a:p>
          <a:p>
            <a:r>
              <a:rPr lang="ja-JP" altLang="en-US" sz="2400" b="1" dirty="0">
                <a:solidFill>
                  <a:srgbClr val="FF0000"/>
                </a:solidFill>
              </a:rPr>
              <a:t>テープ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で固定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4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dirty="0" smtClean="0"/>
              <a:t>　 </a:t>
            </a:r>
            <a:r>
              <a:rPr lang="ja-JP" altLang="en-US" sz="4000" dirty="0" smtClean="0"/>
              <a:t>真空層へ</a:t>
            </a:r>
            <a:r>
              <a:rPr lang="ja-JP" altLang="en-US" sz="4000" dirty="0"/>
              <a:t>投入</a:t>
            </a:r>
            <a:r>
              <a:rPr lang="ja-JP" altLang="en-US" sz="4000" dirty="0" smtClean="0"/>
              <a:t>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主</a:t>
            </a:r>
            <a:r>
              <a:rPr lang="ja-JP" altLang="en-US" sz="4000" dirty="0"/>
              <a:t>電源・バイアス電源の接続</a:t>
            </a:r>
            <a:endParaRPr kumimoji="1" lang="ja-JP" altLang="en-US" sz="4000" dirty="0"/>
          </a:p>
        </p:txBody>
      </p:sp>
      <p:pic>
        <p:nvPicPr>
          <p:cNvPr id="4" name="コンテンツ プレースホルダー 3" descr="141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60890" y="1990694"/>
            <a:ext cx="5087389" cy="381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1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7430" y="3195758"/>
            <a:ext cx="3456384" cy="2592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線矢印コネクタ 7"/>
          <p:cNvCxnSpPr/>
          <p:nvPr/>
        </p:nvCxnSpPr>
        <p:spPr>
          <a:xfrm>
            <a:off x="1203534" y="3051742"/>
            <a:ext cx="0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699478" y="4707926"/>
            <a:ext cx="36004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1779598" y="4635918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139638" y="4707926"/>
            <a:ext cx="504056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571686" y="2948376"/>
            <a:ext cx="72008" cy="9674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10297" y="2462453"/>
            <a:ext cx="102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主電源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ケーブル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11589" y="240156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バイアス電源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</a:rPr>
              <a:t>　ケーブル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410" y="5457912"/>
            <a:ext cx="111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</a:rPr>
              <a:t>LAN</a:t>
            </a:r>
          </a:p>
          <a:p>
            <a:pPr algn="ctr"/>
            <a:r>
              <a:rPr kumimoji="1" lang="ja-JP" altLang="en-US" sz="1600" b="1" dirty="0" smtClean="0">
                <a:solidFill>
                  <a:srgbClr val="FF0000"/>
                </a:solidFill>
              </a:rPr>
              <a:t>ケーブル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55561" y="5063339"/>
            <a:ext cx="100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測温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計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ケーブル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27670" y="532638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ヒーター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ケーブル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613024" y="4135654"/>
            <a:ext cx="792088" cy="60217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309162" y="4044819"/>
            <a:ext cx="1512168" cy="65666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5931778" y="2118477"/>
            <a:ext cx="2376264" cy="18992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301146" y="26089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C000"/>
                </a:solidFill>
              </a:rPr>
              <a:t>真空層</a:t>
            </a:r>
            <a:endParaRPr kumimoji="1"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8619" y="185773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真空層内部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05662" y="149917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真空層前面</a:t>
            </a:r>
            <a:endParaRPr kumimoji="1" lang="ja-JP" altLang="en-US" b="1" dirty="0"/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5229042" y="3729720"/>
            <a:ext cx="176070" cy="31509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405112" y="3729720"/>
            <a:ext cx="760034" cy="40593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053085" y="3326202"/>
            <a:ext cx="7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F0"/>
                </a:solidFill>
              </a:rPr>
              <a:t>電源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H="1" flipV="1">
            <a:off x="5757138" y="4521808"/>
            <a:ext cx="408008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812363" y="59909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測温計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5126095" y="5227080"/>
            <a:ext cx="112075" cy="4616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4575743" y="5806236"/>
            <a:ext cx="10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冷却器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正方形/長方形 2"/>
              <p:cNvSpPr/>
              <p:nvPr/>
            </p:nvSpPr>
            <p:spPr>
              <a:xfrm>
                <a:off x="1223354" y="6175568"/>
                <a:ext cx="4429567" cy="403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 smtClean="0"/>
                  <a:t>真空層</a:t>
                </a:r>
                <a14:m>
                  <m:oMath xmlns:m="http://schemas.openxmlformats.org/officeDocument/2006/math">
                    <m:r>
                      <a:rPr lang="ja-JP" altLang="en-US" sz="2000" i="1" dirty="0">
                        <a:latin typeface="Cambria Math"/>
                      </a:rPr>
                      <m:t>圧</m:t>
                    </m:r>
                    <m:r>
                      <a:rPr lang="ja-JP" altLang="en-US" sz="2000" b="0" i="1" dirty="0" smtClean="0">
                        <a:latin typeface="Cambria Math"/>
                      </a:rPr>
                      <m:t>が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dirty="0" err="1" smtClean="0"/>
                  <a:t>torr</a:t>
                </a:r>
                <a:r>
                  <a:rPr lang="ja-JP" altLang="en-US" sz="2000" dirty="0"/>
                  <a:t> </a:t>
                </a:r>
                <a:r>
                  <a:rPr lang="ja-JP" altLang="en-US" sz="2000" dirty="0" smtClean="0"/>
                  <a:t>で </a:t>
                </a:r>
                <a:r>
                  <a:rPr lang="en-US" altLang="ja-JP" sz="2000" dirty="0" smtClean="0"/>
                  <a:t>-</a:t>
                </a:r>
                <a:r>
                  <a:rPr lang="en-US" altLang="ja-JP" sz="2000" dirty="0"/>
                  <a:t>60</a:t>
                </a:r>
                <a:r>
                  <a:rPr lang="ja-JP" altLang="en-US" sz="2000" dirty="0" smtClean="0"/>
                  <a:t>℃まで冷却</a:t>
                </a:r>
                <a:endParaRPr lang="ja-JP" altLang="en-US" sz="2000" dirty="0"/>
              </a:p>
            </p:txBody>
          </p:sp>
        </mc:Choice>
        <mc:Fallback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54" y="6175568"/>
                <a:ext cx="4429567" cy="40363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515" t="-1212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51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772400" cy="1500187"/>
          </a:xfrm>
        </p:spPr>
        <p:txBody>
          <a:bodyPr>
            <a:normAutofit fontScale="92500"/>
          </a:bodyPr>
          <a:lstStyle/>
          <a:p>
            <a:pPr algn="ctr"/>
            <a:r>
              <a:rPr kumimoji="1" lang="ja-JP" altLang="en-US" sz="5400" b="1" dirty="0" smtClean="0">
                <a:solidFill>
                  <a:schemeClr val="tx1"/>
                </a:solidFill>
              </a:rPr>
              <a:t>測定結果、旧素子との比較</a:t>
            </a:r>
            <a:endParaRPr kumimoji="1" lang="ja-JP" alt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バックバイアス</a:t>
            </a:r>
            <a:r>
              <a:rPr lang="ja-JP" altLang="en-US" dirty="0"/>
              <a:t>（</a:t>
            </a:r>
            <a:r>
              <a:rPr lang="en-US" altLang="ja-JP" dirty="0">
                <a:solidFill>
                  <a:srgbClr val="FF0000"/>
                </a:solidFill>
              </a:rPr>
              <a:t>5V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20V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80V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150V</a:t>
            </a:r>
            <a:r>
              <a:rPr lang="ja-JP" altLang="en-US" dirty="0"/>
              <a:t>）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温度</a:t>
            </a:r>
            <a:r>
              <a:rPr lang="ja-JP" altLang="en-US" dirty="0"/>
              <a:t>（</a:t>
            </a:r>
            <a:r>
              <a:rPr lang="ja-JP" altLang="en-US" dirty="0" smtClean="0"/>
              <a:t>室温</a:t>
            </a:r>
            <a:r>
              <a:rPr lang="en-US" altLang="ja-JP" dirty="0" smtClean="0">
                <a:solidFill>
                  <a:srgbClr val="FF0000"/>
                </a:solidFill>
              </a:rPr>
              <a:t>25℃</a:t>
            </a:r>
            <a:r>
              <a:rPr lang="ja-JP" altLang="en-US" dirty="0" err="1" smtClean="0"/>
              <a:t>、</a:t>
            </a:r>
            <a:r>
              <a:rPr lang="ja-JP" altLang="en-US" dirty="0"/>
              <a:t>冷却</a:t>
            </a:r>
            <a:r>
              <a:rPr lang="ja-JP" altLang="en-US" dirty="0" smtClean="0"/>
              <a:t>時 </a:t>
            </a:r>
            <a:r>
              <a:rPr lang="en-US" altLang="ja-JP" dirty="0" smtClean="0">
                <a:solidFill>
                  <a:srgbClr val="FF0000"/>
                </a:solidFill>
              </a:rPr>
              <a:t>-60℃</a:t>
            </a:r>
            <a:r>
              <a:rPr lang="ja-JP" altLang="en-US" dirty="0" smtClean="0"/>
              <a:t>）</a:t>
            </a:r>
            <a:r>
              <a:rPr lang="ja-JP" altLang="en-US" dirty="0"/>
              <a:t>をそれぞれ変えて計</a:t>
            </a:r>
            <a:r>
              <a:rPr lang="en-US" altLang="ja-JP" dirty="0"/>
              <a:t>8</a:t>
            </a:r>
            <a:r>
              <a:rPr lang="ja-JP" altLang="en-US" dirty="0"/>
              <a:t>パターン</a:t>
            </a:r>
            <a:r>
              <a:rPr lang="ja-JP" altLang="en-US" dirty="0" smtClean="0"/>
              <a:t>行う。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一定時間露光後に全ピクセルを順番に読み出すフレーム読み出しを行う。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１フレームあたりの</a:t>
            </a:r>
            <a:r>
              <a:rPr lang="ja-JP" altLang="en-US" dirty="0"/>
              <a:t>露光</a:t>
            </a:r>
            <a:r>
              <a:rPr lang="ja-JP" altLang="en-US" dirty="0" smtClean="0"/>
              <a:t>時間は </a:t>
            </a:r>
            <a:r>
              <a:rPr lang="en-US" altLang="ja-JP" dirty="0" smtClean="0">
                <a:solidFill>
                  <a:srgbClr val="FF0000"/>
                </a:solidFill>
              </a:rPr>
              <a:t>1ms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取得フレーム数は</a:t>
            </a:r>
            <a:r>
              <a:rPr lang="en-US" altLang="ja-JP" dirty="0" smtClean="0">
                <a:solidFill>
                  <a:srgbClr val="FF0000"/>
                </a:solidFill>
              </a:rPr>
              <a:t>10</a:t>
            </a:r>
            <a:r>
              <a:rPr lang="ja-JP" altLang="en-US" dirty="0" smtClean="0">
                <a:solidFill>
                  <a:srgbClr val="FF0000"/>
                </a:solidFill>
              </a:rPr>
              <a:t>万フレーム</a:t>
            </a:r>
            <a:r>
              <a:rPr lang="ja-JP" altLang="en-US" dirty="0" smtClean="0"/>
              <a:t>に統一した。</a:t>
            </a:r>
            <a:endParaRPr lang="en-US" altLang="ja-JP" dirty="0" smtClean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Ｘ線照射試験の手順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3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kumimoji="1" lang="ja-JP" altLang="en-US" dirty="0" smtClean="0"/>
              <a:t>ペデスタルの引き方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964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各ピクセルはＸ線信号が入っていなくても一定の出力を持つ（ペデスタル）</a:t>
            </a:r>
            <a:endParaRPr kumimoji="1" lang="en-US" altLang="ja-JP" sz="2800" dirty="0" smtClean="0"/>
          </a:p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871" y="2247528"/>
            <a:ext cx="2381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529" y="2247527"/>
            <a:ext cx="2381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896" y="486916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621" y="4864558"/>
            <a:ext cx="184404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18047" y="2666240"/>
            <a:ext cx="430887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b="1" dirty="0" smtClean="0"/>
              <a:t>生の各ピクセル出力</a:t>
            </a:r>
            <a:endParaRPr kumimoji="1" lang="ja-JP" altLang="en-US" sz="1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11779" y="2687883"/>
            <a:ext cx="430887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b="1" dirty="0"/>
              <a:t>補正</a:t>
            </a:r>
            <a:r>
              <a:rPr lang="ja-JP" altLang="en-US" sz="1600" b="1" dirty="0" smtClean="0"/>
              <a:t>した出力</a:t>
            </a:r>
            <a:endParaRPr kumimoji="1" lang="ja-JP" altLang="en-US" sz="16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8046" y="4815336"/>
            <a:ext cx="430887" cy="2042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b="1" dirty="0" smtClean="0"/>
              <a:t>生の出力ヒストグラム</a:t>
            </a:r>
            <a:endParaRPr kumimoji="1" lang="ja-JP" altLang="en-US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11779" y="4839946"/>
            <a:ext cx="430887" cy="19934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" b="1" dirty="0" smtClean="0"/>
              <a:t>補正したヒストグラム</a:t>
            </a:r>
            <a:endParaRPr kumimoji="1" lang="ja-JP" altLang="en-US" sz="1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880" y="3451386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C000"/>
                </a:solidFill>
              </a:rPr>
              <a:t>各ピクセルごとに</a:t>
            </a:r>
            <a:endParaRPr kumimoji="1" lang="en-US" altLang="ja-JP" sz="1400" b="1" dirty="0" smtClean="0">
              <a:solidFill>
                <a:srgbClr val="FFC000"/>
              </a:solidFill>
            </a:endParaRPr>
          </a:p>
          <a:p>
            <a:r>
              <a:rPr lang="ja-JP" altLang="en-US" sz="1400" b="1" dirty="0" smtClean="0">
                <a:solidFill>
                  <a:srgbClr val="FFC000"/>
                </a:solidFill>
              </a:rPr>
              <a:t>ペデスタルの時間平均を</a:t>
            </a:r>
            <a:endParaRPr lang="en-US" altLang="ja-JP" sz="1400" b="1" dirty="0" smtClean="0">
              <a:solidFill>
                <a:srgbClr val="FFC000"/>
              </a:solidFill>
            </a:endParaRPr>
          </a:p>
          <a:p>
            <a:r>
              <a:rPr kumimoji="1" lang="ja-JP" altLang="en-US" sz="1400" b="1" dirty="0">
                <a:solidFill>
                  <a:srgbClr val="FFC000"/>
                </a:solidFill>
              </a:rPr>
              <a:t>生</a:t>
            </a:r>
            <a:r>
              <a:rPr kumimoji="1" lang="ja-JP" altLang="en-US" sz="1400" b="1" dirty="0" smtClean="0">
                <a:solidFill>
                  <a:srgbClr val="FFC000"/>
                </a:solidFill>
              </a:rPr>
              <a:t>データから差し引く</a:t>
            </a:r>
            <a:endParaRPr kumimoji="1" lang="ja-JP" altLang="en-US" sz="1400" b="1" dirty="0">
              <a:solidFill>
                <a:srgbClr val="FFC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707904" y="4509120"/>
            <a:ext cx="1512168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6596368" y="5871248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624022" y="5949280"/>
            <a:ext cx="80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読み出し</a:t>
            </a:r>
            <a:endParaRPr kumimoji="1" lang="en-US" altLang="ja-JP" sz="12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ノイズ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48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Ａｍ２４１を照射した時のスペクトル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3950018" cy="38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4315"/>
            <a:ext cx="40957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H="1">
            <a:off x="2627784" y="2287035"/>
            <a:ext cx="93610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563888" y="2061719"/>
            <a:ext cx="140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ゼロピーク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3340060" y="3743800"/>
            <a:ext cx="167999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3507882" y="3743800"/>
            <a:ext cx="151216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3651898" y="3743800"/>
            <a:ext cx="1368152" cy="1080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133698" y="3420634"/>
            <a:ext cx="334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Am_241 </a:t>
            </a:r>
            <a:r>
              <a:rPr kumimoji="1" lang="ja-JP" altLang="en-US" b="1" dirty="0" smtClean="0"/>
              <a:t>のピーク：</a:t>
            </a:r>
            <a:endParaRPr kumimoji="1" lang="en-US" altLang="ja-JP" b="1" dirty="0" smtClean="0"/>
          </a:p>
          <a:p>
            <a:r>
              <a:rPr lang="ja-JP" altLang="en-US" b="1" dirty="0"/>
              <a:t>　</a:t>
            </a:r>
            <a:r>
              <a:rPr lang="en-US" altLang="ja-JP" b="1" dirty="0" smtClean="0"/>
              <a:t>13.95keV  17.74keV  20.77keV</a:t>
            </a:r>
            <a:endParaRPr kumimoji="1" lang="ja-JP" altLang="en-US" b="1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965675" y="4969381"/>
                <a:ext cx="24326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/>
                  <a:t>バックバイアス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= 5V </a:t>
                </a:r>
              </a:p>
              <a:p>
                <a:r>
                  <a:rPr lang="ja-JP" altLang="en-US" dirty="0" smtClean="0"/>
                  <a:t>室温（</a:t>
                </a:r>
                <a:r>
                  <a:rPr lang="en-US" altLang="ja-JP" dirty="0" smtClean="0"/>
                  <a:t>25℃</a:t>
                </a:r>
                <a:r>
                  <a:rPr lang="ja-JP" altLang="en-US" dirty="0" smtClean="0"/>
                  <a:t>）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75" y="4969381"/>
                <a:ext cx="2432685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256" t="-7547" r="-251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88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ピークエネルギーとチャンネルの関係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 smtClean="0"/>
              <a:t>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72784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2404189"/>
              </p:ext>
            </p:extLst>
          </p:nvPr>
        </p:nvGraphicFramePr>
        <p:xfrm>
          <a:off x="5411388" y="2629501"/>
          <a:ext cx="337297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368"/>
                <a:gridCol w="1388875"/>
                <a:gridCol w="132273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ROOM(25</a:t>
                      </a:r>
                      <a:r>
                        <a:rPr kumimoji="1" lang="ja-JP" altLang="en-US" sz="1600" dirty="0" smtClean="0"/>
                        <a:t>℃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LOW(-60</a:t>
                      </a:r>
                      <a:r>
                        <a:rPr kumimoji="1" lang="ja-JP" altLang="en-US" sz="1600" dirty="0" smtClean="0"/>
                        <a:t>℃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0.1552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0.1533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0.1515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0.1496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80V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0.1521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0.1482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0.1489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0.1465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7308304" y="46457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単位</a:t>
            </a:r>
            <a:r>
              <a:rPr lang="en-US" altLang="ja-JP" dirty="0" smtClean="0"/>
              <a:t> [</a:t>
            </a:r>
            <a:r>
              <a:rPr lang="en-US" altLang="ja-JP" i="1" dirty="0" err="1" smtClean="0"/>
              <a:t>keV</a:t>
            </a:r>
            <a:r>
              <a:rPr lang="en-US" altLang="ja-JP" i="1" dirty="0" smtClean="0"/>
              <a:t>/</a:t>
            </a:r>
            <a:r>
              <a:rPr lang="en-US" altLang="ja-JP" i="1" dirty="0" err="1" smtClean="0"/>
              <a:t>ch</a:t>
            </a:r>
            <a:r>
              <a:rPr lang="en-US" altLang="ja-JP" dirty="0" smtClean="0"/>
              <a:t>]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2080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傾きは</a:t>
            </a:r>
            <a:r>
              <a:rPr lang="ja-JP" altLang="en-US" dirty="0" smtClean="0"/>
              <a:t>、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21222" y="519433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傾きは室温</a:t>
            </a:r>
            <a:r>
              <a:rPr lang="ja-JP" altLang="en-US" b="1" dirty="0" smtClean="0"/>
              <a:t>時、冷却時</a:t>
            </a:r>
            <a:r>
              <a:rPr lang="en-US" altLang="ja-JP" b="1" dirty="0" smtClean="0"/>
              <a:t> </a:t>
            </a:r>
            <a:r>
              <a:rPr lang="ja-JP" altLang="en-US" b="1" dirty="0" smtClean="0"/>
              <a:t>で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　　　　ほとんど</a:t>
            </a:r>
            <a:r>
              <a:rPr lang="ja-JP" altLang="en-US" b="1" dirty="0"/>
              <a:t>差がない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36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ゲインとバックバイアスの関係</a:t>
            </a:r>
            <a:endParaRPr kumimoji="1" lang="ja-JP" alt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2400" dirty="0" smtClean="0"/>
                  <a:t>ゲインの計算式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       </a:t>
                </a:r>
                <a:r>
                  <a:rPr kumimoji="1" lang="en-US" altLang="ja-JP" sz="2400" dirty="0" smtClean="0"/>
                  <a:t>G </a:t>
                </a:r>
                <a:r>
                  <a:rPr lang="en-US" altLang="ja-JP" sz="2400" dirty="0" smtClean="0"/>
                  <a:t>[</a:t>
                </a:r>
                <a:r>
                  <a:rPr lang="en-US" altLang="ja-JP" sz="2400" i="1" dirty="0"/>
                  <a:t>μV</a:t>
                </a:r>
                <a:r>
                  <a:rPr lang="en-US" altLang="ja-JP" sz="2400" i="1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]</a:t>
                </a:r>
                <a:r>
                  <a:rPr kumimoji="1" lang="en-US" altLang="ja-JP" sz="2400" dirty="0" smtClean="0"/>
                  <a:t> = 244 [</a:t>
                </a:r>
                <a:r>
                  <a:rPr kumimoji="1" lang="en-US" altLang="ja-JP" sz="2400" i="1" dirty="0" err="1" smtClean="0"/>
                  <a:t>μV</a:t>
                </a:r>
                <a:r>
                  <a:rPr kumimoji="1" lang="en-US" altLang="ja-JP" sz="2400" i="1" dirty="0" smtClean="0"/>
                  <a:t>/</a:t>
                </a:r>
                <a:r>
                  <a:rPr kumimoji="1" lang="en-US" altLang="ja-JP" sz="2400" i="1" dirty="0" err="1" smtClean="0"/>
                  <a:t>ch</a:t>
                </a:r>
                <a:r>
                  <a:rPr kumimoji="1" lang="en-US" altLang="ja-JP" sz="2400" dirty="0" smtClean="0"/>
                  <a:t>] × 3.65 [</a:t>
                </a:r>
                <a:r>
                  <a:rPr kumimoji="1" lang="en-US" altLang="ja-JP" sz="2400" i="1" dirty="0" err="1" smtClean="0"/>
                  <a:t>eV</a:t>
                </a:r>
                <a:r>
                  <a:rPr kumimoji="1" lang="en-US" altLang="ja-JP" sz="2400" i="1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] ÷</a:t>
                </a:r>
                <a:r>
                  <a:rPr lang="ja-JP" altLang="en-US" sz="2400" dirty="0"/>
                  <a:t> </a:t>
                </a:r>
                <a:r>
                  <a:rPr kumimoji="1" lang="ja-JP" altLang="en-US" sz="2400" dirty="0" smtClean="0"/>
                  <a:t>傾き </a:t>
                </a:r>
                <a:r>
                  <a:rPr kumimoji="1" lang="en-US" altLang="ja-JP" sz="2400" dirty="0" smtClean="0"/>
                  <a:t>[</a:t>
                </a:r>
                <a:r>
                  <a:rPr kumimoji="1" lang="en-US" altLang="ja-JP" sz="2400" i="1" dirty="0" err="1" smtClean="0"/>
                  <a:t>eV</a:t>
                </a:r>
                <a:r>
                  <a:rPr kumimoji="1" lang="en-US" altLang="ja-JP" sz="2400" i="1" dirty="0" smtClean="0"/>
                  <a:t>/</a:t>
                </a:r>
                <a:r>
                  <a:rPr kumimoji="1" lang="en-US" altLang="ja-JP" sz="2400" i="1" dirty="0" err="1" smtClean="0"/>
                  <a:t>ch</a:t>
                </a:r>
                <a:r>
                  <a:rPr kumimoji="1" lang="en-US" altLang="ja-JP" sz="2400" dirty="0" smtClean="0"/>
                  <a:t>]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 cstate="print"/>
                <a:stretch>
                  <a:fillRect l="-1111" t="-1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63" y="2395348"/>
            <a:ext cx="523205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74" y="2420888"/>
            <a:ext cx="523205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コネクタ 10"/>
          <p:cNvCxnSpPr/>
          <p:nvPr/>
        </p:nvCxnSpPr>
        <p:spPr>
          <a:xfrm flipV="1">
            <a:off x="1060343" y="4089890"/>
            <a:ext cx="3996000" cy="95843"/>
          </a:xfrm>
          <a:prstGeom prst="line">
            <a:avLst/>
          </a:prstGeom>
          <a:ln w="28575" cap="flat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810906" y="3236424"/>
                <a:ext cx="22454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 smtClean="0">
                    <a:solidFill>
                      <a:srgbClr val="92D050"/>
                    </a:solidFill>
                  </a:rPr>
                  <a:t>平均</a:t>
                </a:r>
                <a:r>
                  <a:rPr lang="en-US" altLang="ja-JP" sz="2000" b="1" dirty="0" smtClean="0">
                    <a:solidFill>
                      <a:srgbClr val="92D050"/>
                    </a:solidFill>
                  </a:rPr>
                  <a:t>5.85 [</a:t>
                </a:r>
                <a:r>
                  <a:rPr lang="en-US" altLang="ja-JP" sz="2000" b="1" i="1" dirty="0" err="1" smtClean="0">
                    <a:solidFill>
                      <a:srgbClr val="92D050"/>
                    </a:solidFill>
                  </a:rPr>
                  <a:t>μV</a:t>
                </a:r>
                <a:r>
                  <a:rPr lang="en-US" altLang="ja-JP" sz="2000" b="1" i="1" dirty="0">
                    <a:solidFill>
                      <a:srgbClr val="92D050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srgbClr val="92D05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000" b="1" dirty="0" smtClean="0">
                    <a:solidFill>
                      <a:srgbClr val="92D050"/>
                    </a:solidFill>
                  </a:rPr>
                  <a:t>]</a:t>
                </a:r>
                <a:r>
                  <a:rPr lang="en-US" altLang="ja-JP" sz="2000" b="1" dirty="0" smtClean="0"/>
                  <a:t> </a:t>
                </a:r>
                <a:endParaRPr kumimoji="1" lang="ja-JP" altLang="en-US" sz="2000" b="1" dirty="0"/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06" y="3236424"/>
                <a:ext cx="2245437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717" t="-1212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7769422"/>
                  </p:ext>
                </p:extLst>
              </p:nvPr>
            </p:nvGraphicFramePr>
            <p:xfrm>
              <a:off x="5580112" y="2310977"/>
              <a:ext cx="299965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213556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Vback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G</a:t>
                          </a:r>
                          <a:r>
                            <a:rPr kumimoji="1" lang="en-US" altLang="ja-JP" baseline="0" dirty="0" smtClean="0"/>
                            <a:t> [</a:t>
                          </a:r>
                          <a:r>
                            <a:rPr kumimoji="1" lang="en-US" altLang="ja-JP" sz="1800" i="1" dirty="0" smtClean="0"/>
                            <a:t>μV/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baseline="0" dirty="0" smtClean="0"/>
                            <a:t>]</a:t>
                          </a:r>
                          <a:r>
                            <a:rPr kumimoji="1" lang="ja-JP" altLang="en-US" baseline="0" dirty="0" smtClean="0"/>
                            <a:t> </a:t>
                          </a:r>
                          <a:r>
                            <a:rPr kumimoji="1" lang="en-US" altLang="ja-JP" baseline="0" dirty="0" smtClean="0"/>
                            <a:t>(25</a:t>
                          </a:r>
                          <a:r>
                            <a:rPr kumimoji="1" lang="ja-JP" altLang="en-US" sz="1400" b="1" baseline="0" dirty="0" smtClean="0"/>
                            <a:t>℃</a:t>
                          </a:r>
                          <a:r>
                            <a:rPr kumimoji="1" lang="en-US" altLang="ja-JP" baseline="0" dirty="0" smtClean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5.71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0.0131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5.88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0.0177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80V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5.95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0.0328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150V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6.01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0.0128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887769422"/>
                  </p:ext>
                </p:extLst>
              </p:nvPr>
            </p:nvGraphicFramePr>
            <p:xfrm>
              <a:off x="5580112" y="2310977"/>
              <a:ext cx="299965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213556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Vback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0571" t="-8197" r="-286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5.71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0.0131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5.88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0.0177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80V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5.95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0.0328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150V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6.01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0.0128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graphicFrame>
            <p:nvGraphicFramePr>
              <p:cNvPr id="17" name="表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0950123"/>
                  </p:ext>
                </p:extLst>
              </p:nvPr>
            </p:nvGraphicFramePr>
            <p:xfrm>
              <a:off x="5580112" y="4293096"/>
              <a:ext cx="299965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213556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Vback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G</a:t>
                          </a:r>
                          <a:r>
                            <a:rPr kumimoji="1" lang="en-US" altLang="ja-JP" baseline="0" dirty="0" smtClean="0"/>
                            <a:t> [</a:t>
                          </a:r>
                          <a:r>
                            <a:rPr kumimoji="1" lang="en-US" altLang="ja-JP" sz="1800" i="1" dirty="0" smtClean="0"/>
                            <a:t>μV/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baseline="0" dirty="0" smtClean="0"/>
                            <a:t>]</a:t>
                          </a:r>
                          <a:r>
                            <a:rPr kumimoji="1" lang="ja-JP" altLang="en-US" baseline="0" dirty="0" smtClean="0"/>
                            <a:t> </a:t>
                          </a:r>
                          <a:r>
                            <a:rPr kumimoji="1" lang="en-US" altLang="ja-JP" baseline="0" dirty="0" smtClean="0"/>
                            <a:t>(-60</a:t>
                          </a:r>
                          <a:r>
                            <a:rPr kumimoji="1" lang="ja-JP" altLang="en-US" sz="1400" b="1" baseline="0" dirty="0" smtClean="0"/>
                            <a:t>℃</a:t>
                          </a:r>
                          <a:r>
                            <a:rPr kumimoji="1" lang="en-US" altLang="ja-JP" baseline="0" dirty="0" smtClean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5.79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0.0141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5.93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0.0087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80V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5.95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0.0103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150V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6.01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0.0369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表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850950123"/>
                  </p:ext>
                </p:extLst>
              </p:nvPr>
            </p:nvGraphicFramePr>
            <p:xfrm>
              <a:off x="5580112" y="4293096"/>
              <a:ext cx="299965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213556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Vback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40571" t="-8197" r="-286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5.79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0.0141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5.93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0.0087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80V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5.95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0.0103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150V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6.01</a:t>
                          </a:r>
                          <a:r>
                            <a:rPr kumimoji="1" lang="en-US" altLang="ja-JP" sz="1400" b="1" dirty="0" smtClean="0"/>
                            <a:t>±</a:t>
                          </a:r>
                          <a:r>
                            <a:rPr kumimoji="1" lang="en-US" altLang="ja-JP" dirty="0" smtClean="0"/>
                            <a:t>0.0369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291907" y="4555079"/>
                <a:ext cx="2160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旧素子 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XRPIX1-CZ</a:t>
                </a:r>
              </a:p>
              <a:p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   G = 3.97</a:t>
                </a:r>
                <a:r>
                  <a:rPr lang="en-US" altLang="ja-JP" dirty="0"/>
                  <a:t> 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[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μV/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</a:rPr>
                  <a:t>]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907" y="4555079"/>
                <a:ext cx="2160240" cy="64633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542" t="-754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/>
          <p:nvPr/>
        </p:nvCxnSpPr>
        <p:spPr>
          <a:xfrm flipH="1">
            <a:off x="2837891" y="3636534"/>
            <a:ext cx="220452" cy="35090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844781" y="621315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旧素子と比較して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1.5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倍のゲインが得られた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6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ノイズ</a:t>
            </a:r>
            <a:endParaRPr kumimoji="1" lang="ja-JP" alt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24188" y="1800879"/>
                <a:ext cx="8229600" cy="10367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2400" dirty="0" smtClean="0"/>
                  <a:t>     ノイズの</a:t>
                </a:r>
                <a:r>
                  <a:rPr lang="ja-JP" altLang="en-US" sz="2400" dirty="0"/>
                  <a:t>計算式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        </a:t>
                </a:r>
                <a:r>
                  <a:rPr lang="en-US" altLang="ja-JP" sz="2400" dirty="0" smtClean="0"/>
                  <a:t>N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] </a:t>
                </a:r>
                <a:r>
                  <a:rPr lang="en-US" altLang="ja-JP" sz="2400" dirty="0"/>
                  <a:t>= </a:t>
                </a:r>
                <a:r>
                  <a:rPr lang="ja-JP" altLang="en-US" sz="2000" dirty="0" smtClean="0"/>
                  <a:t>ゼロピークの</a:t>
                </a:r>
                <a:r>
                  <a:rPr lang="en-US" altLang="ja-JP" sz="2400" dirty="0" smtClean="0"/>
                  <a:t>σ [</a:t>
                </a:r>
                <a:r>
                  <a:rPr lang="en-US" altLang="ja-JP" sz="2400" i="1" dirty="0" err="1" smtClean="0"/>
                  <a:t>ch</a:t>
                </a:r>
                <a:r>
                  <a:rPr lang="en-US" altLang="ja-JP" sz="2400" dirty="0" smtClean="0"/>
                  <a:t>]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ja-JP" altLang="en-US" sz="2000" dirty="0" smtClean="0"/>
                  <a:t>傾き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 smtClean="0"/>
                  <a:t>[</a:t>
                </a:r>
                <a:r>
                  <a:rPr lang="en-US" altLang="ja-JP" sz="2400" i="1" dirty="0" err="1" smtClean="0"/>
                  <a:t>eV</a:t>
                </a:r>
                <a:r>
                  <a:rPr lang="en-US" altLang="ja-JP" sz="2400" i="1" dirty="0" smtClean="0"/>
                  <a:t>/</a:t>
                </a:r>
                <a:r>
                  <a:rPr lang="en-US" altLang="ja-JP" sz="2400" i="1" dirty="0" err="1" smtClean="0"/>
                  <a:t>ch</a:t>
                </a:r>
                <a:r>
                  <a:rPr lang="en-US" altLang="ja-JP" sz="2400" dirty="0" smtClean="0"/>
                  <a:t>]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en-US" altLang="ja-JP" sz="2400" dirty="0" smtClean="0"/>
                  <a:t>3.65 [</a:t>
                </a:r>
                <a:r>
                  <a:rPr lang="en-US" altLang="ja-JP" sz="2400" i="1" dirty="0" err="1" smtClean="0"/>
                  <a:t>eV</a:t>
                </a:r>
                <a:r>
                  <a:rPr lang="en-US" altLang="ja-JP" sz="2400" i="1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dirty="0"/>
                  <a:t>] 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188" y="1800879"/>
                <a:ext cx="8229600" cy="1036711"/>
              </a:xfrm>
              <a:blipFill rotWithShape="1">
                <a:blip r:embed="rId2"/>
                <a:stretch>
                  <a:fillRect t="-7059" b="-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7096"/>
                  </p:ext>
                </p:extLst>
              </p:nvPr>
            </p:nvGraphicFramePr>
            <p:xfrm>
              <a:off x="991005" y="3573016"/>
              <a:ext cx="337297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1368"/>
                    <a:gridCol w="1388875"/>
                    <a:gridCol w="1322736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i="0" dirty="0" smtClean="0"/>
                            <a:t>σ [</a:t>
                          </a:r>
                          <a:r>
                            <a:rPr kumimoji="1" lang="en-US" altLang="ja-JP" sz="1600" i="1" dirty="0" err="1" smtClean="0"/>
                            <a:t>ch</a:t>
                          </a:r>
                          <a:r>
                            <a:rPr kumimoji="1" lang="en-US" altLang="ja-JP" sz="1600" i="0" dirty="0" smtClean="0"/>
                            <a:t>]</a:t>
                          </a:r>
                          <a:endParaRPr kumimoji="1" lang="ja-JP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N</a:t>
                          </a:r>
                          <a:r>
                            <a:rPr kumimoji="1" lang="en-US" altLang="ja-JP" sz="1600" baseline="0" dirty="0" smtClean="0"/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ja-JP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600" baseline="0" dirty="0" smtClean="0"/>
                            <a:t>]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5V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2.207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91.84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20V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2.170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90.30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80V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2.242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93.30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150V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2.329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96.92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1157096"/>
                  </p:ext>
                </p:extLst>
              </p:nvPr>
            </p:nvGraphicFramePr>
            <p:xfrm>
              <a:off x="991005" y="3573016"/>
              <a:ext cx="337297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1368"/>
                    <a:gridCol w="1388875"/>
                    <a:gridCol w="1322736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i="0" dirty="0" smtClean="0"/>
                            <a:t>σ [</a:t>
                          </a:r>
                          <a:r>
                            <a:rPr kumimoji="1" lang="en-US" altLang="ja-JP" sz="1600" i="1" dirty="0" err="1" smtClean="0"/>
                            <a:t>ch</a:t>
                          </a:r>
                          <a:r>
                            <a:rPr kumimoji="1" lang="en-US" altLang="ja-JP" sz="1600" i="0" dirty="0" smtClean="0"/>
                            <a:t>]</a:t>
                          </a:r>
                          <a:endParaRPr kumimoji="1" lang="ja-JP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5300" t="-4918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5V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2.207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91.84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20V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2.170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90.30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80V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2.242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93.30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150V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2.329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96.92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654375"/>
                  </p:ext>
                </p:extLst>
              </p:nvPr>
            </p:nvGraphicFramePr>
            <p:xfrm>
              <a:off x="4951445" y="3573016"/>
              <a:ext cx="337297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1368"/>
                    <a:gridCol w="1388875"/>
                    <a:gridCol w="1322736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i="0" dirty="0" smtClean="0"/>
                            <a:t>σ [</a:t>
                          </a:r>
                          <a:r>
                            <a:rPr kumimoji="1" lang="en-US" altLang="ja-JP" sz="1600" i="1" dirty="0" err="1" smtClean="0"/>
                            <a:t>ch</a:t>
                          </a:r>
                          <a:r>
                            <a:rPr kumimoji="1" lang="en-US" altLang="ja-JP" sz="1600" i="0" dirty="0" smtClean="0"/>
                            <a:t>]</a:t>
                          </a:r>
                          <a:endParaRPr kumimoji="1" lang="ja-JP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N</a:t>
                          </a:r>
                          <a:r>
                            <a:rPr kumimoji="1" lang="en-US" altLang="ja-JP" sz="1600" baseline="0" dirty="0" smtClean="0"/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ja-JP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600" baseline="0" dirty="0" smtClean="0"/>
                            <a:t>]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5V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2.007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82.14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20V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1.880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76.95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80V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1.899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77.72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150V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1.937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79.28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671654375"/>
                  </p:ext>
                </p:extLst>
              </p:nvPr>
            </p:nvGraphicFramePr>
            <p:xfrm>
              <a:off x="4951445" y="3573016"/>
              <a:ext cx="337297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1368"/>
                    <a:gridCol w="1388875"/>
                    <a:gridCol w="1322736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i="0" dirty="0" smtClean="0"/>
                            <a:t>σ [</a:t>
                          </a:r>
                          <a:r>
                            <a:rPr kumimoji="1" lang="en-US" altLang="ja-JP" sz="1600" i="1" dirty="0" err="1" smtClean="0"/>
                            <a:t>ch</a:t>
                          </a:r>
                          <a:r>
                            <a:rPr kumimoji="1" lang="en-US" altLang="ja-JP" sz="1600" i="0" dirty="0" smtClean="0"/>
                            <a:t>]</a:t>
                          </a:r>
                          <a:endParaRPr kumimoji="1" lang="ja-JP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55300" t="-4918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5V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2.007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82.14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20V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1.880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76.95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80V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1.899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77.72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150V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1.937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79.28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角丸四角形 5"/>
          <p:cNvSpPr/>
          <p:nvPr/>
        </p:nvSpPr>
        <p:spPr>
          <a:xfrm>
            <a:off x="6271380" y="1413394"/>
            <a:ext cx="2693107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71381" y="1490778"/>
            <a:ext cx="269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平均 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151.9 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eV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ch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室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温）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　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　　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149.4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eV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/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ch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（冷却時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5922932" y="1810618"/>
            <a:ext cx="213888" cy="213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5652120" y="1963022"/>
            <a:ext cx="142592" cy="142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91005" y="29969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室温（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25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℃）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12109" y="301710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冷却時（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-60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℃）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115616" y="5590479"/>
                <a:ext cx="362595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 smtClean="0">
                    <a:solidFill>
                      <a:srgbClr val="FF0000"/>
                    </a:solidFill>
                  </a:rPr>
                  <a:t>旧素子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XRPIX1-CZ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 = 100V)</a:t>
                </a:r>
              </a:p>
              <a:p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    N = 235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25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℃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）</a:t>
                </a:r>
              </a:p>
              <a:p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b="1" dirty="0" smtClean="0">
                    <a:solidFill>
                      <a:srgbClr val="FF0000"/>
                    </a:solidFill>
                  </a:rPr>
                  <a:t>　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153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2000" b="1" dirty="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-50</a:t>
                </a:r>
                <a:r>
                  <a:rPr lang="ja-JP" altLang="en-US" sz="2000" b="1" dirty="0" smtClean="0">
                    <a:solidFill>
                      <a:srgbClr val="FF0000"/>
                    </a:solidFill>
                  </a:rPr>
                  <a:t>℃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）</a:t>
                </a:r>
                <a:endParaRPr kumimoji="1" lang="en-US" altLang="ja-JP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90479"/>
                <a:ext cx="3625955" cy="101566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681" t="-4790" b="-10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127833" y="5589239"/>
                <a:ext cx="362595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新</a:t>
                </a:r>
                <a:r>
                  <a:rPr kumimoji="1" lang="ja-JP" altLang="en-US" sz="2000" b="1" dirty="0" smtClean="0">
                    <a:solidFill>
                      <a:srgbClr val="FF0000"/>
                    </a:solidFill>
                  </a:rPr>
                  <a:t>素子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XRPIX1b-FZ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 = 150V)</a:t>
                </a:r>
              </a:p>
              <a:p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    N = 96.92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25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℃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）</a:t>
                </a:r>
              </a:p>
              <a:p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b="1" dirty="0" smtClean="0">
                    <a:solidFill>
                      <a:srgbClr val="FF0000"/>
                    </a:solidFill>
                  </a:rPr>
                  <a:t>　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79.28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2000" b="1" dirty="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-60</a:t>
                </a:r>
                <a:r>
                  <a:rPr lang="ja-JP" altLang="en-US" sz="2000" b="1" dirty="0" smtClean="0">
                    <a:solidFill>
                      <a:srgbClr val="FF0000"/>
                    </a:solidFill>
                  </a:rPr>
                  <a:t>℃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）</a:t>
                </a:r>
                <a:endParaRPr kumimoji="1" lang="en-US" altLang="ja-JP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833" y="5589239"/>
                <a:ext cx="3625955" cy="101566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681" t="-4819" b="-10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6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イベントセレクション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7501" r="-52"/>
          <a:stretch/>
        </p:blipFill>
        <p:spPr bwMode="auto">
          <a:xfrm>
            <a:off x="5769496" y="2865831"/>
            <a:ext cx="314078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24879" y="2348880"/>
            <a:ext cx="5544617" cy="345325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600" dirty="0" smtClean="0"/>
              <a:t>発生した電荷</a:t>
            </a:r>
            <a:r>
              <a:rPr lang="ja-JP" altLang="en-US" sz="2600" dirty="0"/>
              <a:t>が複数のピクセルにまたがって</a:t>
            </a:r>
            <a:r>
              <a:rPr lang="ja-JP" altLang="en-US" sz="2600" dirty="0" smtClean="0"/>
              <a:t>しまい、低エネルギー側</a:t>
            </a:r>
            <a:r>
              <a:rPr lang="ja-JP" altLang="en-US" sz="2600" dirty="0"/>
              <a:t>にテールが</a:t>
            </a:r>
            <a:r>
              <a:rPr lang="ja-JP" altLang="en-US" sz="2600" dirty="0" smtClean="0"/>
              <a:t>できる。</a:t>
            </a:r>
            <a:endParaRPr lang="en-US" altLang="ja-JP" sz="2600" dirty="0" smtClean="0"/>
          </a:p>
          <a:p>
            <a:r>
              <a:rPr lang="ja-JP" altLang="en-US" sz="2600" dirty="0" smtClean="0"/>
              <a:t>バイアスが大きくなるほど空乏層が広がり、電荷の広がりも大きくなること予想できる。</a:t>
            </a:r>
            <a:endParaRPr lang="en-US" altLang="ja-JP" sz="2600" dirty="0" smtClean="0"/>
          </a:p>
          <a:p>
            <a:r>
              <a:rPr lang="ja-JP" altLang="en-US" sz="2600" dirty="0" smtClean="0"/>
              <a:t>このマルチピクセルイベントを考慮し、イベントの抽出を行う。</a:t>
            </a:r>
            <a:endParaRPr lang="en-US" altLang="ja-JP" sz="2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60237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マルチピクセルイベント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1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04070" y="1700808"/>
            <a:ext cx="7244394" cy="4525963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実験の目的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lang="ja-JP" altLang="en-US" dirty="0" smtClean="0">
                <a:solidFill>
                  <a:srgbClr val="0070C0"/>
                </a:solidFill>
              </a:rPr>
              <a:t>用いた素子（ＸＲＰＩＸ）について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lang="ja-JP" altLang="en-US" dirty="0" smtClean="0">
                <a:solidFill>
                  <a:srgbClr val="0070C0"/>
                </a:solidFill>
              </a:rPr>
              <a:t>実験セットアップ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lang="ja-JP" altLang="en-US" dirty="0">
                <a:solidFill>
                  <a:srgbClr val="0070C0"/>
                </a:solidFill>
              </a:rPr>
              <a:t>測定</a:t>
            </a:r>
            <a:r>
              <a:rPr lang="ja-JP" altLang="en-US" dirty="0" smtClean="0">
                <a:solidFill>
                  <a:srgbClr val="0070C0"/>
                </a:solidFill>
              </a:rPr>
              <a:t>結果、旧素子との比較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　（ペデスタル、スペクトル、ゲイン、ノイズ）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測定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結果、旧素子との比較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（イベントセレクション、エネルギー分解能、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　Ｘ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線カウント数の電圧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依存性、暗電流）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まとめ、今後の課題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2204864"/>
            <a:ext cx="800219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70C0"/>
                </a:solidFill>
              </a:rPr>
              <a:t>松村</a:t>
            </a:r>
            <a:endParaRPr kumimoji="1"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3851" y="4869160"/>
            <a:ext cx="800219" cy="936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林</a:t>
            </a:r>
            <a:endParaRPr kumimoji="1" lang="ja-JP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59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イベントセレクション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 txBox="1">
            <a:spLocks noGrp="1"/>
          </p:cNvSpPr>
          <p:nvPr>
            <p:ph idx="1"/>
          </p:nvPr>
        </p:nvSpPr>
        <p:spPr>
          <a:xfrm>
            <a:off x="1259632" y="1772816"/>
            <a:ext cx="576064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800" b="1" dirty="0" smtClean="0"/>
              <a:t>ゼロピークの幅から閾値を決定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400" dirty="0" smtClean="0"/>
              <a:t>　　イベント閾値</a:t>
            </a:r>
            <a:r>
              <a:rPr lang="en-US" altLang="ja-JP" sz="2400" dirty="0" smtClean="0"/>
              <a:t>	10σ</a:t>
            </a:r>
          </a:p>
          <a:p>
            <a:pPr marL="0" indent="0">
              <a:buNone/>
            </a:pPr>
            <a:r>
              <a:rPr lang="ja-JP" altLang="en-US" sz="2400" dirty="0" smtClean="0"/>
              <a:t>　　分割閾値　</a:t>
            </a:r>
            <a:r>
              <a:rPr lang="en-US" altLang="ja-JP" sz="2400" dirty="0" smtClean="0"/>
              <a:t>	3σ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3429000"/>
            <a:ext cx="40324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</a:rPr>
              <a:t>イベントの周囲</a:t>
            </a:r>
            <a:r>
              <a:rPr lang="en-US" altLang="ja-JP" sz="2000" dirty="0">
                <a:solidFill>
                  <a:prstClr val="black"/>
                </a:solidFill>
              </a:rPr>
              <a:t>8</a:t>
            </a:r>
            <a:r>
              <a:rPr lang="ja-JP" altLang="en-US" sz="2000" dirty="0">
                <a:solidFill>
                  <a:prstClr val="black"/>
                </a:solidFill>
              </a:rPr>
              <a:t>マス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</a:rPr>
              <a:t>分割閾値以上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ja-JP" altLang="en-US" sz="2000" dirty="0">
                <a:solidFill>
                  <a:prstClr val="black"/>
                </a:solidFill>
              </a:rPr>
              <a:t>→滲みだした値としてイベントに足す</a:t>
            </a:r>
            <a:endParaRPr lang="en-US" altLang="ja-JP" sz="2000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3429000"/>
            <a:ext cx="41044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</a:rPr>
              <a:t>出力値がイベント閾値以上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</a:rPr>
              <a:t>周囲</a:t>
            </a:r>
            <a:r>
              <a:rPr lang="en-US" altLang="ja-JP" sz="2000" dirty="0">
                <a:solidFill>
                  <a:prstClr val="black"/>
                </a:solidFill>
              </a:rPr>
              <a:t>8</a:t>
            </a:r>
            <a:r>
              <a:rPr lang="ja-JP" altLang="en-US" sz="2000" dirty="0">
                <a:solidFill>
                  <a:prstClr val="black"/>
                </a:solidFill>
              </a:rPr>
              <a:t>マスの出力値より大きい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ja-JP" altLang="en-US" sz="2000" dirty="0">
                <a:solidFill>
                  <a:prstClr val="black"/>
                </a:solidFill>
              </a:rPr>
              <a:t>→イベントとしてカウント</a:t>
            </a:r>
            <a:endParaRPr lang="en-US" altLang="ja-JP" sz="2000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87" y="4648068"/>
            <a:ext cx="17437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099" y="4616307"/>
            <a:ext cx="1655619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282" y="4729335"/>
            <a:ext cx="154785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508671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86731" y="6186660"/>
            <a:ext cx="884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シングルピクセルイベント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ダブルピクセルイベント　　　トリプルピクセルイベント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8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イベントセレクション後のスペクトル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4114"/>
            <a:ext cx="4806304" cy="44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44008" y="2159766"/>
            <a:ext cx="4266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滲みだしたピクセルの数によって分類</a:t>
            </a:r>
            <a:endParaRPr lang="en-US" altLang="ja-JP" sz="2000" dirty="0" smtClean="0"/>
          </a:p>
          <a:p>
            <a:endParaRPr kumimoji="1" lang="en-US" altLang="ja-JP" sz="2000" dirty="0"/>
          </a:p>
          <a:p>
            <a:r>
              <a:rPr kumimoji="1" lang="ja-JP" altLang="en-US" sz="2000" dirty="0" smtClean="0"/>
              <a:t>滲みだしが</a:t>
            </a:r>
            <a:r>
              <a:rPr kumimoji="1" lang="en-US" altLang="ja-JP" sz="2000" dirty="0" smtClean="0"/>
              <a:t>0</a:t>
            </a:r>
            <a:r>
              <a:rPr kumimoji="1" lang="ja-JP" altLang="en-US" sz="2000" dirty="0" smtClean="0"/>
              <a:t>個：シングルイベント</a:t>
            </a:r>
            <a:r>
              <a:rPr kumimoji="1" lang="en-US" altLang="ja-JP" sz="2000" dirty="0" smtClean="0"/>
              <a:t>	(</a:t>
            </a:r>
            <a:r>
              <a:rPr kumimoji="1" lang="ja-JP" altLang="en-US" sz="2000" dirty="0" smtClean="0"/>
              <a:t>赤</a:t>
            </a:r>
            <a:r>
              <a:rPr kumimoji="1" lang="en-US" altLang="ja-JP" sz="2000" dirty="0" smtClean="0"/>
              <a:t>)</a:t>
            </a:r>
          </a:p>
          <a:p>
            <a:r>
              <a:rPr lang="ja-JP" altLang="en-US" sz="2000" dirty="0" smtClean="0"/>
              <a:t>滲みだしが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個：ダブルイベント　</a:t>
            </a:r>
            <a:r>
              <a:rPr lang="en-US" altLang="ja-JP" sz="2000" dirty="0" smtClean="0"/>
              <a:t>	(</a:t>
            </a:r>
            <a:r>
              <a:rPr lang="ja-JP" altLang="en-US" sz="2000" dirty="0" smtClean="0"/>
              <a:t>紫</a:t>
            </a:r>
            <a:r>
              <a:rPr lang="en-US" altLang="ja-JP" sz="2000" dirty="0" smtClean="0"/>
              <a:t>)</a:t>
            </a:r>
          </a:p>
          <a:p>
            <a:r>
              <a:rPr kumimoji="1" lang="ja-JP" altLang="en-US" sz="2000" dirty="0"/>
              <a:t>滲みだし</a:t>
            </a:r>
            <a:r>
              <a:rPr kumimoji="1" lang="ja-JP" altLang="en-US" sz="2000" dirty="0" smtClean="0"/>
              <a:t>が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個：トリプルイベント</a:t>
            </a:r>
            <a:r>
              <a:rPr kumimoji="1" lang="en-US" altLang="ja-JP" sz="2000" dirty="0" smtClean="0"/>
              <a:t>	(</a:t>
            </a:r>
            <a:r>
              <a:rPr kumimoji="1" lang="ja-JP" altLang="en-US" sz="2000" dirty="0" smtClean="0"/>
              <a:t>緑</a:t>
            </a:r>
            <a:r>
              <a:rPr kumimoji="1" lang="en-US" altLang="ja-JP" sz="2000" dirty="0" smtClean="0"/>
              <a:t>)</a:t>
            </a:r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解析にはシングルイベントを用いた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1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エネルギー分解能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37719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63688" y="2146626"/>
                <a:ext cx="1296144" cy="83099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= 30V</a:t>
                </a:r>
              </a:p>
              <a:p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t = 25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</a:rPr>
                  <a:t>℃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88" y="2146626"/>
                <a:ext cx="1296144" cy="8309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009" t="-5839" r="-2336" b="-16058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5329572" y="2749589"/>
            <a:ext cx="291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FWHM = 1.074 [</a:t>
            </a:r>
            <a:r>
              <a:rPr kumimoji="1" lang="en-US" altLang="ja-JP" sz="2400" dirty="0" err="1" smtClean="0">
                <a:solidFill>
                  <a:srgbClr val="00B0F0"/>
                </a:solidFill>
              </a:rPr>
              <a:t>keV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]</a:t>
            </a:r>
          </a:p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 (13.95keV)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7691" y="3923415"/>
            <a:ext cx="258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分解</a:t>
            </a:r>
            <a:r>
              <a:rPr lang="ja-JP" altLang="en-US" sz="2400" dirty="0" smtClean="0"/>
              <a:t>能　</a:t>
            </a:r>
            <a:r>
              <a:rPr lang="en-US" altLang="ja-JP" sz="2400" dirty="0" smtClean="0"/>
              <a:t>R = 7.69%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084278" y="4123470"/>
            <a:ext cx="324000" cy="0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92149" y="4701443"/>
                <a:ext cx="263235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旧素子 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XRPIX1-CZ</a:t>
                </a:r>
              </a:p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    FWHM = 2.791keV</a:t>
                </a:r>
              </a:p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    (13.95keV)</a:t>
                </a:r>
              </a:p>
              <a:p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   R = 20.01%  </a:t>
                </a:r>
              </a:p>
              <a:p>
                <a:r>
                  <a:rPr lang="ja-JP" altLang="en-US" b="1" dirty="0">
                    <a:solidFill>
                      <a:srgbClr val="FF0000"/>
                    </a:solidFill>
                  </a:rPr>
                  <a:t>　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　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ja-JP" b="1" dirty="0" smtClean="0">
                    <a:solidFill>
                      <a:srgbClr val="FF0000"/>
                    </a:solidFill>
                  </a:rPr>
                  <a:t> = 30V, t = 25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℃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149" y="4701443"/>
                <a:ext cx="2632359" cy="14773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088" t="-3292" b="-57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2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シングルピクセルイベントスペクトル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電圧による違い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04" y="1592703"/>
            <a:ext cx="260604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64101"/>
            <a:ext cx="257860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72" y="4135851"/>
            <a:ext cx="2633472" cy="25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324" y="4192928"/>
            <a:ext cx="2647188" cy="248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419872" y="1898194"/>
                <a:ext cx="1008000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= 20V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898194"/>
                <a:ext cx="100800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8065" r="-1205" b="-22581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84311" y="4437112"/>
                <a:ext cx="1008000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= 80V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1" y="4437112"/>
                <a:ext cx="1008000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8197" r="-1205" b="-24590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08906" y="1890019"/>
                <a:ext cx="864000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= 5V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6" y="1890019"/>
                <a:ext cx="864000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8065" r="-4196" b="-22581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438330" y="4473849"/>
                <a:ext cx="1116000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= 150V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330" y="4473849"/>
                <a:ext cx="1116000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8197" r="-1630" b="-24590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444208" y="205929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すべて室温（</a:t>
            </a:r>
            <a:r>
              <a:rPr lang="en-US" altLang="ja-JP" sz="2000" dirty="0" smtClean="0"/>
              <a:t>25℃</a:t>
            </a:r>
            <a:r>
              <a:rPr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19" name="円/楕円 18"/>
          <p:cNvSpPr/>
          <p:nvPr/>
        </p:nvSpPr>
        <p:spPr>
          <a:xfrm>
            <a:off x="1580233" y="2259351"/>
            <a:ext cx="396044" cy="13900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476633" y="2267526"/>
            <a:ext cx="570632" cy="14494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491217" y="4929551"/>
            <a:ext cx="574076" cy="13681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497511" y="4907846"/>
            <a:ext cx="549754" cy="15454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4208" y="4432853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B050"/>
                </a:solidFill>
              </a:rPr>
              <a:t>テールの増大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6444208" y="2996952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ja-JP" altLang="en-US" sz="2400" dirty="0" err="1" smtClean="0"/>
                  <a:t>の増</a:t>
                </a:r>
                <a:r>
                  <a:rPr kumimoji="1" lang="ja-JP" altLang="en-US" sz="2400" dirty="0" smtClean="0"/>
                  <a:t>大</a:t>
                </a:r>
                <a:endParaRPr kumimoji="1" lang="en-US" altLang="ja-JP" sz="2400" dirty="0" smtClean="0"/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</a:t>
                </a:r>
                <a:r>
                  <a:rPr kumimoji="1" lang="ja-JP" altLang="en-US" sz="2400" dirty="0" smtClean="0"/>
                  <a:t>に従って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96952"/>
                <a:ext cx="2088232" cy="83099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583" t="-8824" b="-1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30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Ｘ線カウント数の電圧依存性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イベントカウント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シングルピクセルイベントのうち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en-US" altLang="ja-JP" sz="2800" dirty="0" smtClean="0"/>
              <a:t>13.95keV</a:t>
            </a:r>
            <a:r>
              <a:rPr kumimoji="1" lang="ja-JP" altLang="en-US" sz="2800" dirty="0" smtClean="0"/>
              <a:t>線のスペクトルの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mean±2σ</a:t>
            </a:r>
            <a:r>
              <a:rPr lang="ja-JP" altLang="en-US" sz="2800" dirty="0" smtClean="0"/>
              <a:t>をイベントとして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カウントする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図塗りつぶし部分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7814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Ｘ線カウント数の電圧依存性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585357"/>
              </p:ext>
            </p:extLst>
          </p:nvPr>
        </p:nvGraphicFramePr>
        <p:xfrm>
          <a:off x="827584" y="2276872"/>
          <a:ext cx="2664296" cy="189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  <a:gridCol w="1332148"/>
              </a:tblGrid>
              <a:tr h="378075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Vback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カウント数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807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2.65e-5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807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4.84e-5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807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1.06e-4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807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150V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1.32e4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67544" y="1587893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3200" dirty="0">
                <a:solidFill>
                  <a:prstClr val="black"/>
                </a:solidFill>
              </a:rPr>
              <a:t>イベントカウント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421917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単位は</a:t>
            </a:r>
            <a:r>
              <a:rPr lang="en-US" altLang="ja-JP" dirty="0" smtClean="0"/>
              <a:t>[</a:t>
            </a:r>
            <a:r>
              <a:rPr lang="en-US" altLang="ja-JP" sz="2000" dirty="0" smtClean="0"/>
              <a:t>counts/pixel/frames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67544" y="4729374"/>
                <a:ext cx="3744416" cy="95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B0F0"/>
                    </a:solidFill>
                  </a:rPr>
                  <a:t>空乏層厚の計算式</a:t>
                </a:r>
                <a:endParaRPr lang="en-US" altLang="ja-JP" sz="1600" i="1" dirty="0">
                  <a:solidFill>
                    <a:srgbClr val="00B0F0"/>
                  </a:solidFill>
                  <a:latin typeface="Cambria Math"/>
                </a:endParaRPr>
              </a:p>
              <a:p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𝑑𝑒𝑝</m:t>
                        </m:r>
                      </m:sub>
                    </m:sSub>
                    <m:r>
                      <a:rPr lang="en-US" altLang="ja-JP" b="0" i="0" smtClean="0">
                        <a:latin typeface="Cambria Math"/>
                      </a:rPr>
                      <m:t>[</m:t>
                    </m:r>
                    <m:r>
                      <a:rPr lang="en-US" altLang="ja-JP" b="0" i="1" smtClean="0">
                        <a:latin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m</m:t>
                    </m:r>
                    <m:r>
                      <a:rPr lang="en-US" altLang="ja-JP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ja-JP" i="1" dirty="0"/>
                  <a:t> </a:t>
                </a:r>
                <a:r>
                  <a:rPr lang="en-US" altLang="ja-JP" i="1" dirty="0" smtClean="0"/>
                  <a:t>=</a:t>
                </a:r>
                <a:r>
                  <a:rPr lang="ja-JP" altLang="en-US" i="1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𝜀𝜇𝜌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ja-JP" altLang="en-US" dirty="0" smtClean="0"/>
                  <a:t>　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≅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lang="en-US" altLang="ja-JP" dirty="0"/>
                  <a:t>1</a:t>
                </a:r>
                <a:r>
                  <a:rPr lang="en-US" altLang="ja-JP" dirty="0" smtClean="0"/>
                  <a:t>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ε</a:t>
                </a:r>
                <a:r>
                  <a:rPr lang="ja-JP" altLang="en-US" dirty="0" smtClean="0"/>
                  <a:t>：誘電率　</a:t>
                </a:r>
                <a:r>
                  <a:rPr lang="en-US" altLang="ja-JP" dirty="0" smtClean="0"/>
                  <a:t>μ</a:t>
                </a:r>
                <a:r>
                  <a:rPr lang="ja-JP" altLang="en-US" dirty="0" smtClean="0"/>
                  <a:t>：透磁率　</a:t>
                </a:r>
                <a:r>
                  <a:rPr lang="en-US" altLang="ja-JP" dirty="0" smtClean="0"/>
                  <a:t>ρ</a:t>
                </a:r>
                <a:r>
                  <a:rPr lang="ja-JP" altLang="en-US" dirty="0" smtClean="0"/>
                  <a:t>：比抵抗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29374"/>
                <a:ext cx="3744416" cy="95096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66" t="-2564" b="-9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71600" y="5969930"/>
                <a:ext cx="745232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新素子では、</a:t>
                </a:r>
                <a:r>
                  <a:rPr kumimoji="1" lang="en-US" altLang="ja-JP" dirty="0" smtClean="0"/>
                  <a:t>ρ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= 7 </a:t>
                </a:r>
                <a:r>
                  <a:rPr lang="en-US" altLang="ja-JP" dirty="0" err="1" smtClean="0"/>
                  <a:t>kΩ</a:t>
                </a:r>
                <a:r>
                  <a:rPr lang="ja-JP" altLang="en-US" dirty="0" smtClean="0"/>
                  <a:t>・</a:t>
                </a:r>
                <a:r>
                  <a:rPr lang="en-US" altLang="ja-JP" dirty="0" smtClean="0"/>
                  <a:t>m </a:t>
                </a:r>
                <a:r>
                  <a:rPr lang="ja-JP" altLang="en-US" dirty="0" err="1" smtClean="0"/>
                  <a:t>なの</a:t>
                </a:r>
                <a:r>
                  <a:rPr lang="ja-JP" altLang="en-US" dirty="0" smtClean="0"/>
                  <a:t>で、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= 123V </a:t>
                </a:r>
                <a:r>
                  <a:rPr kumimoji="1" lang="ja-JP" altLang="en-US" dirty="0" smtClean="0"/>
                  <a:t>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_max = 500 </a:t>
                </a:r>
                <a:r>
                  <a:rPr kumimoji="1" lang="en-US" altLang="ja-JP" dirty="0" err="1" smtClean="0"/>
                  <a:t>μm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に達する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969930"/>
                <a:ext cx="7452320" cy="39074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54" t="-12500" b="-203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322000"/>
            <a:ext cx="522007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コネクタ 6"/>
          <p:cNvCxnSpPr/>
          <p:nvPr/>
        </p:nvCxnSpPr>
        <p:spPr>
          <a:xfrm flipV="1">
            <a:off x="7668344" y="1699505"/>
            <a:ext cx="0" cy="3616964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83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暗電流測定の</a:t>
            </a:r>
            <a:r>
              <a:rPr lang="ja-JP" altLang="en-US" dirty="0"/>
              <a:t>手順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137" y="1700808"/>
            <a:ext cx="3520440" cy="37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93332"/>
            <a:ext cx="3548102" cy="33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15616" y="5589240"/>
            <a:ext cx="7473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バックバイアス（</a:t>
            </a:r>
            <a:r>
              <a:rPr lang="en-US" altLang="ja-JP" sz="2400" dirty="0"/>
              <a:t>5V,20V,80V,150V</a:t>
            </a:r>
            <a:r>
              <a:rPr lang="ja-JP" altLang="en-US" sz="2400" dirty="0"/>
              <a:t>）、</a:t>
            </a:r>
            <a:endParaRPr lang="en-US" altLang="ja-JP" sz="2400" dirty="0"/>
          </a:p>
          <a:p>
            <a:r>
              <a:rPr lang="ja-JP" altLang="en-US" sz="2400" dirty="0"/>
              <a:t>　温度（室温、冷却時）をそれぞれ変えて計</a:t>
            </a:r>
            <a:r>
              <a:rPr lang="en-US" altLang="ja-JP" sz="2400" dirty="0"/>
              <a:t>8</a:t>
            </a:r>
            <a:r>
              <a:rPr lang="ja-JP" altLang="en-US" sz="2400" dirty="0"/>
              <a:t>パターン行う</a:t>
            </a:r>
            <a:endParaRPr lang="en-US" altLang="ja-JP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9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4906888" cy="40610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2400" dirty="0" smtClean="0"/>
                  <a:t>・</a:t>
                </a:r>
                <a:r>
                  <a:rPr lang="ja-JP" altLang="en-US" sz="2400" dirty="0"/>
                  <a:t>露光</a:t>
                </a:r>
                <a:r>
                  <a:rPr lang="ja-JP" altLang="en-US" sz="2400" dirty="0" smtClean="0"/>
                  <a:t>時間</a:t>
                </a:r>
                <a:r>
                  <a:rPr lang="ja-JP" altLang="en-US" sz="2400" dirty="0" smtClean="0"/>
                  <a:t>が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kumimoji="1" lang="en-US" altLang="ja-JP" sz="2400" dirty="0" smtClean="0"/>
                  <a:t>  1</a:t>
                </a:r>
                <a:r>
                  <a:rPr kumimoji="1" lang="en-US" altLang="ja-JP" sz="2400" i="1" dirty="0" smtClean="0"/>
                  <a:t>ms</a:t>
                </a:r>
                <a:r>
                  <a:rPr kumimoji="1" lang="en-US" altLang="ja-JP" sz="2400" dirty="0" smtClean="0"/>
                  <a:t>,5</a:t>
                </a:r>
                <a:r>
                  <a:rPr kumimoji="1" lang="en-US" altLang="ja-JP" sz="2400" i="1" dirty="0" smtClean="0"/>
                  <a:t>ms</a:t>
                </a:r>
                <a:r>
                  <a:rPr kumimoji="1" lang="en-US" altLang="ja-JP" sz="2400" dirty="0" smtClean="0"/>
                  <a:t>,10</a:t>
                </a:r>
                <a:r>
                  <a:rPr kumimoji="1" lang="en-US" altLang="ja-JP" sz="2400" i="1" dirty="0" smtClean="0"/>
                  <a:t>ms</a:t>
                </a:r>
                <a:r>
                  <a:rPr kumimoji="1" lang="en-US" altLang="ja-JP" sz="2400" dirty="0" smtClean="0"/>
                  <a:t>,25</a:t>
                </a:r>
                <a:r>
                  <a:rPr kumimoji="1" lang="en-US" altLang="ja-JP" sz="2400" i="1" dirty="0" smtClean="0"/>
                  <a:t>ms</a:t>
                </a:r>
                <a:r>
                  <a:rPr kumimoji="1" lang="en-US" altLang="ja-JP" sz="2400" dirty="0" smtClean="0"/>
                  <a:t>,50</a:t>
                </a:r>
                <a:r>
                  <a:rPr kumimoji="1" lang="en-US" altLang="ja-JP" sz="2400" i="1" dirty="0" smtClean="0"/>
                  <a:t>ms</a:t>
                </a:r>
                <a:r>
                  <a:rPr kumimoji="1" lang="en-US" altLang="ja-JP" sz="2400" dirty="0" smtClean="0"/>
                  <a:t>,100</a:t>
                </a:r>
                <a:r>
                  <a:rPr kumimoji="1" lang="en-US" altLang="ja-JP" sz="2400" i="1" dirty="0" smtClean="0"/>
                  <a:t>ms</a:t>
                </a:r>
              </a:p>
              <a:p>
                <a:pPr marL="0" indent="0">
                  <a:buNone/>
                </a:pPr>
                <a:r>
                  <a:rPr kumimoji="1" lang="ja-JP" altLang="en-US" sz="2400" dirty="0" smtClean="0"/>
                  <a:t>  のときの</a:t>
                </a:r>
                <a:r>
                  <a:rPr lang="ja-JP" altLang="en-US" sz="2400" dirty="0" smtClean="0"/>
                  <a:t>ペデスタル値の平均を、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ピクセル毎に直線でフィッティングする。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kumimoji="1" lang="ja-JP" altLang="en-US" sz="2400" dirty="0" smtClean="0"/>
                  <a:t>・傾きをヒストグラムに描き、</a:t>
                </a:r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ガウシアンでフィットした平均を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kumimoji="1" lang="ja-JP" altLang="en-US" sz="2400" dirty="0" smtClean="0"/>
                  <a:t>　リーク電流とする。</a:t>
                </a:r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・傾きを単位</a:t>
                </a:r>
                <a:r>
                  <a:rPr lang="en-US" altLang="ja-JP" sz="2400" dirty="0" smtClean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i="1" dirty="0" smtClean="0"/>
                  <a:t>/</a:t>
                </a:r>
                <a:r>
                  <a:rPr lang="en-US" altLang="ja-JP" sz="2400" i="1" dirty="0" err="1" smtClean="0"/>
                  <a:t>ms</a:t>
                </a:r>
                <a:r>
                  <a:rPr lang="en-US" altLang="ja-JP" sz="2400" dirty="0" smtClean="0"/>
                  <a:t>] </a:t>
                </a:r>
                <a:r>
                  <a:rPr lang="ja-JP" altLang="en-US" sz="2400" dirty="0" smtClean="0"/>
                  <a:t>に直す</a:t>
                </a:r>
              </a:p>
              <a:p>
                <a:pPr marL="0" indent="0">
                  <a:buNone/>
                </a:pPr>
                <a:endParaRPr kumimoji="1" lang="en-US" altLang="ja-JP" sz="2400" dirty="0"/>
              </a:p>
              <a:p>
                <a:pPr marL="0" indent="0">
                  <a:buNone/>
                </a:pPr>
                <a:endParaRPr kumimoji="1" lang="ja-JP" altLang="en-US" sz="2400" dirty="0"/>
              </a:p>
            </p:txBody>
          </p:sp>
        </mc:Choice>
        <mc:Fallback>
          <p:sp>
            <p:nvSpPr>
              <p:cNvPr id="9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4906888" cy="4061048"/>
              </a:xfrm>
              <a:blipFill rotWithShape="1">
                <a:blip r:embed="rId4"/>
                <a:stretch>
                  <a:fillRect l="-1863" t="-18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89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暗電流とバックバイアスの関係</a:t>
            </a:r>
            <a:endParaRPr kumimoji="1" lang="ja-JP" alt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5"/>
                <a:ext cx="8229600" cy="11521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2400" dirty="0" smtClean="0"/>
                  <a:t>暗電流の</a:t>
                </a:r>
                <a:r>
                  <a:rPr lang="ja-JP" altLang="en-US" sz="2400" dirty="0"/>
                  <a:t>計算式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       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4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/>
                          </a:rPr>
                          <m:t>𝑙𝑒𝑎𝑘</m:t>
                        </m:r>
                      </m:sub>
                    </m:sSub>
                    <m:r>
                      <a:rPr lang="ja-JP" alt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/</a:t>
                </a:r>
                <a:r>
                  <a:rPr lang="en-US" altLang="ja-JP" sz="2400" i="1" dirty="0" smtClean="0"/>
                  <a:t>ms</a:t>
                </a:r>
                <a:r>
                  <a:rPr lang="en-US" altLang="ja-JP" sz="2400" dirty="0" smtClean="0"/>
                  <a:t>] =</a:t>
                </a:r>
                <a:r>
                  <a:rPr lang="ja-JP" altLang="en-US" sz="2400" dirty="0" smtClean="0"/>
                  <a:t> 傾き </a:t>
                </a:r>
                <a:r>
                  <a:rPr lang="en-US" altLang="ja-JP" sz="2400" dirty="0" smtClean="0"/>
                  <a:t>[</a:t>
                </a:r>
                <a:r>
                  <a:rPr lang="en-US" altLang="ja-JP" sz="2400" i="1" dirty="0" err="1" smtClean="0"/>
                  <a:t>ch</a:t>
                </a:r>
                <a:r>
                  <a:rPr lang="en-US" altLang="ja-JP" sz="2400" i="1" dirty="0" smtClean="0"/>
                  <a:t>/</a:t>
                </a:r>
                <a:r>
                  <a:rPr lang="en-US" altLang="ja-JP" sz="2400" i="1" dirty="0" err="1" smtClean="0"/>
                  <a:t>ms</a:t>
                </a:r>
                <a:r>
                  <a:rPr lang="en-US" altLang="ja-JP" sz="2400" dirty="0" smtClean="0"/>
                  <a:t>] ×244 </a:t>
                </a:r>
                <a:r>
                  <a:rPr lang="en-US" altLang="ja-JP" sz="2400" dirty="0"/>
                  <a:t>[</a:t>
                </a:r>
                <a:r>
                  <a:rPr lang="en-US" altLang="ja-JP" sz="2400" i="1" dirty="0" err="1"/>
                  <a:t>μV</a:t>
                </a:r>
                <a:r>
                  <a:rPr lang="en-US" altLang="ja-JP" sz="2400" i="1" dirty="0"/>
                  <a:t>/</a:t>
                </a:r>
                <a:r>
                  <a:rPr lang="en-US" altLang="ja-JP" sz="2400" i="1" dirty="0" err="1"/>
                  <a:t>ch</a:t>
                </a:r>
                <a:r>
                  <a:rPr lang="en-US" altLang="ja-JP" sz="2400" dirty="0"/>
                  <a:t>]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ja-JP" altLang="en-US" sz="2400" dirty="0" smtClean="0"/>
                  <a:t>Ｇ</a:t>
                </a:r>
                <a:r>
                  <a:rPr lang="en-US" altLang="ja-JP" sz="2400" dirty="0" smtClean="0"/>
                  <a:t> [</a:t>
                </a:r>
                <a:r>
                  <a:rPr lang="en-US" altLang="ja-JP" sz="2400" i="1" dirty="0" err="1" smtClean="0"/>
                  <a:t>μV</a:t>
                </a:r>
                <a:r>
                  <a:rPr lang="en-US" altLang="ja-JP" sz="2400" i="1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dirty="0"/>
                  <a:t>] 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5"/>
                <a:ext cx="8229600" cy="1152128"/>
              </a:xfrm>
              <a:blipFill rotWithShape="1">
                <a:blip r:embed="rId2" cstate="print"/>
                <a:stretch>
                  <a:fillRect l="-1111" t="-63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1576" y="3521061"/>
            <a:ext cx="28803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9947104"/>
              </p:ext>
            </p:extLst>
          </p:nvPr>
        </p:nvGraphicFramePr>
        <p:xfrm>
          <a:off x="5436229" y="2926604"/>
          <a:ext cx="337297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368"/>
                <a:gridCol w="1388875"/>
                <a:gridCol w="132273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ROOM(25</a:t>
                      </a:r>
                      <a:r>
                        <a:rPr kumimoji="1" lang="ja-JP" altLang="en-US" sz="1600" dirty="0" smtClean="0"/>
                        <a:t>℃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LOW(-60</a:t>
                      </a:r>
                      <a:r>
                        <a:rPr kumimoji="1" lang="ja-JP" altLang="en-US" sz="1600" dirty="0" smtClean="0"/>
                        <a:t>℃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372.03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625.60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2.30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80V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1063.94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5.11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1291.78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9.12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876389" y="4958384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/>
                  <a:t>単位</a:t>
                </a:r>
                <a:r>
                  <a:rPr lang="en-US" altLang="ja-JP" dirty="0" smtClean="0"/>
                  <a:t> 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/>
                  <a:t>/</a:t>
                </a:r>
                <a:r>
                  <a:rPr lang="en-US" altLang="ja-JP" i="1" dirty="0" smtClean="0"/>
                  <a:t>ms/pixel</a:t>
                </a:r>
                <a:r>
                  <a:rPr lang="en-US" altLang="ja-JP" dirty="0" smtClean="0"/>
                  <a:t>] 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89" y="4958384"/>
                <a:ext cx="2016224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17" t="-13115" r="-241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25" y="2411044"/>
            <a:ext cx="5181600" cy="313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592" y="2411043"/>
            <a:ext cx="5181600" cy="313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987824" y="5805264"/>
                <a:ext cx="3625955" cy="714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 smtClean="0">
                    <a:solidFill>
                      <a:srgbClr val="FF0000"/>
                    </a:solidFill>
                  </a:rPr>
                  <a:t>旧素子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XRPIX1-CZ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 = 20V)</a:t>
                </a:r>
              </a:p>
              <a:p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𝒍𝒆𝒂𝒌</m:t>
                        </m:r>
                      </m:sub>
                    </m:sSub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= 1.68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/</a:t>
                </a:r>
                <a:r>
                  <a:rPr lang="en-US" altLang="ja-JP" sz="2000" b="1" i="1" dirty="0" err="1">
                    <a:solidFill>
                      <a:srgbClr val="FF0000"/>
                    </a:solidFill>
                  </a:rPr>
                  <a:t>ms</a:t>
                </a:r>
                <a:r>
                  <a:rPr lang="en-US" altLang="ja-JP" sz="20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(25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℃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)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805264"/>
                <a:ext cx="3625955" cy="71404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681" t="-6838" r="-1345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46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30" y="1310534"/>
            <a:ext cx="45624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暗</a:t>
            </a:r>
            <a:r>
              <a:rPr lang="ja-JP" altLang="en-US" dirty="0" smtClean="0"/>
              <a:t>電流のピクセル依存性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4080" y="1600200"/>
            <a:ext cx="4088400" cy="4476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/>
              <a:t>・端のピクセルはリーク電流が大きくなる傾向にある。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・中心部で大きい値をとる。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（バイアスが大きくなると傾向は強くなる。）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・露光時間に対して出力が減少するピクセルが存在する。（バッドピクセル）</a:t>
            </a:r>
            <a:endParaRPr lang="en-US" altLang="ja-JP" sz="2800" dirty="0"/>
          </a:p>
        </p:txBody>
      </p:sp>
      <p:sp>
        <p:nvSpPr>
          <p:cNvPr id="4" name="円/楕円 3"/>
          <p:cNvSpPr/>
          <p:nvPr/>
        </p:nvSpPr>
        <p:spPr>
          <a:xfrm>
            <a:off x="2483768" y="2564904"/>
            <a:ext cx="1080120" cy="1005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11560" y="5661248"/>
                <a:ext cx="1296144" cy="83099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8</a:t>
                </a:r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0V</a:t>
                </a:r>
              </a:p>
              <a:p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t = 25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</a:rPr>
                  <a:t>℃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661248"/>
                <a:ext cx="1296144" cy="8309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009" t="-5839" r="-2336" b="-16058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4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XRPIX1b-FZ</a:t>
            </a:r>
            <a:r>
              <a:rPr kumimoji="1" lang="ja-JP" altLang="en-US" dirty="0" smtClean="0"/>
              <a:t>の性能まとめ</a:t>
            </a:r>
            <a:endParaRPr kumimoji="1" lang="ja-JP" alt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dirty="0" smtClean="0"/>
                  <a:t>Ｘ線照射試験を行い、ゲインは</a:t>
                </a:r>
                <a:r>
                  <a:rPr lang="en-US" altLang="ja-JP" dirty="0"/>
                  <a:t>6.01</a:t>
                </a:r>
                <a:r>
                  <a:rPr lang="en-US" altLang="ja-JP" dirty="0" smtClean="0"/>
                  <a:t> </a:t>
                </a:r>
                <a:r>
                  <a:rPr lang="en-US" altLang="ja-JP" dirty="0"/>
                  <a:t>[</a:t>
                </a:r>
                <a:r>
                  <a:rPr lang="en-US" altLang="ja-JP" i="1" dirty="0"/>
                  <a:t>μV/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/>
                  <a:t>] </a:t>
                </a:r>
                <a:r>
                  <a:rPr lang="ja-JP" altLang="en-US" dirty="0" smtClean="0"/>
                  <a:t>（素子温度</a:t>
                </a:r>
                <a:r>
                  <a:rPr lang="en-US" altLang="ja-JP" dirty="0" smtClean="0"/>
                  <a:t>‐60</a:t>
                </a:r>
                <a:r>
                  <a:rPr lang="ja-JP" altLang="en-US" dirty="0" smtClean="0"/>
                  <a:t>℃、逆バイアス＝</a:t>
                </a:r>
                <a:r>
                  <a:rPr lang="en-US" altLang="ja-JP" dirty="0" smtClean="0"/>
                  <a:t>150</a:t>
                </a:r>
                <a:r>
                  <a:rPr lang="ja-JP" altLang="en-US" dirty="0" smtClean="0"/>
                  <a:t>Ｖ）であった。また、室温と常温での差は見られなかった。</a:t>
                </a:r>
                <a:endParaRPr lang="en-US" altLang="ja-JP" dirty="0" smtClean="0"/>
              </a:p>
              <a:p>
                <a:r>
                  <a:rPr lang="ja-JP" altLang="en-US" dirty="0"/>
                  <a:t>読み出しノイズは冷却時で</a:t>
                </a:r>
                <a:r>
                  <a:rPr lang="en-US" altLang="ja-JP" dirty="0"/>
                  <a:t>79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ja-JP" altLang="en-US" i="1">
                        <a:latin typeface="Cambria Math"/>
                      </a:rPr>
                      <m:t>となった。</m:t>
                    </m:r>
                  </m:oMath>
                </a14:m>
                <a:endParaRPr kumimoji="1" lang="en-US" altLang="ja-JP" dirty="0" smtClean="0"/>
              </a:p>
              <a:p>
                <a:r>
                  <a:rPr kumimoji="1" lang="ja-JP" altLang="en-US" dirty="0" smtClean="0"/>
                  <a:t>エネルギー</a:t>
                </a:r>
                <a:r>
                  <a:rPr kumimoji="1" lang="ja-JP" altLang="en-US" dirty="0"/>
                  <a:t>分解</a:t>
                </a:r>
                <a:r>
                  <a:rPr kumimoji="1" lang="ja-JP" altLang="en-US" dirty="0" smtClean="0"/>
                  <a:t>能は</a:t>
                </a:r>
                <a:r>
                  <a:rPr lang="en-US" altLang="ja-JP" dirty="0" smtClean="0"/>
                  <a:t>1.074keV</a:t>
                </a:r>
                <a:r>
                  <a:rPr kumimoji="1" lang="en-US" altLang="ja-JP" dirty="0" smtClean="0"/>
                  <a:t>@13.95KeV</a:t>
                </a:r>
                <a:r>
                  <a:rPr kumimoji="1" lang="ja-JP" altLang="en-US" dirty="0" smtClean="0"/>
                  <a:t>であった。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暗電流は冷却時で</a:t>
                </a:r>
                <a:r>
                  <a:rPr lang="en-US" altLang="ja-JP" dirty="0" smtClean="0"/>
                  <a:t>9.12[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/</a:t>
                </a:r>
                <a:r>
                  <a:rPr kumimoji="1" lang="en-US" altLang="ja-JP" dirty="0" err="1" smtClean="0"/>
                  <a:t>ms</a:t>
                </a:r>
                <a:r>
                  <a:rPr kumimoji="1" lang="en-US" altLang="ja-JP" dirty="0" smtClean="0"/>
                  <a:t>](</a:t>
                </a:r>
                <a:r>
                  <a:rPr kumimoji="1" lang="ja-JP" altLang="en-US" dirty="0" smtClean="0"/>
                  <a:t>逆バイアス＝</a:t>
                </a:r>
                <a:r>
                  <a:rPr kumimoji="1" lang="en-US" altLang="ja-JP" dirty="0" smtClean="0"/>
                  <a:t>150V</a:t>
                </a:r>
                <a:r>
                  <a:rPr kumimoji="1" lang="ja-JP" altLang="en-US" dirty="0" smtClean="0"/>
                  <a:t>）となった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2" cstate="print"/>
                <a:stretch>
                  <a:fillRect l="-1603" t="-2426" r="-44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61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kumimoji="1" lang="ja-JP" altLang="en-US" b="1" dirty="0" smtClean="0"/>
              <a:t>実験の目的</a:t>
            </a:r>
            <a:endParaRPr kumimoji="1" lang="ja-JP" altLang="en-US" b="1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SOIPIX (Silicon On Insulator </a:t>
                </a:r>
                <a:r>
                  <a:rPr kumimoji="1" lang="en-US" altLang="ja-JP" dirty="0" err="1" smtClean="0"/>
                  <a:t>PIXel</a:t>
                </a:r>
                <a:r>
                  <a:rPr kumimoji="1" lang="en-US" altLang="ja-JP" dirty="0" smtClean="0"/>
                  <a:t> sensor) </a:t>
                </a:r>
                <a:r>
                  <a:rPr kumimoji="1" lang="ja-JP" altLang="en-US" dirty="0" smtClean="0"/>
                  <a:t>の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　　　　</a:t>
                </a:r>
                <a:r>
                  <a:rPr kumimoji="1" lang="ja-JP" altLang="en-US" dirty="0" smtClean="0"/>
                  <a:t>新素子である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XRPIX1b-FZ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の性能試験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ja-JP" altLang="en-US" sz="2800" dirty="0" smtClean="0"/>
                  <a:t>　⇒　スペクトル、</a:t>
                </a:r>
                <a:r>
                  <a:rPr lang="ja-JP" altLang="en-US" sz="2800" dirty="0"/>
                  <a:t>ゲイン   </a:t>
                </a:r>
                <a:r>
                  <a:rPr lang="en-US" altLang="ja-JP" sz="2800" dirty="0"/>
                  <a:t>[</a:t>
                </a:r>
                <a:r>
                  <a:rPr lang="en-US" altLang="ja-JP" sz="2800" i="1" dirty="0" err="1"/>
                  <a:t>μV</a:t>
                </a:r>
                <a:r>
                  <a:rPr lang="en-US" altLang="ja-JP" sz="2800" i="1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800" dirty="0"/>
                  <a:t>]</a:t>
                </a:r>
                <a:r>
                  <a:rPr lang="ja-JP" altLang="en-US" sz="2800" dirty="0" smtClean="0"/>
                  <a:t>、</a:t>
                </a:r>
                <a:r>
                  <a:rPr lang="ja-JP" altLang="en-US" sz="2800" dirty="0"/>
                  <a:t>ノイズ    </a:t>
                </a:r>
                <a:r>
                  <a:rPr lang="en-US" altLang="ja-JP" sz="2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800" dirty="0" smtClean="0"/>
                  <a:t>]</a:t>
                </a:r>
                <a:r>
                  <a:rPr lang="ja-JP" altLang="en-US" sz="2800" dirty="0" smtClean="0"/>
                  <a:t>、</a:t>
                </a:r>
                <a:endParaRPr lang="en-US" altLang="ja-JP" sz="2800" dirty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	</a:t>
                </a:r>
                <a:r>
                  <a:rPr lang="ja-JP" altLang="en-US" sz="2800" dirty="0" smtClean="0"/>
                  <a:t>エネルギー分解能、</a:t>
                </a:r>
                <a:r>
                  <a:rPr lang="ja-JP" altLang="en-US" sz="2800" dirty="0"/>
                  <a:t>Ｘ線</a:t>
                </a:r>
                <a:r>
                  <a:rPr lang="ja-JP" altLang="en-US" sz="2800" dirty="0" smtClean="0"/>
                  <a:t>カウント数、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/>
                  <a:t>	</a:t>
                </a:r>
                <a:r>
                  <a:rPr lang="ja-JP" altLang="en-US" sz="2800" dirty="0" smtClean="0"/>
                  <a:t>暗電流 </a:t>
                </a:r>
                <a:r>
                  <a:rPr lang="en-US" altLang="ja-JP" sz="2800" dirty="0" smtClean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800" i="1" dirty="0" smtClean="0"/>
                  <a:t>/ms/pixel</a:t>
                </a:r>
                <a:r>
                  <a:rPr lang="en-US" altLang="ja-JP" sz="2800" dirty="0" smtClean="0"/>
                  <a:t>]</a:t>
                </a:r>
                <a:r>
                  <a:rPr lang="ja-JP" altLang="en-US" sz="2800" dirty="0" smtClean="0"/>
                  <a:t>　　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kumimoji="1" lang="ja-JP" altLang="en-US" sz="2800" dirty="0"/>
                  <a:t>　</a:t>
                </a:r>
                <a:r>
                  <a:rPr kumimoji="1" lang="ja-JP" altLang="en-US" sz="2800" dirty="0" smtClean="0"/>
                  <a:t>　  </a:t>
                </a:r>
                <a:r>
                  <a:rPr lang="ja-JP" altLang="en-US" sz="2800" dirty="0" smtClean="0"/>
                  <a:t>　　　　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  　　　　</a:t>
                </a: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</a:t>
                </a:r>
                <a:endParaRPr lang="en-US" altLang="ja-JP" sz="28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 cstate="print"/>
                <a:stretch>
                  <a:fillRect l="-1852" r="-1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9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逆バイアス＝５</a:t>
            </a:r>
            <a:r>
              <a:rPr kumimoji="1" lang="en-US" altLang="ja-JP" dirty="0" smtClean="0"/>
              <a:t>V</a:t>
            </a:r>
            <a:r>
              <a:rPr kumimoji="1" lang="ja-JP" altLang="en-US" dirty="0" smtClean="0"/>
              <a:t>では、</a:t>
            </a:r>
            <a:r>
              <a:rPr lang="ja-JP" altLang="en-US" dirty="0" smtClean="0"/>
              <a:t>逆バイアスがより大きい</a:t>
            </a:r>
            <a:r>
              <a:rPr kumimoji="1" lang="ja-JP" altLang="en-US" dirty="0" smtClean="0"/>
              <a:t>データに比べてノイズが大きい原因を調べる。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線カウント数の電圧依存性について、逆バイアス＝</a:t>
            </a:r>
            <a:r>
              <a:rPr kumimoji="1" lang="en-US" altLang="ja-JP" dirty="0" smtClean="0"/>
              <a:t>120V</a:t>
            </a:r>
            <a:r>
              <a:rPr kumimoji="1" lang="ja-JP" altLang="en-US" dirty="0" smtClean="0"/>
              <a:t>付近でデータをとりカウント数が飽和する（空乏層</a:t>
            </a:r>
            <a:r>
              <a:rPr lang="ja-JP" altLang="en-US" dirty="0" smtClean="0"/>
              <a:t>厚が最大となる）ことを確認する。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b="1">
                <a:solidFill>
                  <a:schemeClr val="tx1"/>
                </a:solidFill>
              </a:rPr>
              <a:t>おわり</a:t>
            </a:r>
            <a:endParaRPr lang="en-US" altLang="ja-JP" sz="5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8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ja-JP" altLang="en-US" dirty="0"/>
              <a:t>旧素子</a:t>
            </a:r>
            <a:r>
              <a:rPr lang="en-US" altLang="ja-JP" dirty="0" smtClean="0"/>
              <a:t>XRPIX1-CZ </a:t>
            </a:r>
            <a:r>
              <a:rPr lang="ja-JP" altLang="en-US" dirty="0"/>
              <a:t>との違い</a:t>
            </a:r>
            <a:endParaRPr kumimoji="1" lang="ja-JP" alt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628800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ja-JP" altLang="en-US" dirty="0" smtClean="0">
                    <a:solidFill>
                      <a:srgbClr val="FF0000"/>
                    </a:solidFill>
                  </a:rPr>
                  <a:t>　</a:t>
                </a:r>
                <a:r>
                  <a:rPr lang="ja-JP" altLang="en-US" sz="2800" dirty="0" smtClean="0">
                    <a:solidFill>
                      <a:srgbClr val="FF0000"/>
                    </a:solidFill>
                  </a:rPr>
                  <a:t>　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XRPIX1-CZ(</a:t>
                </a:r>
                <a:r>
                  <a:rPr lang="ja-JP" altLang="en-US" sz="2800" dirty="0">
                    <a:solidFill>
                      <a:srgbClr val="FF0000"/>
                    </a:solidFill>
                  </a:rPr>
                  <a:t>旧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ja-JP" sz="2800" dirty="0"/>
                  <a:t>  </a:t>
                </a:r>
                <a:r>
                  <a:rPr lang="ja-JP" altLang="en-US" sz="2800" dirty="0"/>
                  <a:t>　　　　　　</a:t>
                </a:r>
                <a:r>
                  <a:rPr lang="ja-JP" altLang="en-US" sz="2800" dirty="0" smtClean="0"/>
                  <a:t>　　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XRPIX1b-FZ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(</a:t>
                </a:r>
                <a:r>
                  <a:rPr lang="ja-JP" altLang="en-US" sz="2800" dirty="0">
                    <a:solidFill>
                      <a:srgbClr val="FF0000"/>
                    </a:solidFill>
                  </a:rPr>
                  <a:t>新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buNone/>
                </a:pP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ja-JP" altLang="en-US" sz="280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𝑑𝑒𝑝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800" i="1" dirty="0" smtClean="0"/>
                  <a:t>_max </a:t>
                </a:r>
                <a:r>
                  <a:rPr lang="ja-JP" altLang="en-US" sz="2800" dirty="0"/>
                  <a:t>～</a:t>
                </a:r>
                <a:r>
                  <a:rPr lang="en-US" altLang="ja-JP" sz="2800" dirty="0"/>
                  <a:t> </a:t>
                </a:r>
                <a:r>
                  <a:rPr lang="en-US" altLang="ja-JP" sz="2800" i="1" dirty="0"/>
                  <a:t>260μm</a:t>
                </a:r>
                <a:r>
                  <a:rPr lang="en-US" altLang="ja-JP" sz="2800" dirty="0"/>
                  <a:t> </a:t>
                </a: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　</a:t>
                </a:r>
                <a:r>
                  <a:rPr lang="ja-JP" altLang="en-US" sz="2800" i="1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𝑑𝑒𝑝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800" i="1" dirty="0" smtClean="0"/>
                  <a:t>_max </a:t>
                </a:r>
                <a:r>
                  <a:rPr lang="ja-JP" altLang="en-US" sz="2800" dirty="0"/>
                  <a:t>～</a:t>
                </a:r>
                <a:r>
                  <a:rPr lang="ja-JP" altLang="en-US" sz="2800" i="1" dirty="0"/>
                  <a:t> </a:t>
                </a:r>
                <a:r>
                  <a:rPr lang="en-US" altLang="ja-JP" sz="2800" i="1" dirty="0"/>
                  <a:t>500μm</a:t>
                </a:r>
              </a:p>
              <a:p>
                <a:pPr>
                  <a:buNone/>
                </a:pPr>
                <a:r>
                  <a:rPr lang="en-US" altLang="ja-JP" sz="2800" i="1" dirty="0"/>
                  <a:t>    </a:t>
                </a:r>
                <a:r>
                  <a:rPr lang="ja-JP" altLang="en-US" sz="2800" i="1" dirty="0" smtClean="0"/>
                  <a:t>　</a:t>
                </a:r>
                <a:r>
                  <a:rPr lang="en-US" altLang="ja-JP" sz="2800" i="1" dirty="0" smtClean="0"/>
                  <a:t> </a:t>
                </a:r>
                <a:r>
                  <a:rPr lang="en-US" altLang="ja-JP" sz="2800" i="1" dirty="0"/>
                  <a:t>ρ</a:t>
                </a:r>
                <a:r>
                  <a:rPr lang="ja-JP" altLang="en-US" sz="2800" dirty="0"/>
                  <a:t>～ </a:t>
                </a:r>
                <a:r>
                  <a:rPr lang="en-US" altLang="ja-JP" sz="2800" i="1" dirty="0"/>
                  <a:t>0.7 </a:t>
                </a:r>
                <a:r>
                  <a:rPr lang="en-US" altLang="ja-JP" sz="2800" i="1" dirty="0" err="1"/>
                  <a:t>kΩ</a:t>
                </a:r>
                <a:r>
                  <a:rPr lang="ja-JP" altLang="en-US" sz="2800" i="1" dirty="0"/>
                  <a:t>・</a:t>
                </a:r>
                <a:r>
                  <a:rPr lang="en-US" altLang="ja-JP" sz="2800" i="1" dirty="0"/>
                  <a:t>m  </a:t>
                </a:r>
                <a:r>
                  <a:rPr lang="en-US" altLang="ja-JP" sz="2800" dirty="0"/>
                  <a:t>              </a:t>
                </a:r>
                <a:r>
                  <a:rPr lang="ja-JP" altLang="en-US" sz="2800" dirty="0" smtClean="0"/>
                  <a:t>　　</a:t>
                </a:r>
                <a:r>
                  <a:rPr lang="en-US" altLang="ja-JP" sz="2800" i="1" dirty="0" smtClean="0"/>
                  <a:t>   </a:t>
                </a:r>
                <a:r>
                  <a:rPr lang="en-US" altLang="ja-JP" sz="2800" i="1" dirty="0"/>
                  <a:t>ρ</a:t>
                </a:r>
                <a:r>
                  <a:rPr lang="ja-JP" altLang="en-US" sz="2800" dirty="0"/>
                  <a:t>～ </a:t>
                </a:r>
                <a:r>
                  <a:rPr lang="en-US" altLang="ja-JP" sz="2800" i="1" dirty="0"/>
                  <a:t>7 </a:t>
                </a:r>
                <a:r>
                  <a:rPr lang="en-US" altLang="ja-JP" sz="2800" i="1" dirty="0" err="1"/>
                  <a:t>kΩ</a:t>
                </a:r>
                <a:r>
                  <a:rPr lang="ja-JP" altLang="en-US" sz="2800" i="1" dirty="0"/>
                  <a:t>・</a:t>
                </a:r>
                <a:r>
                  <a:rPr lang="en-US" altLang="ja-JP" sz="2800" i="1" dirty="0"/>
                  <a:t>m </a:t>
                </a:r>
                <a:r>
                  <a:rPr lang="en-US" altLang="ja-JP" sz="2800" i="1" dirty="0" smtClean="0"/>
                  <a:t>      </a:t>
                </a:r>
              </a:p>
              <a:p>
                <a:pPr>
                  <a:buNone/>
                </a:pPr>
                <a:r>
                  <a:rPr lang="en-US" altLang="ja-JP" sz="2800" i="1" dirty="0" smtClean="0"/>
                  <a:t>		N</a:t>
                </a:r>
                <a:r>
                  <a:rPr lang="ja-JP" altLang="en-US" sz="2800" i="1" dirty="0" smtClean="0"/>
                  <a:t>～</a:t>
                </a:r>
                <a:r>
                  <a:rPr lang="en-US" altLang="ja-JP" sz="2800" i="1" dirty="0" smtClean="0"/>
                  <a:t>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    </m:t>
                    </m:r>
                    <m:r>
                      <m:rPr>
                        <m:nor/>
                      </m:rPr>
                      <a:rPr lang="en-US" altLang="ja-JP" sz="2800" b="0" i="1" smtClean="0">
                        <a:latin typeface="Cambria Math"/>
                      </a:rPr>
                      <m:t>                          </m:t>
                    </m:r>
                    <m:r>
                      <m:rPr>
                        <m:nor/>
                      </m:rPr>
                      <a:rPr lang="en-US" altLang="ja-JP" sz="2800" i="1" dirty="0"/>
                      <m:t>N</m:t>
                    </m:r>
                    <m:r>
                      <m:rPr>
                        <m:nor/>
                      </m:rPr>
                      <a:rPr lang="ja-JP" altLang="en-US" sz="2800" i="1" dirty="0"/>
                      <m:t>～</m:t>
                    </m:r>
                    <m:r>
                      <m:rPr>
                        <m:nor/>
                      </m:rPr>
                      <a:rPr lang="en-US" altLang="ja-JP" sz="2800" b="0" i="1" dirty="0" smtClean="0"/>
                      <m:t>80</m:t>
                    </m:r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sz="2800" i="1" dirty="0" smtClean="0"/>
              </a:p>
              <a:p>
                <a:pPr>
                  <a:buNone/>
                </a:pPr>
                <a:r>
                  <a:rPr lang="en-US" altLang="ja-JP" sz="2800" i="1" dirty="0" smtClean="0"/>
                  <a:t>		G</a:t>
                </a:r>
                <a:r>
                  <a:rPr lang="ja-JP" altLang="en-US" sz="2800" i="1" dirty="0" smtClean="0"/>
                  <a:t>～</a:t>
                </a:r>
                <a:r>
                  <a:rPr lang="en-US" altLang="ja-JP" sz="2800" dirty="0" smtClean="0"/>
                  <a:t>4</a:t>
                </a:r>
                <a:r>
                  <a:rPr lang="en-US" altLang="ja-JP" sz="2800" i="1" dirty="0" smtClean="0"/>
                  <a:t>μV</a:t>
                </a:r>
                <a:r>
                  <a:rPr lang="en-US" altLang="ja-JP" sz="2800" i="1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800" i="1" dirty="0"/>
                  <a:t>		 </a:t>
                </a:r>
                <a:r>
                  <a:rPr lang="ja-JP" altLang="en-US" sz="2800" i="1" dirty="0" smtClean="0"/>
                  <a:t>　　　</a:t>
                </a:r>
                <a:r>
                  <a:rPr lang="en-US" altLang="ja-JP" sz="2800" i="1" dirty="0" smtClean="0"/>
                  <a:t>G</a:t>
                </a:r>
                <a:r>
                  <a:rPr lang="ja-JP" altLang="en-US" sz="2800" i="1" dirty="0" smtClean="0"/>
                  <a:t>～</a:t>
                </a:r>
                <a:r>
                  <a:rPr lang="en-US" altLang="ja-JP" sz="2800" dirty="0" smtClean="0"/>
                  <a:t>6</a:t>
                </a:r>
                <a:r>
                  <a:rPr lang="en-US" altLang="ja-JP" sz="2800" i="1" dirty="0" smtClean="0"/>
                  <a:t>μV</a:t>
                </a:r>
                <a:r>
                  <a:rPr lang="en-US" altLang="ja-JP" sz="2800" i="1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sz="2800" i="1" dirty="0"/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𝑙𝑒𝑎𝑘</m:t>
                        </m:r>
                      </m:sub>
                    </m:sSub>
                    <m:r>
                      <a:rPr lang="en-US" altLang="ja-JP" sz="2800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/</m:t>
                    </m:r>
                    <m:r>
                      <a:rPr lang="en-US" altLang="ja-JP" sz="2800" b="0" i="1" smtClean="0">
                        <a:latin typeface="Cambria Math"/>
                      </a:rPr>
                      <m:t>𝑚𝑠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sz="2800" i="1">
                            <a:latin typeface="Cambria Math"/>
                          </a:rPr>
                          <m:t>常温</m:t>
                        </m:r>
                      </m:e>
                    </m:d>
                  </m:oMath>
                </a14:m>
                <a:r>
                  <a:rPr lang="en-US" altLang="ja-JP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𝑙𝑒𝑎𝑘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/</m:t>
                    </m:r>
                    <m:r>
                      <a:rPr lang="en-US" altLang="ja-JP" sz="2800" i="1">
                        <a:latin typeface="Cambria Math"/>
                      </a:rPr>
                      <m:t>𝑚𝑠</m:t>
                    </m:r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sz="2800" i="1" smtClean="0">
                            <a:latin typeface="Cambria Math"/>
                          </a:rPr>
                          <m:t>常</m:t>
                        </m:r>
                        <m:r>
                          <a:rPr lang="ja-JP" altLang="en-US" sz="2800" i="1">
                            <a:latin typeface="Cambria Math"/>
                          </a:rPr>
                          <m:t>温</m:t>
                        </m:r>
                      </m:e>
                    </m:d>
                  </m:oMath>
                </a14:m>
                <a:r>
                  <a:rPr lang="en-US" altLang="ja-JP" sz="2800" dirty="0"/>
                  <a:t> </a:t>
                </a:r>
                <a:r>
                  <a:rPr lang="ja-JP" altLang="en-US" dirty="0" smtClean="0"/>
                  <a:t>　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628800"/>
                <a:ext cx="8229600" cy="4525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118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空乏層厚と捉えられる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</a:t>
            </a:r>
            <a:endParaRPr kumimoji="1" lang="ja-JP" alt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ja-JP" altLang="en-US" dirty="0" smtClean="0"/>
                  <a:t>　空乏層</a:t>
                </a:r>
                <a:r>
                  <a:rPr lang="ja-JP" altLang="en-US" dirty="0"/>
                  <a:t>の厚み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en-US" altLang="ja-JP" i="1" dirty="0"/>
                  <a:t> </a:t>
                </a:r>
                <a:r>
                  <a:rPr lang="ja-JP" altLang="en-US" dirty="0"/>
                  <a:t>が厚いほど、</a:t>
                </a:r>
                <a:r>
                  <a:rPr lang="ja-JP" altLang="en-US" dirty="0" smtClean="0"/>
                  <a:t>捉えられる</a:t>
                </a:r>
                <a:endParaRPr lang="en-US" altLang="ja-JP" dirty="0" smtClean="0"/>
              </a:p>
              <a:p>
                <a:pPr>
                  <a:buNone/>
                </a:pPr>
                <a:r>
                  <a:rPr lang="ja-JP" altLang="en-US" dirty="0" smtClean="0"/>
                  <a:t>　Ｘ</a:t>
                </a:r>
                <a:r>
                  <a:rPr lang="ja-JP" altLang="en-US" dirty="0"/>
                  <a:t>線は多くなり、検出効率が良くなる</a:t>
                </a:r>
                <a:endParaRPr lang="en-US" altLang="ja-JP" dirty="0"/>
              </a:p>
              <a:p>
                <a:pPr>
                  <a:buNone/>
                </a:pPr>
                <a:endParaRPr lang="en-US" altLang="ja-JP" dirty="0"/>
              </a:p>
              <a:p>
                <a:pPr>
                  <a:buNone/>
                </a:pPr>
                <a:r>
                  <a:rPr lang="ja-JP" altLang="en-US" dirty="0"/>
                  <a:t>　　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空乏層厚の計算式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en-US" altLang="ja-JP" i="1" dirty="0"/>
                  <a:t> </a:t>
                </a:r>
                <a:r>
                  <a:rPr lang="ja-JP" altLang="en-US" i="1" dirty="0"/>
                  <a:t>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𝜌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endParaRPr lang="en-US" altLang="ja-JP" i="1" dirty="0"/>
              </a:p>
              <a:p>
                <a:pPr algn="ctr">
                  <a:buNone/>
                </a:pPr>
                <a:r>
                  <a:rPr lang="en-US" altLang="ja-JP" i="1" dirty="0"/>
                  <a:t>ρ</a:t>
                </a:r>
                <a:r>
                  <a:rPr lang="ja-JP" altLang="en-US" dirty="0"/>
                  <a:t>：比抵抗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ja-JP" dirty="0"/>
                  <a:t>:</a:t>
                </a:r>
                <a:r>
                  <a:rPr lang="ja-JP" altLang="en-US" dirty="0" smtClean="0"/>
                  <a:t>バック</a:t>
                </a:r>
                <a:r>
                  <a:rPr lang="ja-JP" altLang="en-US" dirty="0"/>
                  <a:t>バイアス電圧</a:t>
                </a:r>
                <a:endParaRPr lang="en-US" altLang="ja-JP" dirty="0"/>
              </a:p>
              <a:p>
                <a:pPr algn="ctr">
                  <a:buNone/>
                </a:pPr>
                <a:endParaRPr lang="en-US" altLang="ja-JP" i="1" dirty="0"/>
              </a:p>
              <a:p>
                <a:pPr algn="ctr">
                  <a:buNone/>
                </a:pPr>
                <a:r>
                  <a:rPr lang="ja-JP" altLang="en-US" dirty="0"/>
                  <a:t>素子は比抵抗 </a:t>
                </a:r>
                <a:r>
                  <a:rPr lang="en-US" altLang="ja-JP" i="1" dirty="0"/>
                  <a:t>ρ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が大きい方がよい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3235" b="-2561"/>
                </a:stretch>
              </a:blipFill>
            </p:spPr>
            <p:txBody>
              <a:bodyPr/>
              <a:lstStyle/>
              <a:p>
                <a:r>
                  <a:rPr lang="ja-JP" alt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89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エネルギー分解能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130167"/>
              </p:ext>
            </p:extLst>
          </p:nvPr>
        </p:nvGraphicFramePr>
        <p:xfrm>
          <a:off x="683568" y="1628800"/>
          <a:ext cx="78592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25"/>
                <a:gridCol w="2131783"/>
                <a:gridCol w="1964804"/>
                <a:gridCol w="196480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バイアス電圧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13.95keV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17.74keV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20.77keV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9.44±0.64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9.68±1.23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1.81±0.44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10.00±0.73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10.19±0.84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6.72±2.43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14.35±1.28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12.05±1.16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2.69±0.61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150V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10.32±0.89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16.63±0.81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4.46±1.08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7226726"/>
              </p:ext>
            </p:extLst>
          </p:nvPr>
        </p:nvGraphicFramePr>
        <p:xfrm>
          <a:off x="683568" y="4171732"/>
          <a:ext cx="785921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25"/>
                <a:gridCol w="2131783"/>
                <a:gridCol w="1964804"/>
                <a:gridCol w="1964804"/>
              </a:tblGrid>
              <a:tr h="35326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バイアス電圧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13.95keV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17.74keV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20.77keV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8.08±0.85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6.55±0.57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6.43±1.21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7.96±0.40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9.98±0.54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6.29±1.20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11.73±0.60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11.31±0.92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5.84±0.78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150V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12.26±0.60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10.11±0.92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4.40±0.52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79105" y="1124744"/>
            <a:ext cx="6081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室温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ja-JP" altLang="en-US" sz="2400" dirty="0"/>
              <a:t>低温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6336" y="35668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単位</a:t>
            </a:r>
            <a:r>
              <a:rPr lang="en-US" altLang="ja-JP" dirty="0" smtClean="0"/>
              <a:t> [</a:t>
            </a:r>
            <a:r>
              <a:rPr lang="ja-JP" altLang="en-US" dirty="0" smtClean="0"/>
              <a:t>％</a:t>
            </a:r>
            <a:r>
              <a:rPr lang="en-US" altLang="ja-JP" dirty="0" smtClean="0"/>
              <a:t>]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96336" y="60336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単位</a:t>
            </a:r>
            <a:r>
              <a:rPr lang="en-US" altLang="ja-JP" dirty="0" smtClean="0"/>
              <a:t> [</a:t>
            </a:r>
            <a:r>
              <a:rPr lang="ja-JP" altLang="en-US" dirty="0" smtClean="0"/>
              <a:t>％</a:t>
            </a:r>
            <a:r>
              <a:rPr lang="en-US" altLang="ja-JP" dirty="0" smtClean="0"/>
              <a:t>] 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エネルギー分解能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6082" y="628876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冷却時</a:t>
            </a:r>
            <a:r>
              <a:rPr kumimoji="1" lang="ja-JP" altLang="en-US" sz="2400" dirty="0" smtClean="0"/>
              <a:t>のエネルギー毎の分解能バイアス依存性</a:t>
            </a:r>
            <a:endParaRPr kumimoji="1" lang="ja-JP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51" y="1268760"/>
            <a:ext cx="7920000" cy="47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9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エネルギー分解能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70" y="1268761"/>
            <a:ext cx="7920000" cy="47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406082" y="628876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室温でのエネルギー毎の分解能バイアス依存性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用いたピクセルの領域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素子のピクセルは</a:t>
            </a:r>
            <a:r>
              <a:rPr lang="ja-JP" altLang="en-US" sz="2800" dirty="0"/>
              <a:t>四</a:t>
            </a:r>
            <a:r>
              <a:rPr lang="ja-JP" altLang="en-US" sz="2800" dirty="0" smtClean="0"/>
              <a:t>分割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されていて、各</a:t>
            </a:r>
            <a:r>
              <a:rPr lang="en-US" altLang="ja-JP" sz="2800" dirty="0" smtClean="0"/>
              <a:t>16×16 pixel</a:t>
            </a:r>
          </a:p>
          <a:p>
            <a:pPr marL="0" indent="0">
              <a:buNone/>
            </a:pPr>
            <a:r>
              <a:rPr kumimoji="1" lang="ja-JP" altLang="en-US" sz="2800" dirty="0"/>
              <a:t>で</a:t>
            </a:r>
            <a:r>
              <a:rPr kumimoji="1" lang="ja-JP" altLang="en-US" sz="2800" dirty="0" smtClean="0"/>
              <a:t>ある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 smtClean="0"/>
              <a:t>それぞれ用いている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トランジスタとキャパシタ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が異なる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本実験では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44M</a:t>
            </a:r>
            <a:r>
              <a:rPr lang="ja-JP" altLang="en-US" sz="2800" dirty="0" smtClean="0"/>
              <a:t>を用いた</a:t>
            </a:r>
            <a:endParaRPr kumimoji="1" lang="ja-JP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448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2740"/>
            <a:ext cx="2592288" cy="223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>
            <a:spLocks noChangeAspect="1"/>
          </p:cNvSpPr>
          <p:nvPr/>
        </p:nvSpPr>
        <p:spPr>
          <a:xfrm>
            <a:off x="5220072" y="2698578"/>
            <a:ext cx="850089" cy="8433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076056" y="1762740"/>
            <a:ext cx="432048" cy="22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33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85913"/>
            <a:ext cx="6096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923928" y="55172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0.0509x+89.26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19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85913"/>
            <a:ext cx="6096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580112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0.0180x+76.47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71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8640960" cy="1500187"/>
          </a:xfrm>
        </p:spPr>
        <p:txBody>
          <a:bodyPr>
            <a:normAutofit fontScale="92500"/>
          </a:bodyPr>
          <a:lstStyle/>
          <a:p>
            <a:pPr algn="ctr"/>
            <a:r>
              <a:rPr lang="ja-JP" altLang="en-US" sz="5400" b="1" dirty="0">
                <a:solidFill>
                  <a:schemeClr val="tx1"/>
                </a:solidFill>
              </a:rPr>
              <a:t>用いた素子（ＸＲＰＩＸ）について</a:t>
            </a:r>
            <a:endParaRPr kumimoji="1" lang="ja-JP" alt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SOIPIX</a:t>
            </a:r>
            <a:r>
              <a:rPr lang="ja-JP" altLang="en-US" b="1" dirty="0"/>
              <a:t>とは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340768"/>
            <a:ext cx="7704856" cy="5040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ja-JP" b="1" dirty="0" smtClean="0"/>
              <a:t>SOIPIX </a:t>
            </a:r>
            <a:r>
              <a:rPr kumimoji="1" lang="ja-JP" altLang="en-US" dirty="0" smtClean="0"/>
              <a:t>： </a:t>
            </a:r>
            <a:r>
              <a:rPr lang="en-US" altLang="ja-JP" dirty="0">
                <a:solidFill>
                  <a:srgbClr val="FF0000"/>
                </a:solidFill>
              </a:rPr>
              <a:t>SOI</a:t>
            </a:r>
            <a:r>
              <a:rPr lang="ja-JP" altLang="en-US" dirty="0" smtClean="0">
                <a:solidFill>
                  <a:srgbClr val="FF0000"/>
                </a:solidFill>
              </a:rPr>
              <a:t>技術</a:t>
            </a:r>
            <a:r>
              <a:rPr lang="ja-JP" altLang="en-US" dirty="0"/>
              <a:t>を利用</a:t>
            </a:r>
            <a:r>
              <a:rPr lang="ja-JP" altLang="en-US" dirty="0" smtClean="0"/>
              <a:t>した最新の</a:t>
            </a:r>
            <a:r>
              <a:rPr lang="en-US" altLang="ja-JP" dirty="0" smtClean="0">
                <a:solidFill>
                  <a:srgbClr val="FF0000"/>
                </a:solidFill>
              </a:rPr>
              <a:t>CMOS</a:t>
            </a:r>
            <a:r>
              <a:rPr lang="ja-JP" altLang="en-US" dirty="0" smtClean="0">
                <a:solidFill>
                  <a:srgbClr val="FF0000"/>
                </a:solidFill>
              </a:rPr>
              <a:t>センサー</a:t>
            </a:r>
            <a:r>
              <a:rPr lang="ja-JP" altLang="en-US" dirty="0" smtClean="0"/>
              <a:t>　　　　　　　　　　　　　　　</a:t>
            </a:r>
            <a:endParaRPr lang="en-US" altLang="ja-JP" dirty="0" smtClean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コンテンツ プレースホルダー 2"/>
              <p:cNvSpPr txBox="1">
                <a:spLocks/>
              </p:cNvSpPr>
              <p:nvPr/>
            </p:nvSpPr>
            <p:spPr>
              <a:xfrm>
                <a:off x="971600" y="1916832"/>
                <a:ext cx="8085584" cy="187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ja-JP" altLang="en-US" dirty="0" smtClean="0"/>
                  <a:t>・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SOI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技術</a:t>
                </a:r>
                <a:endParaRPr lang="en-US" altLang="ja-JP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ja-JP" altLang="en-US" dirty="0" smtClean="0"/>
                  <a:t>　　</a:t>
                </a:r>
                <a:r>
                  <a:rPr lang="en-US" altLang="ja-JP" dirty="0" smtClean="0"/>
                  <a:t>Si</a:t>
                </a:r>
                <a:r>
                  <a:rPr lang="ja-JP" altLang="en-US" dirty="0" smtClean="0"/>
                  <a:t>ウェハーの上に酸化膜（</a:t>
                </a:r>
                <a:r>
                  <a:rPr lang="en-US" altLang="ja-JP" dirty="0" smtClean="0"/>
                  <a:t>Si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dirty="0" smtClean="0"/>
                  <a:t>） を作り、その上に別の</a:t>
                </a:r>
                <a:r>
                  <a:rPr lang="en-US" altLang="ja-JP" dirty="0" smtClean="0"/>
                  <a:t>Si</a:t>
                </a:r>
                <a:r>
                  <a:rPr lang="ja-JP" altLang="en-US" dirty="0" smtClean="0"/>
                  <a:t>薄膜（</a:t>
                </a:r>
                <a:r>
                  <a:rPr lang="en-US" altLang="ja-JP" dirty="0" smtClean="0"/>
                  <a:t>SOI</a:t>
                </a:r>
                <a:r>
                  <a:rPr lang="ja-JP" altLang="en-US" dirty="0" smtClean="0"/>
                  <a:t>層）を形成する技術</a:t>
                </a:r>
                <a:endParaRPr lang="en-US" altLang="ja-JP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ja-JP" altLang="en-US" dirty="0" smtClean="0"/>
                  <a:t>・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CMOS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センサー </a:t>
                </a:r>
                <a:endParaRPr lang="en-US" altLang="ja-JP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ピクセル毎に読み出し</a:t>
                </a:r>
                <a:r>
                  <a:rPr lang="ja-JP" altLang="en-US" dirty="0"/>
                  <a:t>回路と</a:t>
                </a:r>
                <a:r>
                  <a:rPr lang="ja-JP" altLang="en-US" dirty="0" smtClean="0"/>
                  <a:t>トリガーをもつセンサーであり、時間</a:t>
                </a:r>
                <a:r>
                  <a:rPr lang="ja-JP" altLang="en-US" dirty="0"/>
                  <a:t>分解能が良い </a:t>
                </a:r>
                <a:r>
                  <a:rPr lang="en-US" altLang="ja-JP" dirty="0"/>
                  <a:t>(</a:t>
                </a:r>
                <a:r>
                  <a:rPr lang="ja-JP" altLang="en-US" dirty="0"/>
                  <a:t>～</a:t>
                </a:r>
                <a:r>
                  <a:rPr lang="en-US" altLang="ja-JP" dirty="0"/>
                  <a:t>10μs</a:t>
                </a:r>
                <a:r>
                  <a:rPr lang="en-US" altLang="ja-JP" dirty="0" smtClean="0"/>
                  <a:t>)</a:t>
                </a:r>
              </a:p>
              <a:p>
                <a:endParaRPr lang="ja-JP" altLang="en-US" dirty="0"/>
              </a:p>
            </p:txBody>
          </p:sp>
        </mc:Choice>
        <mc:Fallback>
          <p:sp>
            <p:nvSpPr>
              <p:cNvPr id="10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16832"/>
                <a:ext cx="8085584" cy="187220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54" t="-58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7" y="3813149"/>
            <a:ext cx="5000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64088" y="4446085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 ＳＯＩ層上</a:t>
            </a:r>
            <a:r>
              <a:rPr lang="ja-JP" altLang="en-US" b="1" dirty="0"/>
              <a:t>にＣＭＯＳ回路を造ることの利点</a:t>
            </a:r>
            <a:endParaRPr lang="en-US" altLang="ja-JP" b="1" dirty="0"/>
          </a:p>
          <a:p>
            <a:r>
              <a:rPr lang="en-US" altLang="ja-JP" b="1" dirty="0"/>
              <a:t> </a:t>
            </a:r>
          </a:p>
          <a:p>
            <a:r>
              <a:rPr lang="en-US" altLang="ja-JP" b="1" dirty="0" smtClean="0"/>
              <a:t>      </a:t>
            </a:r>
            <a:r>
              <a:rPr lang="ja-JP" altLang="en-US" b="1" dirty="0" smtClean="0"/>
              <a:t>・</a:t>
            </a:r>
            <a:r>
              <a:rPr lang="ja-JP" altLang="en-US" b="1" dirty="0"/>
              <a:t>寄生容量の減少</a:t>
            </a:r>
            <a:endParaRPr lang="en-US" altLang="ja-JP" b="1" dirty="0"/>
          </a:p>
          <a:p>
            <a:r>
              <a:rPr lang="ja-JP" altLang="en-US" b="1" dirty="0" smtClean="0"/>
              <a:t>      ・</a:t>
            </a:r>
            <a:r>
              <a:rPr lang="ja-JP" altLang="en-US" b="1" dirty="0"/>
              <a:t>回路の高速化・</a:t>
            </a:r>
            <a:r>
              <a:rPr lang="ja-JP" altLang="en-US" b="1" dirty="0" smtClean="0"/>
              <a:t>省電力化 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71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XRPIX1b-FZ</a:t>
            </a:r>
            <a:r>
              <a:rPr kumimoji="1" lang="ja-JP" altLang="en-US" b="1" dirty="0" smtClean="0"/>
              <a:t>について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132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b="1" dirty="0" smtClean="0">
                <a:solidFill>
                  <a:srgbClr val="FF0000"/>
                </a:solidFill>
              </a:rPr>
              <a:t>XRPIX</a:t>
            </a:r>
            <a:r>
              <a:rPr lang="ja-JP" altLang="en-US" sz="2800" dirty="0"/>
              <a:t>：</a:t>
            </a:r>
            <a:r>
              <a:rPr kumimoji="1" lang="ja-JP" altLang="en-US" sz="2800" dirty="0" smtClean="0"/>
              <a:t>Ｘ線天文学用の</a:t>
            </a:r>
            <a:r>
              <a:rPr kumimoji="1" lang="en-US" altLang="ja-JP" sz="2800" dirty="0" smtClean="0"/>
              <a:t>SOIPIX</a:t>
            </a:r>
            <a:r>
              <a:rPr kumimoji="1" lang="ja-JP" altLang="en-US" sz="2800" dirty="0" smtClean="0"/>
              <a:t>である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低ノイズ回路、トリガー回路を搭載</a:t>
            </a:r>
            <a:endParaRPr lang="en-US" altLang="ja-JP" sz="2800" dirty="0" smtClean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49878" y="3050024"/>
                <a:ext cx="8142601" cy="2710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>
                    <a:solidFill>
                      <a:srgbClr val="FF0000"/>
                    </a:solidFill>
                  </a:rPr>
                  <a:t>旧素子の</a:t>
                </a:r>
                <a:r>
                  <a:rPr kumimoji="1" lang="en-US" altLang="ja-JP" sz="2800" dirty="0" smtClean="0">
                    <a:solidFill>
                      <a:srgbClr val="FF0000"/>
                    </a:solidFill>
                  </a:rPr>
                  <a:t>XRPIX1-CZ </a:t>
                </a:r>
                <a:r>
                  <a:rPr kumimoji="1" lang="ja-JP" altLang="en-US" sz="2800" dirty="0" smtClean="0">
                    <a:solidFill>
                      <a:srgbClr val="FF0000"/>
                    </a:solidFill>
                  </a:rPr>
                  <a:t>からの改良点</a:t>
                </a:r>
                <a:endParaRPr kumimoji="1" lang="en-US" altLang="ja-JP" sz="2800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sz="2800" dirty="0" smtClean="0"/>
                  <a:t>・寄生容量の減少⇒ゲインが増大</a:t>
                </a:r>
                <a:endParaRPr lang="en-US" altLang="ja-JP" sz="2800" dirty="0" smtClean="0"/>
              </a:p>
              <a:p>
                <a:r>
                  <a:rPr lang="en-US" altLang="ja-JP" sz="2800" dirty="0"/>
                  <a:t>	</a:t>
                </a:r>
                <a:r>
                  <a:rPr lang="en-US" altLang="ja-JP" sz="2800" dirty="0" smtClean="0"/>
                  <a:t>		</a:t>
                </a:r>
                <a:r>
                  <a:rPr lang="ja-JP" altLang="en-US" sz="2800" dirty="0" smtClean="0"/>
                  <a:t>⇒エネルギー分解能の向上</a:t>
                </a:r>
                <a:endParaRPr lang="en-US" altLang="ja-JP" sz="2800" dirty="0" smtClean="0"/>
              </a:p>
              <a:p>
                <a:r>
                  <a:rPr lang="ja-JP" altLang="en-US" sz="2800" dirty="0" smtClean="0"/>
                  <a:t>・比抵抗 </a:t>
                </a:r>
                <a:r>
                  <a:rPr lang="en-US" altLang="ja-JP" sz="2800" dirty="0" smtClean="0"/>
                  <a:t>ρ </a:t>
                </a:r>
                <a:r>
                  <a:rPr lang="ja-JP" altLang="en-US" sz="2800" dirty="0" err="1" smtClean="0"/>
                  <a:t>が</a:t>
                </a:r>
                <a:r>
                  <a:rPr lang="ja-JP" altLang="en-US" sz="2800" dirty="0" err="1"/>
                  <a:t>増</a:t>
                </a:r>
                <a:r>
                  <a:rPr lang="ja-JP" altLang="en-US" sz="2800" dirty="0" smtClean="0"/>
                  <a:t>大⇒空乏層厚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ja-JP" altLang="en-US" sz="2800" dirty="0" err="1" smtClean="0"/>
                  <a:t>が増</a:t>
                </a:r>
                <a:r>
                  <a:rPr lang="ja-JP" altLang="en-US" sz="2800" dirty="0" smtClean="0"/>
                  <a:t>大</a:t>
                </a:r>
                <a:endParaRPr lang="en-US" altLang="ja-JP" sz="2800" dirty="0" smtClean="0"/>
              </a:p>
              <a:p>
                <a:r>
                  <a:rPr lang="en-US" altLang="ja-JP" sz="2800" dirty="0"/>
                  <a:t>	</a:t>
                </a:r>
                <a:r>
                  <a:rPr lang="en-US" altLang="ja-JP" sz="2800" dirty="0" smtClean="0"/>
                  <a:t>		</a:t>
                </a:r>
                <a:r>
                  <a:rPr lang="ja-JP" altLang="en-US" sz="2800" dirty="0" smtClean="0"/>
                  <a:t>⇒検出効率の向上</a:t>
                </a:r>
                <a:endParaRPr lang="en-US" altLang="ja-JP" sz="2800" dirty="0" smtClean="0"/>
              </a:p>
              <a:p>
                <a:r>
                  <a:rPr lang="ja-JP" altLang="en-US" sz="2800" dirty="0" smtClean="0"/>
                  <a:t>・センサー厚が増大⇒空乏層厚の最大値が増大</a:t>
                </a:r>
                <a:endParaRPr lang="en-US" altLang="ja-JP" sz="2800" dirty="0" smtClean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050024"/>
                <a:ext cx="8142601" cy="27108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97" t="-3146" b="-42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95536" y="5949279"/>
                <a:ext cx="8394122" cy="501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𝑑𝑒𝑝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lang="en-US" altLang="ja-JP" sz="2400" b="0" i="0" smtClean="0">
                          <a:latin typeface="Cambria Math"/>
                        </a:rPr>
                        <m:t>260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𝜇</m:t>
                      </m:r>
                      <m:r>
                        <a:rPr lang="ja-JP" altLang="en-US" sz="2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begChr m:val="（"/>
                          <m:endChr m:val="）"/>
                          <m:ctrlPr>
                            <a:rPr lang="ja-JP" alt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sz="2400" i="1" smtClean="0">
                              <a:latin typeface="Cambria Math"/>
                            </a:rPr>
                            <m:t>旧素子</m:t>
                          </m:r>
                        </m:e>
                      </m:d>
                      <m:r>
                        <a:rPr lang="ja-JP" alt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altLang="ja-JP" sz="2400" i="1">
                          <a:latin typeface="Cambria Math"/>
                        </a:rPr>
                        <m:t>50</m:t>
                      </m:r>
                      <m:r>
                        <a:rPr lang="en-US" altLang="ja-JP" sz="2400">
                          <a:latin typeface="Cambria Math"/>
                        </a:rPr>
                        <m:t>0</m:t>
                      </m:r>
                      <m:r>
                        <a:rPr lang="en-US" altLang="ja-JP" sz="2400" i="1">
                          <a:latin typeface="Cambria Math"/>
                        </a:rPr>
                        <m:t>𝜇</m:t>
                      </m:r>
                      <m:r>
                        <a:rPr lang="ja-JP" altLang="en-US" sz="2400" i="1">
                          <a:latin typeface="Cambria Math"/>
                        </a:rPr>
                        <m:t>𝑚</m:t>
                      </m:r>
                      <m:d>
                        <m:dPr>
                          <m:begChr m:val="（"/>
                          <m:endChr m:val="）"/>
                          <m:ctrlPr>
                            <a:rPr lang="ja-JP" alt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sz="2400" i="1" smtClean="0">
                              <a:latin typeface="Cambria Math"/>
                            </a:rPr>
                            <m:t>新</m:t>
                          </m:r>
                          <m:r>
                            <a:rPr lang="ja-JP" altLang="en-US" sz="2400" i="1">
                              <a:latin typeface="Cambria Math"/>
                            </a:rPr>
                            <m:t>素子</m:t>
                          </m:r>
                        </m:e>
                      </m:d>
                    </m:oMath>
                  </m:oMathPara>
                </a14:m>
                <a:endParaRPr lang="en-US" altLang="ja-JP" b="0" dirty="0" smtClean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49279"/>
                <a:ext cx="8394122" cy="50129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12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回路図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28800"/>
            <a:ext cx="6408712" cy="43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76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b="1" dirty="0" smtClean="0">
                <a:solidFill>
                  <a:schemeClr val="tx1"/>
                </a:solidFill>
              </a:rPr>
              <a:t>実験セットアップ</a:t>
            </a:r>
            <a:endParaRPr kumimoji="1" lang="ja-JP" alt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データ</a:t>
            </a:r>
            <a:r>
              <a:rPr lang="ja-JP" altLang="en-US" dirty="0" smtClean="0"/>
              <a:t>読み出し用ボード</a:t>
            </a:r>
            <a:endParaRPr kumimoji="1" lang="ja-JP" altLang="en-US" dirty="0"/>
          </a:p>
        </p:txBody>
      </p:sp>
      <p:pic>
        <p:nvPicPr>
          <p:cNvPr id="6" name="コンテンツ プレースホルダー 5" descr="137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1268551" y="1521905"/>
            <a:ext cx="6652260" cy="4988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角丸四角形 6"/>
          <p:cNvSpPr/>
          <p:nvPr/>
        </p:nvSpPr>
        <p:spPr>
          <a:xfrm>
            <a:off x="1572716" y="4180362"/>
            <a:ext cx="576064" cy="650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876256" y="4343302"/>
            <a:ext cx="504056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914401" y="3659067"/>
            <a:ext cx="646406" cy="5635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508237" y="3676917"/>
            <a:ext cx="669776" cy="6418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667326" y="3696277"/>
            <a:ext cx="669776" cy="6418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349222" y="3554938"/>
            <a:ext cx="936104" cy="914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04248" y="3718697"/>
            <a:ext cx="8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イーサ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r>
              <a:rPr lang="ja-JP" altLang="en-US" sz="1200" b="1" dirty="0" smtClean="0">
                <a:solidFill>
                  <a:srgbClr val="FF0000"/>
                </a:solidFill>
              </a:rPr>
              <a:t>ネット端子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08104" y="3672406"/>
            <a:ext cx="75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SiTCP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FPGA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7326" y="3691767"/>
            <a:ext cx="75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User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FPGA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0487" y="3830267"/>
            <a:ext cx="75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素子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72716" y="4179872"/>
            <a:ext cx="553998" cy="801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バック</a:t>
            </a:r>
            <a:endParaRPr kumimoji="1" lang="en-US" altLang="ja-JP" sz="12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バイアス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88231" y="4407116"/>
            <a:ext cx="461665" cy="6651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電源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708772" y="4485808"/>
            <a:ext cx="743398" cy="3600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79912" y="4485808"/>
            <a:ext cx="60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ADC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708772" y="4981568"/>
            <a:ext cx="743398" cy="3600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79912" y="4981568"/>
            <a:ext cx="60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DA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rot="5400000" flipH="1">
            <a:off x="2447792" y="4731822"/>
            <a:ext cx="504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 flipH="1">
            <a:off x="2393824" y="5073822"/>
            <a:ext cx="118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971453" y="5667822"/>
            <a:ext cx="41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860748" y="4983822"/>
            <a:ext cx="82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1799267" y="4902538"/>
            <a:ext cx="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5400000">
            <a:off x="6822284" y="5379822"/>
            <a:ext cx="61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809567" y="5054330"/>
            <a:ext cx="930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5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〜150V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28285" y="5181623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±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5V</a:t>
            </a: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2817274" y="2204864"/>
            <a:ext cx="451911" cy="151383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043229" y="1824068"/>
            <a:ext cx="79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F0"/>
                </a:solidFill>
              </a:rPr>
              <a:t>Ｘ線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rot="-5400000" flipH="1">
            <a:off x="3755991" y="4273954"/>
            <a:ext cx="43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285326" y="4044916"/>
            <a:ext cx="68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373197" y="3737139"/>
            <a:ext cx="1078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アナログ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rot="5400000" flipH="1">
            <a:off x="4833258" y="4506538"/>
            <a:ext cx="36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462214" y="4665828"/>
            <a:ext cx="5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553499" y="4676649"/>
            <a:ext cx="91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デジタル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rot="10800000" flipH="1">
            <a:off x="5375124" y="4180362"/>
            <a:ext cx="18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0800000" flipH="1">
            <a:off x="6204231" y="4069459"/>
            <a:ext cx="684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10800000" flipH="1">
            <a:off x="7578361" y="4051076"/>
            <a:ext cx="46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8064312" y="3659067"/>
            <a:ext cx="86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</a:rPr>
              <a:t>イーサ</a:t>
            </a:r>
            <a:endParaRPr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</a:rPr>
              <a:t>ネット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H="1">
            <a:off x="7596312" y="3861765"/>
            <a:ext cx="46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6178013" y="3861155"/>
            <a:ext cx="72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H="1">
            <a:off x="5375123" y="3861765"/>
            <a:ext cx="144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16200000" flipH="1">
            <a:off x="2929017" y="3428938"/>
            <a:ext cx="25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3055017" y="3302937"/>
            <a:ext cx="190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rot="5400000">
            <a:off x="4786079" y="3482937"/>
            <a:ext cx="36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340429" y="2961780"/>
            <a:ext cx="1662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デジタルクロック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 rot="5400000">
            <a:off x="4734064" y="4752098"/>
            <a:ext cx="82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4470675" y="5166234"/>
            <a:ext cx="64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3240772" y="5166234"/>
            <a:ext cx="46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rot="5400000" flipH="1">
            <a:off x="2864437" y="4785972"/>
            <a:ext cx="72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2937672" y="4739694"/>
            <a:ext cx="975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設定電圧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44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3" grpId="0"/>
      <p:bldP spid="4" grpId="0"/>
      <p:bldP spid="22" grpId="0" animBg="1"/>
      <p:bldP spid="5" grpId="0"/>
      <p:bldP spid="23" grpId="0" animBg="1"/>
      <p:bldP spid="24" grpId="0"/>
      <p:bldP spid="31" grpId="0"/>
      <p:bldP spid="31" grpId="1"/>
      <p:bldP spid="32" grpId="0"/>
      <p:bldP spid="32" grpId="1"/>
      <p:bldP spid="41" grpId="0"/>
      <p:bldP spid="44" grpId="0"/>
      <p:bldP spid="47" grpId="0"/>
      <p:bldP spid="51" grpId="0"/>
      <p:bldP spid="58" grpId="0"/>
      <p:bldP spid="64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6054</TotalTime>
  <Words>1248</Words>
  <Application>Microsoft Macintosh PowerPoint</Application>
  <PresentationFormat>画面に合わせる (4:3)</PresentationFormat>
  <Paragraphs>355</Paragraphs>
  <Slides>39</Slides>
  <Notes>2</Notes>
  <HiddenSlides>8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Office ​​テーマ</vt:lpstr>
      <vt:lpstr>２０１２年度P6発表 SOIPIX (XRPIX1b-FZ)  　　　　　　　　　　の性能試験</vt:lpstr>
      <vt:lpstr>目次</vt:lpstr>
      <vt:lpstr>実験の目的</vt:lpstr>
      <vt:lpstr>スライド 4</vt:lpstr>
      <vt:lpstr>SOIPIXとは</vt:lpstr>
      <vt:lpstr>XRPIX1b-FZについて</vt:lpstr>
      <vt:lpstr>回路図</vt:lpstr>
      <vt:lpstr>スライド 8</vt:lpstr>
      <vt:lpstr>データ読み出し用ボード</vt:lpstr>
      <vt:lpstr>  コールドプレート、X線源の設置</vt:lpstr>
      <vt:lpstr>　 真空層へ投入、 　　　　　主電源・バイアス電源の接続</vt:lpstr>
      <vt:lpstr>スライド 12</vt:lpstr>
      <vt:lpstr>Ｘ線照射試験の手順</vt:lpstr>
      <vt:lpstr>ペデスタルの引き方</vt:lpstr>
      <vt:lpstr>Ａｍ２４１を照射した時のスペクトル</vt:lpstr>
      <vt:lpstr>ピークエネルギーとチャンネルの関係</vt:lpstr>
      <vt:lpstr>ゲインとバックバイアスの関係</vt:lpstr>
      <vt:lpstr>ノイズ</vt:lpstr>
      <vt:lpstr>イベントセレクション</vt:lpstr>
      <vt:lpstr>イベントセレクション</vt:lpstr>
      <vt:lpstr>イベントセレクション後のスペクトル</vt:lpstr>
      <vt:lpstr>エネルギー分解能</vt:lpstr>
      <vt:lpstr>シングルピクセルイベントスペクトル 電圧による違い</vt:lpstr>
      <vt:lpstr>Ｘ線カウント数の電圧依存性</vt:lpstr>
      <vt:lpstr>Ｘ線カウント数の電圧依存性</vt:lpstr>
      <vt:lpstr>暗電流測定の手順</vt:lpstr>
      <vt:lpstr>暗電流とバックバイアスの関係</vt:lpstr>
      <vt:lpstr>暗電流のピクセル依存性</vt:lpstr>
      <vt:lpstr>XRPIX1b-FZの性能まとめ</vt:lpstr>
      <vt:lpstr>今後の課題</vt:lpstr>
      <vt:lpstr>スライド 31</vt:lpstr>
      <vt:lpstr>旧素子XRPIX1-CZ との違い</vt:lpstr>
      <vt:lpstr>空乏層厚と捉えられるX線</vt:lpstr>
      <vt:lpstr>エネルギー分解能</vt:lpstr>
      <vt:lpstr>エネルギー分解能</vt:lpstr>
      <vt:lpstr>エネルギー分解能</vt:lpstr>
      <vt:lpstr>用いたピクセルの領域</vt:lpstr>
      <vt:lpstr>スライド 38</vt:lpstr>
      <vt:lpstr>スライド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SOIPIXの性能試験（仮）</dc:title>
  <dc:creator>Windows ユーザー</dc:creator>
  <cp:lastModifiedBy>松村 英晃</cp:lastModifiedBy>
  <cp:revision>230</cp:revision>
  <dcterms:created xsi:type="dcterms:W3CDTF">2014-02-13T06:56:57Z</dcterms:created>
  <dcterms:modified xsi:type="dcterms:W3CDTF">2014-02-13T06:58:35Z</dcterms:modified>
</cp:coreProperties>
</file>