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handoutMasterIdLst>
    <p:handoutMasterId r:id="rId31"/>
  </p:handoutMasterIdLst>
  <p:sldIdLst>
    <p:sldId id="256" r:id="rId2"/>
    <p:sldId id="257" r:id="rId3"/>
    <p:sldId id="285" r:id="rId4"/>
    <p:sldId id="258" r:id="rId5"/>
    <p:sldId id="284" r:id="rId6"/>
    <p:sldId id="283" r:id="rId7"/>
    <p:sldId id="286" r:id="rId8"/>
    <p:sldId id="299" r:id="rId9"/>
    <p:sldId id="267" r:id="rId10"/>
    <p:sldId id="279" r:id="rId11"/>
    <p:sldId id="331" r:id="rId12"/>
    <p:sldId id="312" r:id="rId13"/>
    <p:sldId id="313" r:id="rId14"/>
    <p:sldId id="300" r:id="rId15"/>
    <p:sldId id="333" r:id="rId16"/>
    <p:sldId id="342" r:id="rId17"/>
    <p:sldId id="288" r:id="rId18"/>
    <p:sldId id="337" r:id="rId19"/>
    <p:sldId id="338" r:id="rId20"/>
    <p:sldId id="339" r:id="rId21"/>
    <p:sldId id="340" r:id="rId22"/>
    <p:sldId id="343" r:id="rId23"/>
    <p:sldId id="341" r:id="rId24"/>
    <p:sldId id="344" r:id="rId25"/>
    <p:sldId id="345" r:id="rId26"/>
    <p:sldId id="336" r:id="rId27"/>
    <p:sldId id="346" r:id="rId28"/>
    <p:sldId id="347" r:id="rId29"/>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00FF00"/>
    <a:srgbClr val="0000FF"/>
    <a:srgbClr val="FFFF00"/>
    <a:srgbClr val="FFF905"/>
    <a:srgbClr val="00CC00"/>
    <a:srgbClr val="F4EE00"/>
    <a:srgbClr val="E7E200"/>
    <a:srgbClr val="FFFF01"/>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72968" autoAdjust="0"/>
  </p:normalViewPr>
  <p:slideViewPr>
    <p:cSldViewPr>
      <p:cViewPr varScale="1">
        <p:scale>
          <a:sx n="57" d="100"/>
          <a:sy n="57" d="100"/>
        </p:scale>
        <p:origin x="-1260" y="-84"/>
      </p:cViewPr>
      <p:guideLst>
        <p:guide orient="horz" pos="2160"/>
        <p:guide pos="2880"/>
      </p:guideLst>
    </p:cSldViewPr>
  </p:slideViewPr>
  <p:outlineViewPr>
    <p:cViewPr>
      <p:scale>
        <a:sx n="33" d="100"/>
        <a:sy n="33" d="100"/>
      </p:scale>
      <p:origin x="0" y="38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236" y="-78"/>
      </p:cViewPr>
      <p:guideLst>
        <p:guide orient="horz" pos="2121"/>
        <p:guide pos="31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5" Type="http://schemas.openxmlformats.org/officeDocument/2006/relationships/image" Target="../media/image3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 Id="rId1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15D61AE6-E80D-4A3B-929B-9ED6B08C6350}" type="datetimeFigureOut">
              <a:rPr kumimoji="1" lang="ja-JP" altLang="en-US" smtClean="0"/>
              <a:pPr/>
              <a:t>2012/2/27</a:t>
            </a:fld>
            <a:endParaRPr kumimoji="1" lang="ja-JP" altLang="en-US"/>
          </a:p>
        </p:txBody>
      </p:sp>
      <p:sp>
        <p:nvSpPr>
          <p:cNvPr id="4" name="フッター プレースホルダ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166D4B8D-A139-4E4C-B863-20A061203C2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7" y="0"/>
            <a:ext cx="4275403" cy="336788"/>
          </a:xfrm>
          <a:prstGeom prst="rect">
            <a:avLst/>
          </a:prstGeom>
        </p:spPr>
        <p:txBody>
          <a:bodyPr vert="horz" lIns="91440" tIns="45720" rIns="91440" bIns="45720" rtlCol="0"/>
          <a:lstStyle>
            <a:lvl1pPr algn="r">
              <a:defRPr sz="1200"/>
            </a:lvl1pPr>
          </a:lstStyle>
          <a:p>
            <a:fld id="{F0B3660C-9AB6-436C-8382-7391E782CF0A}" type="datetimeFigureOut">
              <a:rPr kumimoji="1" lang="ja-JP" altLang="en-US" smtClean="0"/>
              <a:pPr/>
              <a:t>2012/2/27</a:t>
            </a:fld>
            <a:endParaRPr kumimoji="1" lang="ja-JP" altLang="en-US"/>
          </a:p>
        </p:txBody>
      </p:sp>
      <p:sp>
        <p:nvSpPr>
          <p:cNvPr id="4" name="スライド イメージ プレースホルダ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86632" y="3199488"/>
            <a:ext cx="7893050" cy="303109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7" y="6397806"/>
            <a:ext cx="4275403" cy="336788"/>
          </a:xfrm>
          <a:prstGeom prst="rect">
            <a:avLst/>
          </a:prstGeom>
        </p:spPr>
        <p:txBody>
          <a:bodyPr vert="horz" lIns="91440" tIns="45720" rIns="91440" bIns="45720" rtlCol="0" anchor="b"/>
          <a:lstStyle>
            <a:lvl1pPr algn="r">
              <a:defRPr sz="1200"/>
            </a:lvl1pPr>
          </a:lstStyle>
          <a:p>
            <a:fld id="{15970218-A6E2-4F23-AB58-C5BA14101ED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60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60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BF817-9404-4EB0-911A-32674FA42A3F}"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衛星で使われている、もしくは使う予定のＸ線検出器について、その性能を調べるため（地上較正用）にＸ線発生装置を作ろうということで、私たちは１</a:t>
            </a:r>
            <a:r>
              <a:rPr lang="en-US" altLang="ja-JP" dirty="0" err="1" smtClean="0"/>
              <a:t>keV</a:t>
            </a:r>
            <a:r>
              <a:rPr lang="ja-JP" altLang="en-US" dirty="0" err="1" smtClean="0"/>
              <a:t>ぐらいの</a:t>
            </a:r>
            <a:r>
              <a:rPr lang="ja-JP" altLang="en-US" dirty="0" smtClean="0"/>
              <a:t>低エネルギー単色Ｘ線発生装置を製作しました。</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Ｘ線ＣＣＤ（</a:t>
            </a:r>
            <a:r>
              <a:rPr lang="en-US" altLang="ja-JP" dirty="0" smtClean="0"/>
              <a:t>SXI : Soft X-ray Imager</a:t>
            </a:r>
            <a:r>
              <a:rPr lang="ja-JP" altLang="en-US" dirty="0" smtClean="0"/>
              <a:t>）：</a:t>
            </a:r>
            <a:r>
              <a:rPr lang="en-US" altLang="ja-JP" dirty="0" smtClean="0"/>
              <a:t>2013</a:t>
            </a:r>
            <a:r>
              <a:rPr lang="ja-JP" altLang="en-US" dirty="0" smtClean="0"/>
              <a:t>年度に日本が打ち上げをめざしている次世代</a:t>
            </a:r>
            <a:r>
              <a:rPr lang="en-US" altLang="ja-JP" dirty="0" smtClean="0"/>
              <a:t>X</a:t>
            </a:r>
            <a:r>
              <a:rPr lang="ja-JP" altLang="en-US" dirty="0" smtClean="0"/>
              <a:t>線天文衛星</a:t>
            </a:r>
            <a:r>
              <a:rPr lang="en-US" altLang="ja-JP" dirty="0" smtClean="0"/>
              <a:t>ASTRO-H</a:t>
            </a:r>
            <a:r>
              <a:rPr lang="ja-JP" altLang="en-US" dirty="0" smtClean="0"/>
              <a:t>に搭載予定</a:t>
            </a:r>
            <a:endParaRPr kumimoji="1" lang="ja-JP" altLang="en-US"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2000" dirty="0" smtClean="0"/>
              <a:t>まず、単色Ｘ線発生原理に</a:t>
            </a:r>
            <a:r>
              <a:rPr kumimoji="1" lang="ja-JP" altLang="en-US" sz="1200" dirty="0" smtClean="0"/>
              <a:t>ついて</a:t>
            </a:r>
            <a:r>
              <a:rPr kumimoji="1" lang="ja-JP" altLang="en-US" sz="2000" dirty="0" smtClean="0"/>
              <a:t>話します。</a:t>
            </a:r>
            <a:endParaRPr kumimoji="1" lang="en-US" altLang="ja-JP" sz="2000" dirty="0" smtClean="0"/>
          </a:p>
          <a:p>
            <a:r>
              <a:rPr kumimoji="1" lang="ja-JP" altLang="en-US" sz="2000" dirty="0" smtClean="0"/>
              <a:t>熱電子を加速させて一つ目のターゲットに当てます。電子と物質が相互作用することで特性Ｘ線と制動放射が出ます。</a:t>
            </a:r>
            <a:endParaRPr kumimoji="1" lang="en-US" altLang="ja-JP" sz="2000" dirty="0" smtClean="0"/>
          </a:p>
          <a:p>
            <a:r>
              <a:rPr kumimoji="1" lang="ja-JP" altLang="en-US" sz="2000" dirty="0" smtClean="0"/>
              <a:t>ここまでは去年のＰ６の方によって製作されました。このままだと制動放射は連続スペクトルになるので、連続部分をとるために</a:t>
            </a:r>
            <a:endParaRPr kumimoji="1" lang="en-US" altLang="ja-JP" sz="2000" dirty="0" smtClean="0"/>
          </a:p>
          <a:p>
            <a:r>
              <a:rPr kumimoji="1" lang="ja-JP" altLang="en-US" sz="2000" dirty="0" smtClean="0"/>
              <a:t>このＸ線を２つ目のターゲットに当てます。光子と物質の相互作用なので２つ目のターゲットを変えることでさまざまなエネルギーの</a:t>
            </a:r>
            <a:endParaRPr kumimoji="1" lang="en-US" altLang="ja-JP" sz="2000" dirty="0" smtClean="0"/>
          </a:p>
          <a:p>
            <a:r>
              <a:rPr kumimoji="1" lang="ja-JP" altLang="en-US" sz="2000" dirty="0" smtClean="0"/>
              <a:t>特性Ｘ線のみの単色Ｘ線を得ることができます</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電子と物質の相互作用に</a:t>
            </a:r>
            <a:r>
              <a:rPr lang="ja-JP" altLang="en-US" sz="1200" b="0" dirty="0" smtClean="0"/>
              <a:t>は制動放射、電離・励起があります。</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電子が原子核に近づき、力を受け加速または減速することで放射されるのが制動放射で連続スペクトルになります。</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また、電子が原子に近づくことで原子中の電子が励起または電離して空孔ができます。</a:t>
            </a:r>
            <a:endParaRPr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空孔を外殻の電子が満たすのですが生じる励起エネルギーで光子を放出する場合は</a:t>
            </a:r>
            <a:r>
              <a:rPr lang="ja-JP" altLang="en-US" sz="1200" b="0" dirty="0" smtClean="0">
                <a:ln>
                  <a:solidFill>
                    <a:srgbClr val="FFFF99"/>
                  </a:solidFill>
                </a:ln>
              </a:rPr>
              <a:t>特性Ｘ線がでて、</a:t>
            </a:r>
            <a:endParaRPr lang="en-US" altLang="ja-JP" sz="1200" b="0" dirty="0" smtClean="0">
              <a:ln>
                <a:solidFill>
                  <a:srgbClr val="FFFF99"/>
                </a:solidFill>
              </a:l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t>外殻の電子に付与する場合は</a:t>
            </a:r>
            <a:r>
              <a:rPr lang="ja-JP" altLang="en-US" sz="1200" b="0" dirty="0" smtClean="0">
                <a:ln>
                  <a:solidFill>
                    <a:srgbClr val="FFFF99"/>
                  </a:solidFill>
                </a:ln>
              </a:rPr>
              <a:t>や</a:t>
            </a:r>
            <a:r>
              <a:rPr lang="ja-JP" altLang="en-US" sz="1200" b="0" dirty="0" smtClean="0">
                <a:ln>
                  <a:solidFill>
                    <a:srgbClr val="99FF99"/>
                  </a:solidFill>
                </a:ln>
              </a:rPr>
              <a:t>オージェ電子がでます。</a:t>
            </a:r>
            <a:endParaRPr lang="en-US" altLang="ja-JP" sz="1200" b="0" dirty="0" smtClean="0"/>
          </a:p>
          <a:p>
            <a:pPr algn="l">
              <a:buNone/>
            </a:pPr>
            <a:r>
              <a:rPr lang="ja-JP" altLang="en-US" sz="1200" b="0" dirty="0" smtClean="0"/>
              <a:t>励起原子が特性Ｘ線を放出して遷移する割合が蛍光収率で</a:t>
            </a:r>
            <a:endParaRPr lang="en-US" altLang="ja-JP" sz="1200" b="0" dirty="0" smtClean="0"/>
          </a:p>
          <a:p>
            <a:pPr algn="l">
              <a:buNone/>
            </a:pPr>
            <a:r>
              <a:rPr kumimoji="1" lang="ja-JP" altLang="en-US" sz="1200" b="0" dirty="0" smtClean="0"/>
              <a:t>このグラフは横軸が原子番号、縦軸が蛍光収率を表したグラフです。今回私たちが使うターゲットはおもに原子番号が１０付近のものであるので特性Ｘ線が出る割合が低く、後の計算で重要なファクターとして効いてきます。</a:t>
            </a:r>
            <a:endParaRPr kumimoji="1" lang="en-US" altLang="ja-JP" sz="1200" b="0" dirty="0" smtClean="0"/>
          </a:p>
          <a:p>
            <a:pPr algn="l">
              <a:buNone/>
            </a:pPr>
            <a:endParaRPr kumimoji="1" lang="en-US" altLang="ja-JP"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a:t>
            </a:r>
            <a:r>
              <a:rPr kumimoji="1" lang="ja-JP" altLang="en-US" dirty="0" smtClean="0"/>
              <a:t>蛍光収率は</a:t>
            </a:r>
            <a:r>
              <a:rPr kumimoji="1" lang="en-US" altLang="ja-JP" dirty="0" smtClean="0"/>
              <a:t>K</a:t>
            </a:r>
            <a:r>
              <a:rPr kumimoji="1" lang="ja-JP" altLang="en-US" dirty="0" smtClean="0"/>
              <a:t>殻に空孔ができた場合のもの。</a:t>
            </a:r>
            <a:r>
              <a:rPr kumimoji="1" lang="en-US" altLang="ja-JP" dirty="0" err="1" smtClean="0"/>
              <a:t>M.O.Krause</a:t>
            </a:r>
            <a:r>
              <a:rPr kumimoji="1" lang="en-US" altLang="ja-JP" baseline="0" dirty="0" smtClean="0"/>
              <a:t> 1979</a:t>
            </a:r>
            <a:r>
              <a:rPr kumimoji="1" lang="ja-JP" altLang="en-US" baseline="0" dirty="0" smtClean="0"/>
              <a:t>より</a:t>
            </a:r>
            <a:r>
              <a:rPr kumimoji="1" lang="ja-JP" altLang="en-US" sz="1200" b="0" dirty="0" smtClean="0"/>
              <a:t>）</a:t>
            </a:r>
            <a:endParaRPr kumimoji="1" lang="ja-JP" altLang="en-US" b="0"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b="0" dirty="0" smtClean="0"/>
              <a:t>光子と物質が相互作用ですが、</a:t>
            </a:r>
            <a:endParaRPr lang="en-US" altLang="ja-JP" sz="1200" b="0" dirty="0" smtClean="0"/>
          </a:p>
          <a:p>
            <a:r>
              <a:rPr lang="ja-JP" altLang="en-US" sz="1200" b="0" dirty="0" smtClean="0"/>
              <a:t>このグラフは２つとも横軸は光子のエネルギー、縦軸はＡｌの質量吸収係数を表しています。</a:t>
            </a:r>
            <a:endParaRPr lang="en-US" altLang="ja-JP" sz="1200" b="0" dirty="0" smtClean="0"/>
          </a:p>
          <a:p>
            <a:r>
              <a:rPr lang="ja-JP" altLang="en-US" sz="1200" b="0" dirty="0" smtClean="0"/>
              <a:t>左は</a:t>
            </a:r>
            <a:r>
              <a:rPr lang="en-US" altLang="ja-JP" sz="1200" b="0" dirty="0" smtClean="0"/>
              <a:t>10keV</a:t>
            </a:r>
            <a:r>
              <a:rPr lang="ja-JP" altLang="en-US" sz="1200" b="0" dirty="0" smtClean="0"/>
              <a:t>から</a:t>
            </a:r>
            <a:r>
              <a:rPr lang="en-US" altLang="ja-JP" sz="1200" b="0" dirty="0" smtClean="0"/>
              <a:t>100meV</a:t>
            </a:r>
            <a:r>
              <a:rPr lang="ja-JP" altLang="en-US" sz="1200" b="0" dirty="0" smtClean="0"/>
              <a:t>まで</a:t>
            </a:r>
            <a:endParaRPr lang="en-US" altLang="ja-JP" sz="1200" b="0" dirty="0" smtClean="0"/>
          </a:p>
          <a:p>
            <a:r>
              <a:rPr lang="ja-JP" altLang="en-US" sz="1200" b="0" dirty="0" smtClean="0"/>
              <a:t>右は</a:t>
            </a:r>
            <a:r>
              <a:rPr lang="en-US" altLang="ja-JP" sz="1200" b="0" dirty="0" smtClean="0"/>
              <a:t>1keV</a:t>
            </a:r>
            <a:r>
              <a:rPr lang="ja-JP" altLang="en-US" sz="1200" b="0" dirty="0" smtClean="0"/>
              <a:t>から</a:t>
            </a:r>
            <a:r>
              <a:rPr lang="en-US" altLang="ja-JP" sz="1200" b="0" dirty="0" smtClean="0"/>
              <a:t>100keV</a:t>
            </a:r>
            <a:r>
              <a:rPr lang="ja-JP" altLang="en-US" sz="1200" b="0" dirty="0" smtClean="0"/>
              <a:t>まで</a:t>
            </a:r>
            <a:endParaRPr lang="en-US" altLang="ja-JP" sz="1200" b="0" dirty="0" smtClean="0"/>
          </a:p>
          <a:p>
            <a:r>
              <a:rPr lang="ja-JP" altLang="en-US" sz="1200" b="0" dirty="0" smtClean="0"/>
              <a:t>光子と原子中の電子との相互作用によって光子は消失し、光電子が放出されることで、空孔の生成されます。</a:t>
            </a:r>
            <a:endParaRPr lang="en-US" altLang="ja-JP" sz="1200" b="0" dirty="0" smtClean="0"/>
          </a:p>
          <a:p>
            <a:r>
              <a:rPr kumimoji="1" lang="ja-JP" altLang="en-US" dirty="0" smtClean="0"/>
              <a:t>その空孔を外殻の電子が満たして、特性Ｘ線かオージェ電子がでるというのは１次ターゲットの時と同じです。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検出器の性能は</a:t>
            </a:r>
            <a:r>
              <a:rPr kumimoji="1" lang="en-US" altLang="ja-JP" dirty="0" smtClean="0"/>
              <a:t>5.9keV</a:t>
            </a:r>
            <a:r>
              <a:rPr kumimoji="1" lang="ja-JP" altLang="en-US" dirty="0" smtClean="0"/>
              <a:t>のとき</a:t>
            </a:r>
            <a:r>
              <a:rPr kumimoji="1" lang="en-US" altLang="ja-JP" dirty="0" smtClean="0"/>
              <a:t>FWHM</a:t>
            </a:r>
            <a:r>
              <a:rPr kumimoji="1" lang="ja-JP" altLang="en-US" dirty="0" smtClean="0"/>
              <a:t>が</a:t>
            </a:r>
            <a:r>
              <a:rPr kumimoji="1" lang="en-US" altLang="ja-JP" dirty="0" smtClean="0"/>
              <a:t>160eV</a:t>
            </a:r>
            <a:r>
              <a:rPr kumimoji="1" lang="ja-JP" altLang="en-US" dirty="0" smtClean="0"/>
              <a:t>以下より</a:t>
            </a:r>
            <a:r>
              <a:rPr kumimoji="1" lang="en-US" altLang="ja-JP" dirty="0" smtClean="0"/>
              <a:t>2.7</a:t>
            </a:r>
            <a:r>
              <a:rPr kumimoji="1" lang="ja-JP" altLang="en-US" dirty="0" smtClean="0"/>
              <a:t>％以下であるが今回得られたデータは</a:t>
            </a:r>
            <a:r>
              <a:rPr kumimoji="1" lang="en-US" altLang="ja-JP" dirty="0" smtClean="0"/>
              <a:t>34</a:t>
            </a:r>
            <a:r>
              <a:rPr kumimoji="1" lang="ja-JP" altLang="en-US" dirty="0" smtClean="0"/>
              <a:t>％であり、分解能が良くなかった。（</a:t>
            </a:r>
            <a:r>
              <a:rPr kumimoji="1" lang="en-US" altLang="ja-JP" dirty="0" smtClean="0"/>
              <a:t>500eV</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15970218-A6E2-4F23-AB58-C5BA14101ED6}"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E55DA5-ABD1-4F8E-B75F-BD30D6F98D8A}" type="datetimeFigureOut">
              <a:rPr kumimoji="1" lang="ja-JP" altLang="en-US" smtClean="0"/>
              <a:pPr/>
              <a:t>2012/2/27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0BA9DB-8C3F-4C44-90C9-748C6DCA2AD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5DA5-ABD1-4F8E-B75F-BD30D6F98D8A}" type="datetimeFigureOut">
              <a:rPr kumimoji="1" lang="ja-JP" altLang="en-US" smtClean="0"/>
              <a:pPr/>
              <a:t>2012/2/27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BA9DB-8C3F-4C44-90C9-748C6DCA2AD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18" Type="http://schemas.openxmlformats.org/officeDocument/2006/relationships/oleObject" Target="../embeddings/oleObject17.bin"/><Relationship Id="rId3" Type="http://schemas.openxmlformats.org/officeDocument/2006/relationships/slideLayout" Target="../slideLayouts/slideLayout7.xml"/><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6.bin"/><Relationship Id="rId2" Type="http://schemas.openxmlformats.org/officeDocument/2006/relationships/tags" Target="../tags/tag5.xml"/><Relationship Id="rId16" Type="http://schemas.openxmlformats.org/officeDocument/2006/relationships/oleObject" Target="../embeddings/oleObject15.bin"/><Relationship Id="rId20" Type="http://schemas.openxmlformats.org/officeDocument/2006/relationships/oleObject" Target="../embeddings/oleObject19.bin"/><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image" Target="../media/image34.png"/><Relationship Id="rId15" Type="http://schemas.openxmlformats.org/officeDocument/2006/relationships/oleObject" Target="../embeddings/oleObject14.bin"/><Relationship Id="rId10" Type="http://schemas.openxmlformats.org/officeDocument/2006/relationships/oleObject" Target="../embeddings/oleObject9.bin"/><Relationship Id="rId19" Type="http://schemas.openxmlformats.org/officeDocument/2006/relationships/oleObject" Target="../embeddings/oleObject18.bin"/><Relationship Id="rId4" Type="http://schemas.openxmlformats.org/officeDocument/2006/relationships/notesSlide" Target="../notesSlides/notesSlide10.xml"/><Relationship Id="rId9" Type="http://schemas.openxmlformats.org/officeDocument/2006/relationships/oleObject" Target="../embeddings/oleObject8.bin"/><Relationship Id="rId1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772817"/>
            <a:ext cx="8280920" cy="1827634"/>
          </a:xfrm>
        </p:spPr>
        <p:txBody>
          <a:bodyPr>
            <a:noAutofit/>
          </a:bodyPr>
          <a:lstStyle/>
          <a:p>
            <a:r>
              <a:rPr kumimoji="1" lang="ja-JP" altLang="en-US" sz="6000" dirty="0" smtClean="0"/>
              <a:t>単色</a:t>
            </a:r>
            <a:r>
              <a:rPr kumimoji="1" lang="en-US" altLang="ja-JP" sz="6000" dirty="0" smtClean="0"/>
              <a:t>X</a:t>
            </a:r>
            <a:r>
              <a:rPr kumimoji="1" lang="ja-JP" altLang="en-US" sz="6000" dirty="0" smtClean="0"/>
              <a:t>線発生装置の製作</a:t>
            </a:r>
            <a:r>
              <a:rPr kumimoji="1" lang="en-US" altLang="ja-JP" sz="6000" dirty="0" smtClean="0"/>
              <a:t/>
            </a:r>
            <a:br>
              <a:rPr kumimoji="1" lang="en-US" altLang="ja-JP" sz="6000" dirty="0" smtClean="0"/>
            </a:br>
            <a:r>
              <a:rPr kumimoji="1" lang="ja-JP" altLang="en-US" sz="3600" dirty="0" smtClean="0"/>
              <a:t>～</a:t>
            </a:r>
            <a:r>
              <a:rPr kumimoji="1" lang="en-US" altLang="ja-JP" sz="3600" dirty="0" smtClean="0"/>
              <a:t>X</a:t>
            </a:r>
            <a:r>
              <a:rPr kumimoji="1" lang="ja-JP" altLang="en-US" sz="3600" dirty="0" smtClean="0"/>
              <a:t>線検出器の試験を目標にして～</a:t>
            </a:r>
            <a:endParaRPr kumimoji="1" lang="ja-JP" altLang="en-US" sz="3600" dirty="0"/>
          </a:p>
        </p:txBody>
      </p:sp>
      <p:sp>
        <p:nvSpPr>
          <p:cNvPr id="3" name="サブタイトル 2"/>
          <p:cNvSpPr>
            <a:spLocks noGrp="1"/>
          </p:cNvSpPr>
          <p:nvPr>
            <p:ph type="subTitle" idx="1"/>
          </p:nvPr>
        </p:nvSpPr>
        <p:spPr/>
        <p:txBody>
          <a:bodyPr>
            <a:normAutofit/>
          </a:bodyPr>
          <a:lstStyle/>
          <a:p>
            <a:r>
              <a:rPr lang="en-US" altLang="ja-JP" dirty="0" smtClean="0">
                <a:solidFill>
                  <a:schemeClr val="tx1"/>
                </a:solidFill>
              </a:rPr>
              <a:t>P6</a:t>
            </a:r>
          </a:p>
          <a:p>
            <a:r>
              <a:rPr kumimoji="1" lang="ja-JP" altLang="en-US" dirty="0" smtClean="0">
                <a:solidFill>
                  <a:schemeClr val="tx1"/>
                </a:solidFill>
              </a:rPr>
              <a:t>岸本</a:t>
            </a:r>
            <a:endParaRPr kumimoji="1" lang="en-US" altLang="ja-JP" dirty="0" smtClean="0">
              <a:solidFill>
                <a:schemeClr val="tx1"/>
              </a:solidFill>
            </a:endParaRPr>
          </a:p>
          <a:p>
            <a:r>
              <a:rPr lang="ja-JP" altLang="en-US" dirty="0">
                <a:solidFill>
                  <a:schemeClr val="tx1"/>
                </a:solidFill>
              </a:rPr>
              <a:t>森</a:t>
            </a:r>
            <a:endParaRPr kumimoji="1" lang="en-US" altLang="ja-JP" dirty="0" smtClean="0">
              <a:solidFill>
                <a:schemeClr val="tx1"/>
              </a:solidFill>
            </a:endParaRPr>
          </a:p>
        </p:txBody>
      </p:sp>
    </p:spTree>
  </p:cSld>
  <p:clrMapOvr>
    <a:masterClrMapping/>
  </p:clrMapOvr>
  <p:transition advTm="211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r>
              <a:rPr lang="ja-JP" altLang="en-US" dirty="0" smtClean="0"/>
              <a:t>較正</a:t>
            </a:r>
            <a:endParaRPr kumimoji="1" lang="ja-JP" altLang="en-US" dirty="0"/>
          </a:p>
        </p:txBody>
      </p:sp>
      <p:sp>
        <p:nvSpPr>
          <p:cNvPr id="3" name="コンテンツ プレースホルダ 2"/>
          <p:cNvSpPr>
            <a:spLocks noGrp="1"/>
          </p:cNvSpPr>
          <p:nvPr>
            <p:ph idx="1"/>
          </p:nvPr>
        </p:nvSpPr>
        <p:spPr>
          <a:xfrm>
            <a:off x="457200" y="1196752"/>
            <a:ext cx="8229600" cy="4929411"/>
          </a:xfrm>
        </p:spPr>
        <p:txBody>
          <a:bodyPr/>
          <a:lstStyle/>
          <a:p>
            <a:pPr>
              <a:buNone/>
            </a:pPr>
            <a:r>
              <a:rPr kumimoji="1" lang="ja-JP" altLang="en-US" dirty="0" smtClean="0"/>
              <a:t>較正のため、　　　 と</a:t>
            </a:r>
            <a:r>
              <a:rPr lang="ja-JP" altLang="en-US" dirty="0" smtClean="0"/>
              <a:t>　　　　のスペクトルを測定</a:t>
            </a:r>
            <a:r>
              <a:rPr kumimoji="1" lang="ja-JP" altLang="en-US" dirty="0" smtClean="0"/>
              <a:t>　　　</a:t>
            </a:r>
            <a:endParaRPr kumimoji="1" lang="ja-JP" altLang="en-US" dirty="0"/>
          </a:p>
        </p:txBody>
      </p:sp>
      <p:graphicFrame>
        <p:nvGraphicFramePr>
          <p:cNvPr id="1030" name="Object 6"/>
          <p:cNvGraphicFramePr>
            <a:graphicFrameLocks noChangeAspect="1"/>
          </p:cNvGraphicFramePr>
          <p:nvPr/>
        </p:nvGraphicFramePr>
        <p:xfrm>
          <a:off x="2699792" y="1196752"/>
          <a:ext cx="879313" cy="720080"/>
        </p:xfrm>
        <a:graphic>
          <a:graphicData uri="http://schemas.openxmlformats.org/presentationml/2006/ole">
            <p:oleObj spid="_x0000_s1030" name="数式" r:id="rId3" imgW="304560" imgH="253800" progId="Equation.3">
              <p:embed/>
            </p:oleObj>
          </a:graphicData>
        </a:graphic>
      </p:graphicFrame>
      <p:graphicFrame>
        <p:nvGraphicFramePr>
          <p:cNvPr id="1031" name="Object 7"/>
          <p:cNvGraphicFramePr>
            <a:graphicFrameLocks noChangeAspect="1"/>
          </p:cNvGraphicFramePr>
          <p:nvPr/>
        </p:nvGraphicFramePr>
        <p:xfrm>
          <a:off x="3995936" y="1196752"/>
          <a:ext cx="1043662" cy="719584"/>
        </p:xfrm>
        <a:graphic>
          <a:graphicData uri="http://schemas.openxmlformats.org/presentationml/2006/ole">
            <p:oleObj spid="_x0000_s1031" name="数式" r:id="rId4" imgW="368280" imgH="253800" progId="Equation.3">
              <p:embed/>
            </p:oleObj>
          </a:graphicData>
        </a:graphic>
      </p:graphicFrame>
      <p:pic>
        <p:nvPicPr>
          <p:cNvPr id="8" name="Picture 15"/>
          <p:cNvPicPr>
            <a:picLocks noChangeAspect="1" noChangeArrowheads="1"/>
          </p:cNvPicPr>
          <p:nvPr/>
        </p:nvPicPr>
        <p:blipFill>
          <a:blip r:embed="rId5" cstate="print"/>
          <a:srcRect/>
          <a:stretch>
            <a:fillRect/>
          </a:stretch>
        </p:blipFill>
        <p:spPr bwMode="auto">
          <a:xfrm>
            <a:off x="899592" y="1844824"/>
            <a:ext cx="7200800" cy="4784578"/>
          </a:xfrm>
          <a:prstGeom prst="rect">
            <a:avLst/>
          </a:prstGeom>
          <a:noFill/>
          <a:ln w="9525">
            <a:solidFill>
              <a:schemeClr val="tx1"/>
            </a:solidFill>
            <a:miter lim="800000"/>
            <a:headEnd/>
            <a:tailEnd/>
          </a:ln>
          <a:effectLst/>
        </p:spPr>
      </p:pic>
    </p:spTree>
  </p:cSld>
  <p:clrMapOvr>
    <a:masterClrMapping/>
  </p:clrMapOvr>
  <p:transition advTm="2271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較正直線</a:t>
            </a:r>
            <a:endParaRPr kumimoji="1" lang="ja-JP" altLang="en-US" dirty="0"/>
          </a:p>
        </p:txBody>
      </p:sp>
      <p:pic>
        <p:nvPicPr>
          <p:cNvPr id="4" name="Picture 14"/>
          <p:cNvPicPr>
            <a:picLocks noChangeAspect="1" noChangeArrowheads="1"/>
          </p:cNvPicPr>
          <p:nvPr/>
        </p:nvPicPr>
        <p:blipFill>
          <a:blip r:embed="rId4" cstate="print"/>
          <a:srcRect/>
          <a:stretch>
            <a:fillRect/>
          </a:stretch>
        </p:blipFill>
        <p:spPr bwMode="auto">
          <a:xfrm>
            <a:off x="251520" y="1628800"/>
            <a:ext cx="8676456" cy="4903004"/>
          </a:xfrm>
          <a:prstGeom prst="rect">
            <a:avLst/>
          </a:prstGeom>
          <a:noFill/>
          <a:ln w="9525">
            <a:noFill/>
            <a:miter lim="800000"/>
            <a:headEnd/>
            <a:tailEnd/>
          </a:ln>
          <a:effectLst/>
        </p:spPr>
      </p:pic>
      <p:sp>
        <p:nvSpPr>
          <p:cNvPr id="9" name="テキスト ボックス 8"/>
          <p:cNvSpPr txBox="1"/>
          <p:nvPr/>
        </p:nvSpPr>
        <p:spPr>
          <a:xfrm>
            <a:off x="2483768" y="4005064"/>
            <a:ext cx="648072" cy="584775"/>
          </a:xfrm>
          <a:prstGeom prst="rect">
            <a:avLst/>
          </a:prstGeom>
          <a:noFill/>
        </p:spPr>
        <p:txBody>
          <a:bodyPr wrap="square" rtlCol="0">
            <a:spAutoFit/>
          </a:bodyPr>
          <a:lstStyle/>
          <a:p>
            <a:r>
              <a:rPr kumimoji="1" lang="en-US" altLang="ja-JP" sz="3200" b="1" dirty="0" smtClean="0"/>
              <a:t>Fe</a:t>
            </a:r>
            <a:endParaRPr kumimoji="1" lang="ja-JP" altLang="en-US" sz="3200" b="1" dirty="0"/>
          </a:p>
        </p:txBody>
      </p:sp>
      <p:sp>
        <p:nvSpPr>
          <p:cNvPr id="10" name="テキスト ボックス 9"/>
          <p:cNvSpPr txBox="1"/>
          <p:nvPr/>
        </p:nvSpPr>
        <p:spPr>
          <a:xfrm>
            <a:off x="7596336" y="3068960"/>
            <a:ext cx="720080" cy="584775"/>
          </a:xfrm>
          <a:prstGeom prst="rect">
            <a:avLst/>
          </a:prstGeom>
          <a:noFill/>
        </p:spPr>
        <p:txBody>
          <a:bodyPr wrap="square" rtlCol="0">
            <a:spAutoFit/>
          </a:bodyPr>
          <a:lstStyle/>
          <a:p>
            <a:r>
              <a:rPr kumimoji="1" lang="en-US" altLang="ja-JP" sz="3200" b="1" dirty="0" err="1" smtClean="0"/>
              <a:t>Cd</a:t>
            </a:r>
            <a:endParaRPr kumimoji="1" lang="ja-JP" altLang="en-US" sz="3200" b="1" dirty="0"/>
          </a:p>
        </p:txBody>
      </p:sp>
      <p:graphicFrame>
        <p:nvGraphicFramePr>
          <p:cNvPr id="14" name="オブジェクト 13"/>
          <p:cNvGraphicFramePr>
            <a:graphicFrameLocks noChangeAspect="1"/>
          </p:cNvGraphicFramePr>
          <p:nvPr/>
        </p:nvGraphicFramePr>
        <p:xfrm>
          <a:off x="2987824" y="5157192"/>
          <a:ext cx="5730875" cy="604837"/>
        </p:xfrm>
        <a:graphic>
          <a:graphicData uri="http://schemas.openxmlformats.org/presentationml/2006/ole">
            <p:oleObj spid="_x0000_s37890" name="数式" r:id="rId5" imgW="1879560" imgH="203040" progId="Equation.3">
              <p:embed/>
            </p:oleObj>
          </a:graphicData>
        </a:graphic>
      </p:graphicFrame>
      <p:sp>
        <p:nvSpPr>
          <p:cNvPr id="11" name="右中かっこ 10"/>
          <p:cNvSpPr/>
          <p:nvPr/>
        </p:nvSpPr>
        <p:spPr>
          <a:xfrm rot="3625018">
            <a:off x="7401902" y="2323603"/>
            <a:ext cx="434556" cy="1130674"/>
          </a:xfrm>
          <a:prstGeom prst="rightBrace">
            <a:avLst>
              <a:gd name="adj1" fmla="val 59475"/>
              <a:gd name="adj2" fmla="val 486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6" name="グループ化 15"/>
          <p:cNvGrpSpPr/>
          <p:nvPr/>
        </p:nvGrpSpPr>
        <p:grpSpPr>
          <a:xfrm>
            <a:off x="1619672" y="4437112"/>
            <a:ext cx="534121" cy="864096"/>
            <a:chOff x="1619672" y="4437112"/>
            <a:chExt cx="534121" cy="864096"/>
          </a:xfrm>
        </p:grpSpPr>
        <p:cxnSp>
          <p:nvCxnSpPr>
            <p:cNvPr id="7" name="直線矢印コネクタ 6"/>
            <p:cNvCxnSpPr/>
            <p:nvPr/>
          </p:nvCxnSpPr>
          <p:spPr>
            <a:xfrm>
              <a:off x="1907704" y="4941168"/>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619672" y="4437112"/>
              <a:ext cx="534121" cy="584775"/>
            </a:xfrm>
            <a:prstGeom prst="rect">
              <a:avLst/>
            </a:prstGeom>
            <a:noFill/>
          </p:spPr>
          <p:txBody>
            <a:bodyPr wrap="none" rtlCol="0">
              <a:spAutoFit/>
            </a:bodyPr>
            <a:lstStyle/>
            <a:p>
              <a:r>
                <a:rPr kumimoji="1" lang="en-US" altLang="ja-JP" sz="3200" b="1" dirty="0" smtClean="0"/>
                <a:t>Al</a:t>
              </a:r>
              <a:endParaRPr kumimoji="1" lang="ja-JP" altLang="en-US" sz="3200" b="1" dirty="0"/>
            </a:p>
          </p:txBody>
        </p:sp>
      </p:grpSp>
      <p:sp>
        <p:nvSpPr>
          <p:cNvPr id="15" name="右中かっこ 14"/>
          <p:cNvSpPr/>
          <p:nvPr/>
        </p:nvSpPr>
        <p:spPr>
          <a:xfrm rot="3625018" flipH="1">
            <a:off x="2827460" y="4384506"/>
            <a:ext cx="286034" cy="699083"/>
          </a:xfrm>
          <a:prstGeom prst="rightBrace">
            <a:avLst>
              <a:gd name="adj1" fmla="val 59475"/>
              <a:gd name="adj2" fmla="val 4867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4499992" y="4221088"/>
            <a:ext cx="3744416" cy="830997"/>
          </a:xfrm>
          <a:prstGeom prst="rect">
            <a:avLst/>
          </a:prstGeom>
          <a:noFill/>
        </p:spPr>
        <p:txBody>
          <a:bodyPr wrap="square" rtlCol="0">
            <a:spAutoFit/>
          </a:bodyPr>
          <a:lstStyle/>
          <a:p>
            <a:r>
              <a:rPr lang="en-US" altLang="ja-JP" sz="2400" b="1" dirty="0" smtClean="0"/>
              <a:t>FWHM=</a:t>
            </a:r>
            <a:r>
              <a:rPr kumimoji="1" lang="en-US" altLang="ja-JP" sz="2400" b="1" dirty="0" smtClean="0"/>
              <a:t>0.38keV(5.9keV)</a:t>
            </a:r>
          </a:p>
          <a:p>
            <a:r>
              <a:rPr lang="ja-JP" altLang="en-US" sz="2400" b="1" dirty="0" smtClean="0"/>
              <a:t>分解能：</a:t>
            </a:r>
            <a:r>
              <a:rPr lang="en-US" altLang="ja-JP" sz="2400" b="1" dirty="0" smtClean="0"/>
              <a:t>6.4%(</a:t>
            </a:r>
            <a:r>
              <a:rPr lang="ja-JP" altLang="en-US" sz="2400" b="1" dirty="0" smtClean="0"/>
              <a:t>仕様書</a:t>
            </a:r>
            <a:r>
              <a:rPr lang="en-US" altLang="ja-JP" sz="2400" b="1" dirty="0" smtClean="0"/>
              <a:t>2.7</a:t>
            </a:r>
            <a:r>
              <a:rPr lang="ja-JP" altLang="en-US" sz="2400" b="1" dirty="0" smtClean="0"/>
              <a:t>％</a:t>
            </a:r>
            <a:r>
              <a:rPr lang="en-US" altLang="ja-JP" sz="2400" b="1" dirty="0" smtClean="0"/>
              <a:t>)</a:t>
            </a:r>
            <a:endParaRPr kumimoji="1" lang="ja-JP" altLang="en-US" sz="2400" b="1" dirty="0"/>
          </a:p>
        </p:txBody>
      </p:sp>
      <p:sp>
        <p:nvSpPr>
          <p:cNvPr id="28" name="フリーフォーム 27"/>
          <p:cNvSpPr/>
          <p:nvPr/>
        </p:nvSpPr>
        <p:spPr>
          <a:xfrm>
            <a:off x="3131840" y="4653136"/>
            <a:ext cx="1224116" cy="368710"/>
          </a:xfrm>
          <a:custGeom>
            <a:avLst/>
            <a:gdLst>
              <a:gd name="connsiteX0" fmla="*/ 1224116 w 1224116"/>
              <a:gd name="connsiteY0" fmla="*/ 0 h 368710"/>
              <a:gd name="connsiteX1" fmla="*/ 634180 w 1224116"/>
              <a:gd name="connsiteY1" fmla="*/ 368710 h 368710"/>
              <a:gd name="connsiteX2" fmla="*/ 0 w 1224116"/>
              <a:gd name="connsiteY2" fmla="*/ 368710 h 368710"/>
            </a:gdLst>
            <a:ahLst/>
            <a:cxnLst>
              <a:cxn ang="0">
                <a:pos x="connsiteX0" y="connsiteY0"/>
              </a:cxn>
              <a:cxn ang="0">
                <a:pos x="connsiteX1" y="connsiteY1"/>
              </a:cxn>
              <a:cxn ang="0">
                <a:pos x="connsiteX2" y="connsiteY2"/>
              </a:cxn>
            </a:cxnLst>
            <a:rect l="l" t="t" r="r" b="b"/>
            <a:pathLst>
              <a:path w="1224116" h="368710">
                <a:moveTo>
                  <a:pt x="1224116" y="0"/>
                </a:moveTo>
                <a:lnTo>
                  <a:pt x="634180" y="368710"/>
                </a:lnTo>
                <a:lnTo>
                  <a:pt x="0" y="368710"/>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ustDataLst>
      <p:tags r:id="rId2"/>
    </p:custDataLst>
  </p:cSld>
  <p:clrMapOvr>
    <a:masterClrMapping/>
  </p:clrMapOvr>
  <p:transition advTm="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6" name="Picture 16"/>
          <p:cNvPicPr>
            <a:picLocks noChangeAspect="1" noChangeArrowheads="1"/>
          </p:cNvPicPr>
          <p:nvPr/>
        </p:nvPicPr>
        <p:blipFill>
          <a:blip r:embed="rId3" cstate="print"/>
          <a:srcRect/>
          <a:stretch>
            <a:fillRect/>
          </a:stretch>
        </p:blipFill>
        <p:spPr bwMode="auto">
          <a:xfrm>
            <a:off x="323528" y="980728"/>
            <a:ext cx="7905750" cy="5676900"/>
          </a:xfrm>
          <a:prstGeom prst="rect">
            <a:avLst/>
          </a:prstGeom>
          <a:noFill/>
          <a:ln w="9525">
            <a:noFill/>
            <a:miter lim="800000"/>
            <a:headEnd/>
            <a:tailEnd/>
          </a:ln>
          <a:effectLst/>
        </p:spPr>
      </p:pic>
      <p:sp>
        <p:nvSpPr>
          <p:cNvPr id="30721" name="タイトル 1"/>
          <p:cNvSpPr>
            <a:spLocks noGrp="1"/>
          </p:cNvSpPr>
          <p:nvPr>
            <p:ph type="title"/>
          </p:nvPr>
        </p:nvSpPr>
        <p:spPr>
          <a:xfrm>
            <a:off x="539750" y="115888"/>
            <a:ext cx="8229600" cy="1143000"/>
          </a:xfrm>
        </p:spPr>
        <p:txBody>
          <a:bodyPr>
            <a:normAutofit/>
          </a:bodyPr>
          <a:lstStyle/>
          <a:p>
            <a:r>
              <a:rPr lang="ja-JP" altLang="en-US" dirty="0" smtClean="0"/>
              <a:t>一次ターゲット：</a:t>
            </a:r>
            <a:r>
              <a:rPr lang="en-US" altLang="ja-JP" dirty="0" smtClean="0"/>
              <a:t>Al</a:t>
            </a:r>
          </a:p>
          <a:p>
            <a:pPr marL="0" indent="0" algn="ctr"/>
            <a:endParaRPr lang="ja-JP" altLang="en-US" sz="2800" dirty="0" smtClean="0">
              <a:solidFill>
                <a:srgbClr val="898989"/>
              </a:solidFill>
            </a:endParaRPr>
          </a:p>
        </p:txBody>
      </p:sp>
      <p:sp>
        <p:nvSpPr>
          <p:cNvPr id="30726" name="Text Box 6"/>
          <p:cNvSpPr txBox="1">
            <a:spLocks noChangeArrowheads="1"/>
          </p:cNvSpPr>
          <p:nvPr/>
        </p:nvSpPr>
        <p:spPr bwMode="auto">
          <a:xfrm>
            <a:off x="4283968" y="1844824"/>
            <a:ext cx="2016224" cy="2800767"/>
          </a:xfrm>
          <a:prstGeom prst="rect">
            <a:avLst/>
          </a:prstGeom>
          <a:noFill/>
          <a:ln w="9525">
            <a:noFill/>
            <a:miter lim="800000"/>
            <a:headEnd/>
            <a:tailEnd/>
          </a:ln>
          <a:effectLst/>
        </p:spPr>
        <p:txBody>
          <a:bodyPr wrap="square">
            <a:spAutoFit/>
          </a:bodyPr>
          <a:lstStyle/>
          <a:p>
            <a:pPr>
              <a:spcBef>
                <a:spcPct val="50000"/>
              </a:spcBef>
            </a:pPr>
            <a:r>
              <a:rPr lang="en-US" altLang="ja-JP" sz="3200" dirty="0"/>
              <a:t>Al </a:t>
            </a:r>
            <a:r>
              <a:rPr lang="en-US" altLang="ja-JP" sz="3200" dirty="0" err="1" smtClean="0"/>
              <a:t>Kα</a:t>
            </a:r>
            <a:endParaRPr lang="en-US" altLang="ja-JP" sz="3200" dirty="0" smtClean="0"/>
          </a:p>
          <a:p>
            <a:pPr>
              <a:spcBef>
                <a:spcPct val="50000"/>
              </a:spcBef>
            </a:pPr>
            <a:r>
              <a:rPr lang="ja-JP" altLang="en-US" sz="2400" b="1" dirty="0" smtClean="0"/>
              <a:t>高さ：</a:t>
            </a:r>
            <a:r>
              <a:rPr lang="en-US" altLang="ja-JP" sz="2400" b="1" dirty="0" smtClean="0"/>
              <a:t>425</a:t>
            </a:r>
          </a:p>
          <a:p>
            <a:pPr>
              <a:spcBef>
                <a:spcPct val="50000"/>
              </a:spcBef>
            </a:pPr>
            <a:r>
              <a:rPr lang="ja-JP" altLang="en-US" sz="2400" b="1" dirty="0" smtClean="0"/>
              <a:t>位置：</a:t>
            </a:r>
            <a:r>
              <a:rPr lang="en-US" altLang="ja-JP" sz="2400" b="1" dirty="0" smtClean="0"/>
              <a:t>1.45keV</a:t>
            </a:r>
          </a:p>
          <a:p>
            <a:pPr>
              <a:spcBef>
                <a:spcPct val="50000"/>
              </a:spcBef>
            </a:pPr>
            <a:endParaRPr lang="en-US" altLang="ja-JP" sz="2400" b="1" dirty="0" smtClean="0"/>
          </a:p>
          <a:p>
            <a:pPr>
              <a:spcBef>
                <a:spcPct val="50000"/>
              </a:spcBef>
            </a:pPr>
            <a:endParaRPr lang="en-US" altLang="ja-JP" sz="2400" dirty="0"/>
          </a:p>
        </p:txBody>
      </p:sp>
      <p:sp>
        <p:nvSpPr>
          <p:cNvPr id="30730" name="Line 10"/>
          <p:cNvSpPr>
            <a:spLocks noChangeShapeType="1"/>
          </p:cNvSpPr>
          <p:nvPr/>
        </p:nvSpPr>
        <p:spPr bwMode="auto">
          <a:xfrm flipH="1" flipV="1">
            <a:off x="3635897" y="1196752"/>
            <a:ext cx="720079" cy="720080"/>
          </a:xfrm>
          <a:prstGeom prst="line">
            <a:avLst/>
          </a:prstGeom>
          <a:noFill/>
          <a:ln w="38100">
            <a:solidFill>
              <a:schemeClr val="tx1"/>
            </a:solidFill>
            <a:round/>
            <a:headEnd/>
            <a:tailEnd type="triangle" w="med" len="med"/>
          </a:ln>
          <a:effectLst/>
        </p:spPr>
        <p:txBody>
          <a:bodyPr/>
          <a:lstStyle/>
          <a:p>
            <a:endParaRPr lang="ja-JP" altLang="en-US"/>
          </a:p>
        </p:txBody>
      </p:sp>
      <p:sp>
        <p:nvSpPr>
          <p:cNvPr id="30731" name="Line 11"/>
          <p:cNvSpPr>
            <a:spLocks noChangeShapeType="1"/>
          </p:cNvSpPr>
          <p:nvPr/>
        </p:nvSpPr>
        <p:spPr bwMode="auto">
          <a:xfrm>
            <a:off x="3203848" y="3068960"/>
            <a:ext cx="576263" cy="0"/>
          </a:xfrm>
          <a:prstGeom prst="line">
            <a:avLst/>
          </a:prstGeom>
          <a:noFill/>
          <a:ln w="57150">
            <a:solidFill>
              <a:schemeClr val="tx1"/>
            </a:solidFill>
            <a:round/>
            <a:headEnd type="triangle" w="med" len="med"/>
            <a:tailEnd type="triangle" w="med" len="med"/>
          </a:ln>
          <a:effectLst/>
        </p:spPr>
        <p:txBody>
          <a:bodyPr/>
          <a:lstStyle/>
          <a:p>
            <a:endParaRPr lang="ja-JP" altLang="en-US"/>
          </a:p>
        </p:txBody>
      </p:sp>
      <p:sp>
        <p:nvSpPr>
          <p:cNvPr id="30732" name="Text Box 12"/>
          <p:cNvSpPr txBox="1">
            <a:spLocks noChangeArrowheads="1"/>
          </p:cNvSpPr>
          <p:nvPr/>
        </p:nvSpPr>
        <p:spPr bwMode="auto">
          <a:xfrm>
            <a:off x="1763688" y="1484784"/>
            <a:ext cx="1512168" cy="1015663"/>
          </a:xfrm>
          <a:prstGeom prst="rect">
            <a:avLst/>
          </a:prstGeom>
          <a:noFill/>
          <a:ln w="9525">
            <a:noFill/>
            <a:miter lim="800000"/>
            <a:headEnd/>
            <a:tailEnd/>
          </a:ln>
          <a:effectLst/>
        </p:spPr>
        <p:txBody>
          <a:bodyPr wrap="square">
            <a:spAutoFit/>
          </a:bodyPr>
          <a:lstStyle/>
          <a:p>
            <a:pPr>
              <a:spcBef>
                <a:spcPct val="50000"/>
              </a:spcBef>
            </a:pPr>
            <a:r>
              <a:rPr lang="en-US" altLang="ja-JP" sz="2400" b="1" dirty="0"/>
              <a:t>FWHM </a:t>
            </a:r>
            <a:r>
              <a:rPr lang="en-US" altLang="ja-JP" sz="2400" b="1" dirty="0" smtClean="0"/>
              <a:t> </a:t>
            </a:r>
          </a:p>
          <a:p>
            <a:pPr>
              <a:spcBef>
                <a:spcPct val="50000"/>
              </a:spcBef>
            </a:pPr>
            <a:r>
              <a:rPr lang="ja-JP" altLang="en-US" sz="2400" b="1" dirty="0" smtClean="0"/>
              <a:t>～</a:t>
            </a:r>
            <a:r>
              <a:rPr lang="en-US" altLang="ja-JP" sz="2400" b="1" dirty="0" smtClean="0"/>
              <a:t> 0.5keV</a:t>
            </a:r>
            <a:endParaRPr lang="ja-JP" altLang="en-US" sz="2400" b="1" dirty="0"/>
          </a:p>
        </p:txBody>
      </p:sp>
      <p:sp>
        <p:nvSpPr>
          <p:cNvPr id="9" name="テキスト ボックス 8"/>
          <p:cNvSpPr txBox="1"/>
          <p:nvPr/>
        </p:nvSpPr>
        <p:spPr>
          <a:xfrm>
            <a:off x="4211960" y="4221088"/>
            <a:ext cx="3816424" cy="830997"/>
          </a:xfrm>
          <a:prstGeom prst="rect">
            <a:avLst/>
          </a:prstGeom>
          <a:noFill/>
        </p:spPr>
        <p:txBody>
          <a:bodyPr wrap="square" rtlCol="0">
            <a:spAutoFit/>
          </a:bodyPr>
          <a:lstStyle/>
          <a:p>
            <a:r>
              <a:rPr kumimoji="1" lang="ja-JP" altLang="en-US" sz="2400" b="1" dirty="0" smtClean="0"/>
              <a:t>カウント数　</a:t>
            </a:r>
            <a:r>
              <a:rPr lang="en-US" altLang="ja-JP" sz="2400" b="1" dirty="0" smtClean="0"/>
              <a:t>= </a:t>
            </a:r>
            <a:r>
              <a:rPr lang="ja-JP" altLang="en-US" sz="2400" b="1" dirty="0" smtClean="0"/>
              <a:t>高さ </a:t>
            </a:r>
            <a:r>
              <a:rPr lang="en-US" altLang="ja-JP" sz="2400" b="1" dirty="0" smtClean="0"/>
              <a:t>* </a:t>
            </a:r>
            <a:r>
              <a:rPr lang="ja-JP" altLang="en-US" sz="2400" b="1" dirty="0" smtClean="0"/>
              <a:t>幅</a:t>
            </a:r>
            <a:endParaRPr lang="en-US" altLang="ja-JP" sz="2400" b="1" dirty="0" smtClean="0"/>
          </a:p>
          <a:p>
            <a:r>
              <a:rPr kumimoji="1" lang="en-US" altLang="ja-JP" sz="2400" b="1" dirty="0" smtClean="0"/>
              <a:t>	</a:t>
            </a:r>
            <a:r>
              <a:rPr lang="en-US" altLang="ja-JP" sz="2400" b="1" dirty="0" smtClean="0"/>
              <a:t>        </a:t>
            </a:r>
            <a:r>
              <a:rPr lang="ja-JP" altLang="en-US" sz="2400" b="1" dirty="0" smtClean="0"/>
              <a:t>～</a:t>
            </a:r>
            <a:r>
              <a:rPr lang="en-US" altLang="ja-JP" sz="2400" b="1" dirty="0" smtClean="0"/>
              <a:t>200 counts/s </a:t>
            </a:r>
            <a:endParaRPr kumimoji="1" lang="ja-JP" altLang="en-US" sz="2400" b="1" dirty="0"/>
          </a:p>
        </p:txBody>
      </p:sp>
    </p:spTree>
  </p:cSld>
  <p:clrMapOvr>
    <a:masterClrMapping/>
  </p:clrMapOvr>
  <p:transition advTm="322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3"/>
          <p:cNvSpPr>
            <a:spLocks noGrp="1"/>
          </p:cNvSpPr>
          <p:nvPr>
            <p:ph type="ctrTitle" idx="4294967295"/>
          </p:nvPr>
        </p:nvSpPr>
        <p:spPr>
          <a:xfrm>
            <a:off x="0" y="333375"/>
            <a:ext cx="7772400" cy="1470025"/>
          </a:xfrm>
        </p:spPr>
        <p:txBody>
          <a:bodyPr/>
          <a:lstStyle/>
          <a:p>
            <a:r>
              <a:rPr lang="ja-JP" altLang="en-US" sz="6000" dirty="0" smtClean="0"/>
              <a:t>本実験</a:t>
            </a:r>
          </a:p>
        </p:txBody>
      </p:sp>
      <p:sp>
        <p:nvSpPr>
          <p:cNvPr id="44035" name="サブタイトル 4"/>
          <p:cNvSpPr>
            <a:spLocks noGrp="1"/>
          </p:cNvSpPr>
          <p:nvPr>
            <p:ph type="subTitle" idx="4294967295"/>
          </p:nvPr>
        </p:nvSpPr>
        <p:spPr>
          <a:xfrm>
            <a:off x="0" y="1916113"/>
            <a:ext cx="6911975" cy="720725"/>
          </a:xfrm>
        </p:spPr>
        <p:txBody>
          <a:bodyPr>
            <a:normAutofit/>
          </a:bodyPr>
          <a:lstStyle/>
          <a:p>
            <a:pPr marL="0" indent="0" algn="ctr"/>
            <a:r>
              <a:rPr lang="ja-JP" altLang="en-US" sz="2800" dirty="0" smtClean="0"/>
              <a:t>二次ターゲット：Ａｌ、Ｍｇ、テフロン</a:t>
            </a:r>
            <a:r>
              <a:rPr lang="en-US" altLang="ja-JP" sz="2800" dirty="0" smtClean="0"/>
              <a:t>(CF2)</a:t>
            </a:r>
            <a:r>
              <a:rPr lang="ja-JP" altLang="en-US" sz="2800" dirty="0" err="1" smtClean="0"/>
              <a:t>、</a:t>
            </a:r>
            <a:r>
              <a:rPr lang="ja-JP" altLang="en-US" sz="2800" dirty="0" smtClean="0"/>
              <a:t>Ｃｕ</a:t>
            </a:r>
            <a:endParaRPr lang="ja-JP" altLang="en-US" sz="2800" dirty="0" smtClean="0">
              <a:solidFill>
                <a:srgbClr val="898989"/>
              </a:solidFill>
            </a:endParaRPr>
          </a:p>
        </p:txBody>
      </p:sp>
      <p:sp>
        <p:nvSpPr>
          <p:cNvPr id="44036" name="Text Box 4"/>
          <p:cNvSpPr txBox="1">
            <a:spLocks noChangeArrowheads="1"/>
          </p:cNvSpPr>
          <p:nvPr/>
        </p:nvSpPr>
        <p:spPr bwMode="auto">
          <a:xfrm>
            <a:off x="971550" y="2781300"/>
            <a:ext cx="3889375" cy="3725863"/>
          </a:xfrm>
          <a:prstGeom prst="rect">
            <a:avLst/>
          </a:prstGeom>
          <a:noFill/>
          <a:ln w="9525">
            <a:noFill/>
            <a:miter lim="800000"/>
            <a:headEnd/>
            <a:tailEnd/>
          </a:ln>
        </p:spPr>
        <p:txBody>
          <a:bodyPr>
            <a:spAutoFit/>
          </a:bodyPr>
          <a:lstStyle/>
          <a:p>
            <a:pPr>
              <a:spcBef>
                <a:spcPct val="50000"/>
              </a:spcBef>
            </a:pPr>
            <a:r>
              <a:rPr lang="ja-JP" altLang="en-US" sz="2800" dirty="0"/>
              <a:t>特性</a:t>
            </a:r>
            <a:r>
              <a:rPr lang="en-US" altLang="ja-JP" sz="2800" dirty="0"/>
              <a:t>X</a:t>
            </a:r>
            <a:r>
              <a:rPr lang="ja-JP" altLang="en-US" sz="2800" dirty="0"/>
              <a:t>線のエネルギー</a:t>
            </a:r>
          </a:p>
          <a:p>
            <a:pPr>
              <a:spcBef>
                <a:spcPct val="50000"/>
              </a:spcBef>
            </a:pPr>
            <a:r>
              <a:rPr lang="en-US" altLang="ja-JP" sz="2800" dirty="0"/>
              <a:t>  F   </a:t>
            </a:r>
            <a:r>
              <a:rPr lang="en-US" altLang="ja-JP" sz="2800" dirty="0" err="1"/>
              <a:t>Kα</a:t>
            </a:r>
            <a:r>
              <a:rPr lang="en-US" altLang="ja-JP" sz="2800" dirty="0"/>
              <a:t> : 0.68  </a:t>
            </a:r>
            <a:r>
              <a:rPr lang="en-US" altLang="ja-JP" sz="2800" dirty="0" err="1"/>
              <a:t>keV</a:t>
            </a:r>
            <a:endParaRPr lang="ja-JP" altLang="en-US" sz="2800" dirty="0"/>
          </a:p>
          <a:p>
            <a:pPr>
              <a:spcBef>
                <a:spcPct val="50000"/>
              </a:spcBef>
            </a:pPr>
            <a:r>
              <a:rPr lang="ja-JP" altLang="en-US" sz="2800" dirty="0"/>
              <a:t> </a:t>
            </a:r>
            <a:r>
              <a:rPr lang="en-US" altLang="ja-JP" sz="2800" dirty="0"/>
              <a:t>Mg </a:t>
            </a:r>
            <a:r>
              <a:rPr lang="en-US" altLang="ja-JP" sz="2800" dirty="0" err="1"/>
              <a:t>Kα</a:t>
            </a:r>
            <a:r>
              <a:rPr lang="en-US" altLang="ja-JP" sz="2800" dirty="0"/>
              <a:t> : 1.25  </a:t>
            </a:r>
            <a:r>
              <a:rPr lang="en-US" altLang="ja-JP" sz="2800" dirty="0" err="1"/>
              <a:t>keV</a:t>
            </a:r>
            <a:endParaRPr lang="en-US" altLang="ja-JP" sz="2800" dirty="0"/>
          </a:p>
          <a:p>
            <a:pPr>
              <a:spcBef>
                <a:spcPct val="50000"/>
              </a:spcBef>
            </a:pPr>
            <a:r>
              <a:rPr lang="ja-JP" altLang="en-US" sz="2800" dirty="0"/>
              <a:t>  </a:t>
            </a:r>
            <a:r>
              <a:rPr lang="en-US" altLang="ja-JP" sz="2800" dirty="0"/>
              <a:t>Al  </a:t>
            </a:r>
            <a:r>
              <a:rPr lang="en-US" altLang="ja-JP" sz="2800" dirty="0" err="1"/>
              <a:t>Kα</a:t>
            </a:r>
            <a:r>
              <a:rPr lang="en-US" altLang="ja-JP" sz="2800" dirty="0"/>
              <a:t> : 1.49  </a:t>
            </a:r>
            <a:r>
              <a:rPr lang="en-US" altLang="ja-JP" sz="2800" dirty="0" err="1"/>
              <a:t>keV</a:t>
            </a:r>
            <a:endParaRPr lang="en-US" altLang="ja-JP" sz="2800" dirty="0"/>
          </a:p>
          <a:p>
            <a:pPr>
              <a:spcBef>
                <a:spcPct val="50000"/>
              </a:spcBef>
            </a:pPr>
            <a:r>
              <a:rPr lang="en-US" altLang="ja-JP" sz="2800" dirty="0"/>
              <a:t> Cu  </a:t>
            </a:r>
            <a:r>
              <a:rPr lang="en-US" altLang="ja-JP" sz="2800" dirty="0" err="1"/>
              <a:t>Kα</a:t>
            </a:r>
            <a:r>
              <a:rPr lang="en-US" altLang="ja-JP" sz="2800" dirty="0"/>
              <a:t> : 8.0    </a:t>
            </a:r>
            <a:r>
              <a:rPr lang="en-US" altLang="ja-JP" sz="2800" dirty="0" err="1"/>
              <a:t>keV</a:t>
            </a:r>
            <a:endParaRPr lang="en-US" altLang="ja-JP" sz="2800" dirty="0"/>
          </a:p>
          <a:p>
            <a:pPr>
              <a:spcBef>
                <a:spcPct val="50000"/>
              </a:spcBef>
            </a:pPr>
            <a:r>
              <a:rPr lang="en-US" altLang="ja-JP" sz="2800" dirty="0"/>
              <a:t>        </a:t>
            </a:r>
            <a:r>
              <a:rPr lang="en-US" altLang="ja-JP" sz="2800" dirty="0" err="1"/>
              <a:t>Lα</a:t>
            </a:r>
            <a:r>
              <a:rPr lang="en-US" altLang="ja-JP" sz="2800" dirty="0"/>
              <a:t> : 0.98  </a:t>
            </a:r>
            <a:r>
              <a:rPr lang="en-US" altLang="ja-JP" sz="2800" dirty="0" err="1"/>
              <a:t>keV</a:t>
            </a:r>
            <a:endParaRPr lang="en-US" altLang="ja-JP" sz="2800" dirty="0"/>
          </a:p>
        </p:txBody>
      </p:sp>
      <p:sp>
        <p:nvSpPr>
          <p:cNvPr id="44037" name="Text Box 5"/>
          <p:cNvSpPr txBox="1">
            <a:spLocks noChangeArrowheads="1"/>
          </p:cNvSpPr>
          <p:nvPr/>
        </p:nvSpPr>
        <p:spPr bwMode="auto">
          <a:xfrm>
            <a:off x="5724525" y="2781300"/>
            <a:ext cx="2305050" cy="3725863"/>
          </a:xfrm>
          <a:prstGeom prst="rect">
            <a:avLst/>
          </a:prstGeom>
          <a:noFill/>
          <a:ln w="9525">
            <a:noFill/>
            <a:miter lim="800000"/>
            <a:headEnd/>
            <a:tailEnd/>
          </a:ln>
        </p:spPr>
        <p:txBody>
          <a:bodyPr>
            <a:spAutoFit/>
          </a:bodyPr>
          <a:lstStyle/>
          <a:p>
            <a:pPr>
              <a:spcBef>
                <a:spcPct val="50000"/>
              </a:spcBef>
            </a:pPr>
            <a:r>
              <a:rPr lang="ja-JP" altLang="en-US" sz="2800"/>
              <a:t>蛍光収率</a:t>
            </a:r>
          </a:p>
          <a:p>
            <a:pPr>
              <a:spcBef>
                <a:spcPct val="50000"/>
              </a:spcBef>
            </a:pPr>
            <a:r>
              <a:rPr lang="ja-JP" altLang="en-US" sz="2800"/>
              <a:t>   </a:t>
            </a:r>
            <a:r>
              <a:rPr lang="en-US" altLang="ja-JP" sz="2800"/>
              <a:t>0.013</a:t>
            </a:r>
          </a:p>
          <a:p>
            <a:pPr>
              <a:spcBef>
                <a:spcPct val="50000"/>
              </a:spcBef>
            </a:pPr>
            <a:r>
              <a:rPr lang="en-US" altLang="ja-JP" sz="2800"/>
              <a:t>   0.030</a:t>
            </a:r>
          </a:p>
          <a:p>
            <a:pPr>
              <a:spcBef>
                <a:spcPct val="50000"/>
              </a:spcBef>
            </a:pPr>
            <a:r>
              <a:rPr lang="en-US" altLang="ja-JP" sz="2800"/>
              <a:t>   0.039</a:t>
            </a:r>
          </a:p>
          <a:p>
            <a:pPr>
              <a:spcBef>
                <a:spcPct val="50000"/>
              </a:spcBef>
            </a:pPr>
            <a:r>
              <a:rPr lang="en-US" altLang="ja-JP" sz="2800"/>
              <a:t>   0.440</a:t>
            </a:r>
          </a:p>
          <a:p>
            <a:pPr>
              <a:spcBef>
                <a:spcPct val="50000"/>
              </a:spcBef>
            </a:pPr>
            <a:r>
              <a:rPr lang="en-US" altLang="ja-JP" sz="2800"/>
              <a:t>   0.010</a:t>
            </a:r>
          </a:p>
        </p:txBody>
      </p:sp>
    </p:spTree>
  </p:cSld>
  <p:clrMapOvr>
    <a:masterClrMapping/>
  </p:clrMapOvr>
  <p:transition advTm="11110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装置図</a:t>
            </a:r>
            <a:endParaRPr kumimoji="1" lang="ja-JP" altLang="en-US" dirty="0"/>
          </a:p>
        </p:txBody>
      </p:sp>
      <p:pic>
        <p:nvPicPr>
          <p:cNvPr id="30722" name="Picture 2"/>
          <p:cNvPicPr>
            <a:picLocks noChangeAspect="1" noChangeArrowheads="1"/>
          </p:cNvPicPr>
          <p:nvPr/>
        </p:nvPicPr>
        <p:blipFill>
          <a:blip r:embed="rId4" cstate="print"/>
          <a:srcRect/>
          <a:stretch>
            <a:fillRect/>
          </a:stretch>
        </p:blipFill>
        <p:spPr bwMode="auto">
          <a:xfrm>
            <a:off x="251520" y="1412776"/>
            <a:ext cx="8645621" cy="298707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5" cstate="print"/>
          <a:srcRect/>
          <a:stretch>
            <a:fillRect/>
          </a:stretch>
        </p:blipFill>
        <p:spPr bwMode="auto">
          <a:xfrm>
            <a:off x="2771800" y="1556792"/>
            <a:ext cx="6119192" cy="4927671"/>
          </a:xfrm>
          <a:prstGeom prst="rect">
            <a:avLst/>
          </a:prstGeom>
          <a:noFill/>
          <a:ln w="9525">
            <a:noFill/>
            <a:miter lim="800000"/>
            <a:headEnd/>
            <a:tailEnd/>
          </a:ln>
          <a:effectLst/>
        </p:spPr>
      </p:pic>
      <p:grpSp>
        <p:nvGrpSpPr>
          <p:cNvPr id="8" name="グループ化 7"/>
          <p:cNvGrpSpPr/>
          <p:nvPr/>
        </p:nvGrpSpPr>
        <p:grpSpPr>
          <a:xfrm>
            <a:off x="0" y="1484784"/>
            <a:ext cx="3059832" cy="3789040"/>
            <a:chOff x="251520" y="1484784"/>
            <a:chExt cx="2808312" cy="3789040"/>
          </a:xfrm>
        </p:grpSpPr>
        <p:sp>
          <p:nvSpPr>
            <p:cNvPr id="6" name="テキスト ボックス 5"/>
            <p:cNvSpPr txBox="1"/>
            <p:nvPr/>
          </p:nvSpPr>
          <p:spPr>
            <a:xfrm>
              <a:off x="251520" y="1484784"/>
              <a:ext cx="2808312" cy="3724096"/>
            </a:xfrm>
            <a:prstGeom prst="rect">
              <a:avLst/>
            </a:prstGeom>
            <a:noFill/>
          </p:spPr>
          <p:txBody>
            <a:bodyPr wrap="square" rtlCol="0">
              <a:spAutoFit/>
            </a:bodyPr>
            <a:lstStyle/>
            <a:p>
              <a:endParaRPr lang="ja-JP" altLang="en-US" sz="1200" dirty="0" smtClean="0"/>
            </a:p>
            <a:p>
              <a:pPr>
                <a:buFont typeface="Arial" pitchFamily="34" charset="0"/>
                <a:buChar char="•"/>
              </a:pPr>
              <a:r>
                <a:rPr lang="ja-JP" altLang="en-US" sz="3200" dirty="0" smtClean="0"/>
                <a:t>１</a:t>
              </a:r>
              <a:r>
                <a:rPr kumimoji="1" lang="ja-JP" altLang="en-US" sz="3200" dirty="0" smtClean="0"/>
                <a:t>次のみ</a:t>
              </a:r>
              <a:endParaRPr kumimoji="1" lang="en-US" altLang="ja-JP" sz="3200" dirty="0" smtClean="0"/>
            </a:p>
            <a:p>
              <a:r>
                <a:rPr lang="ja-JP" altLang="en-US" sz="3200" dirty="0" smtClean="0"/>
                <a:t>　　↓</a:t>
              </a:r>
              <a:endParaRPr kumimoji="1" lang="en-US" altLang="ja-JP" sz="3200" dirty="0" smtClean="0"/>
            </a:p>
            <a:p>
              <a:r>
                <a:rPr kumimoji="1" lang="ja-JP" altLang="en-US" sz="3200" dirty="0" smtClean="0"/>
                <a:t> ２次もあり での</a:t>
              </a:r>
              <a:r>
                <a:rPr kumimoji="1" lang="en-US" altLang="ja-JP" sz="3200" dirty="0" smtClean="0"/>
                <a:t>Counts</a:t>
              </a:r>
              <a:r>
                <a:rPr kumimoji="1" lang="ja-JP" altLang="en-US" sz="3200" dirty="0" smtClean="0"/>
                <a:t>の変化</a:t>
              </a:r>
              <a:endParaRPr kumimoji="1" lang="en-US" altLang="ja-JP" sz="3200" dirty="0" smtClean="0"/>
            </a:p>
            <a:p>
              <a:endParaRPr kumimoji="1" lang="en-US" altLang="ja-JP" sz="3200" dirty="0" smtClean="0"/>
            </a:p>
            <a:p>
              <a:r>
                <a:rPr kumimoji="1" lang="ja-JP" altLang="en-US" sz="3200" dirty="0" smtClean="0"/>
                <a:t> 立体角より</a:t>
              </a:r>
              <a:endParaRPr kumimoji="1" lang="en-US" altLang="ja-JP" sz="3200" dirty="0" smtClean="0"/>
            </a:p>
            <a:p>
              <a:r>
                <a:rPr lang="ja-JP" altLang="en-US" sz="3200" dirty="0" smtClean="0"/>
                <a:t>　～　　</a:t>
              </a:r>
              <a:r>
                <a:rPr lang="ja-JP" altLang="en-US" sz="2800" dirty="0" smtClean="0"/>
                <a:t>　　</a:t>
              </a:r>
              <a:endParaRPr lang="en-US" altLang="ja-JP" sz="2800" dirty="0" smtClean="0"/>
            </a:p>
          </p:txBody>
        </p:sp>
        <p:graphicFrame>
          <p:nvGraphicFramePr>
            <p:cNvPr id="7" name="オブジェクト 6"/>
            <p:cNvGraphicFramePr>
              <a:graphicFrameLocks noChangeAspect="1"/>
            </p:cNvGraphicFramePr>
            <p:nvPr/>
          </p:nvGraphicFramePr>
          <p:xfrm>
            <a:off x="1115616" y="4653136"/>
            <a:ext cx="864096" cy="620688"/>
          </p:xfrm>
          <a:graphic>
            <a:graphicData uri="http://schemas.openxmlformats.org/presentationml/2006/ole">
              <p:oleObj spid="_x0000_s30724" name="数式" r:id="rId6" imgW="279360" imgH="203040" progId="Equation.3">
                <p:embed/>
              </p:oleObj>
            </a:graphicData>
          </a:graphic>
        </p:graphicFrame>
      </p:grpSp>
    </p:spTree>
    <p:custDataLst>
      <p:tags r:id="rId2"/>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6" name="Picture 12"/>
          <p:cNvPicPr>
            <a:picLocks noChangeAspect="1" noChangeArrowheads="1"/>
          </p:cNvPicPr>
          <p:nvPr/>
        </p:nvPicPr>
        <p:blipFill>
          <a:blip r:embed="rId5" cstate="print"/>
          <a:srcRect/>
          <a:stretch>
            <a:fillRect/>
          </a:stretch>
        </p:blipFill>
        <p:spPr bwMode="auto">
          <a:xfrm rot="-2700000">
            <a:off x="306276" y="2106922"/>
            <a:ext cx="5999162" cy="3351212"/>
          </a:xfrm>
          <a:prstGeom prst="rect">
            <a:avLst/>
          </a:prstGeom>
          <a:noFill/>
          <a:ln w="9525">
            <a:noFill/>
            <a:miter lim="800000"/>
            <a:headEnd/>
            <a:tailEnd/>
          </a:ln>
        </p:spPr>
      </p:pic>
      <p:sp>
        <p:nvSpPr>
          <p:cNvPr id="32787" name="Rectangle 2"/>
          <p:cNvSpPr>
            <a:spLocks noGrp="1" noChangeArrowheads="1"/>
          </p:cNvSpPr>
          <p:nvPr>
            <p:ph type="ctrTitle" idx="4294967295"/>
          </p:nvPr>
        </p:nvSpPr>
        <p:spPr>
          <a:xfrm>
            <a:off x="107950" y="0"/>
            <a:ext cx="9036050" cy="765175"/>
          </a:xfrm>
        </p:spPr>
        <p:txBody>
          <a:bodyPr/>
          <a:lstStyle/>
          <a:p>
            <a:r>
              <a:rPr lang="ja-JP" altLang="en-US" dirty="0" smtClean="0"/>
              <a:t>先に二次</a:t>
            </a:r>
            <a:r>
              <a:rPr lang="en-US" altLang="ja-JP" dirty="0" smtClean="0"/>
              <a:t>X</a:t>
            </a:r>
            <a:r>
              <a:rPr lang="ja-JP" altLang="en-US" dirty="0" smtClean="0"/>
              <a:t>線強度を予想しておく</a:t>
            </a:r>
            <a:endParaRPr lang="en-US" altLang="ja-JP" dirty="0" smtClean="0"/>
          </a:p>
        </p:txBody>
      </p:sp>
      <p:graphicFrame>
        <p:nvGraphicFramePr>
          <p:cNvPr id="32781" name="Object 13"/>
          <p:cNvGraphicFramePr>
            <a:graphicFrameLocks noChangeAspect="1"/>
          </p:cNvGraphicFramePr>
          <p:nvPr/>
        </p:nvGraphicFramePr>
        <p:xfrm>
          <a:off x="0" y="5300663"/>
          <a:ext cx="1081088" cy="603250"/>
        </p:xfrm>
        <a:graphic>
          <a:graphicData uri="http://schemas.openxmlformats.org/presentationml/2006/ole">
            <p:oleObj spid="_x0000_s46083" name="数式" r:id="rId6" imgW="139680" imgH="164880" progId="Equation.3">
              <p:embed/>
            </p:oleObj>
          </a:graphicData>
        </a:graphic>
      </p:graphicFrame>
      <p:graphicFrame>
        <p:nvGraphicFramePr>
          <p:cNvPr id="32776" name="Object 8"/>
          <p:cNvGraphicFramePr>
            <a:graphicFrameLocks noChangeAspect="1"/>
          </p:cNvGraphicFramePr>
          <p:nvPr/>
        </p:nvGraphicFramePr>
        <p:xfrm>
          <a:off x="5313363" y="1323975"/>
          <a:ext cx="509587" cy="561975"/>
        </p:xfrm>
        <a:graphic>
          <a:graphicData uri="http://schemas.openxmlformats.org/presentationml/2006/ole">
            <p:oleObj spid="_x0000_s46084" name="数式" r:id="rId7" imgW="126720" imgH="139680" progId="Equation.3">
              <p:embed/>
            </p:oleObj>
          </a:graphicData>
        </a:graphic>
      </p:graphicFrame>
      <p:graphicFrame>
        <p:nvGraphicFramePr>
          <p:cNvPr id="32777" name="Object 9"/>
          <p:cNvGraphicFramePr>
            <a:graphicFrameLocks noChangeAspect="1"/>
          </p:cNvGraphicFramePr>
          <p:nvPr/>
        </p:nvGraphicFramePr>
        <p:xfrm>
          <a:off x="4892675" y="620713"/>
          <a:ext cx="595313" cy="631825"/>
        </p:xfrm>
        <a:graphic>
          <a:graphicData uri="http://schemas.openxmlformats.org/presentationml/2006/ole">
            <p:oleObj spid="_x0000_s46085" name="数式" r:id="rId8" imgW="190440" imgH="177480" progId="Equation.3">
              <p:embed/>
            </p:oleObj>
          </a:graphicData>
        </a:graphic>
      </p:graphicFrame>
      <p:sp>
        <p:nvSpPr>
          <p:cNvPr id="32789" name="Text Box 27"/>
          <p:cNvSpPr txBox="1">
            <a:spLocks noChangeArrowheads="1"/>
          </p:cNvSpPr>
          <p:nvPr/>
        </p:nvSpPr>
        <p:spPr bwMode="auto">
          <a:xfrm rot="-1200366">
            <a:off x="779606" y="2934482"/>
            <a:ext cx="1820988" cy="461665"/>
          </a:xfrm>
          <a:prstGeom prst="rect">
            <a:avLst/>
          </a:prstGeom>
          <a:noFill/>
          <a:ln w="9525">
            <a:noFill/>
            <a:miter lim="800000"/>
            <a:headEnd/>
            <a:tailEnd/>
          </a:ln>
        </p:spPr>
        <p:txBody>
          <a:bodyPr wrap="square">
            <a:spAutoFit/>
          </a:bodyPr>
          <a:lstStyle/>
          <a:p>
            <a:pPr>
              <a:spcBef>
                <a:spcPct val="50000"/>
              </a:spcBef>
            </a:pPr>
            <a:r>
              <a:rPr lang="en-US" altLang="ja-JP" sz="2400" dirty="0" smtClean="0">
                <a:latin typeface="Calibri" pitchFamily="34" charset="0"/>
              </a:rPr>
              <a:t>Auger</a:t>
            </a:r>
            <a:r>
              <a:rPr lang="ja-JP" altLang="en-US" sz="2400" dirty="0" smtClean="0">
                <a:latin typeface="Calibri" pitchFamily="34" charset="0"/>
              </a:rPr>
              <a:t>電子</a:t>
            </a:r>
            <a:endParaRPr lang="ja-JP" altLang="en-US" sz="2400" dirty="0">
              <a:latin typeface="Calibri" pitchFamily="34" charset="0"/>
            </a:endParaRPr>
          </a:p>
        </p:txBody>
      </p:sp>
      <p:graphicFrame>
        <p:nvGraphicFramePr>
          <p:cNvPr id="32779" name="Object 11"/>
          <p:cNvGraphicFramePr>
            <a:graphicFrameLocks noChangeAspect="1"/>
          </p:cNvGraphicFramePr>
          <p:nvPr/>
        </p:nvGraphicFramePr>
        <p:xfrm>
          <a:off x="4414838" y="3397250"/>
          <a:ext cx="111125" cy="211138"/>
        </p:xfrm>
        <a:graphic>
          <a:graphicData uri="http://schemas.openxmlformats.org/presentationml/2006/ole">
            <p:oleObj spid="_x0000_s46086" name="数式" r:id="rId9" imgW="114120" imgH="215640" progId="Equation.3">
              <p:embed/>
            </p:oleObj>
          </a:graphicData>
        </a:graphic>
      </p:graphicFrame>
      <p:sp>
        <p:nvSpPr>
          <p:cNvPr id="32800" name="テキスト ボックス 29"/>
          <p:cNvSpPr txBox="1">
            <a:spLocks noChangeArrowheads="1"/>
          </p:cNvSpPr>
          <p:nvPr/>
        </p:nvSpPr>
        <p:spPr bwMode="auto">
          <a:xfrm>
            <a:off x="971550" y="5516563"/>
            <a:ext cx="2663825" cy="1196975"/>
          </a:xfrm>
          <a:prstGeom prst="rect">
            <a:avLst/>
          </a:prstGeom>
          <a:solidFill>
            <a:srgbClr val="FFFFFF">
              <a:alpha val="69000"/>
            </a:srgbClr>
          </a:solidFill>
          <a:ln w="19050">
            <a:solidFill>
              <a:schemeClr val="tx1"/>
            </a:solidFill>
            <a:miter lim="800000"/>
            <a:headEnd/>
            <a:tailEnd/>
          </a:ln>
        </p:spPr>
        <p:txBody>
          <a:bodyPr>
            <a:spAutoFit/>
          </a:bodyPr>
          <a:lstStyle/>
          <a:p>
            <a:r>
              <a:rPr lang="ja-JP" altLang="en-US" sz="2400" b="1">
                <a:latin typeface="Calibri" pitchFamily="34" charset="0"/>
              </a:rPr>
              <a:t>入射光子</a:t>
            </a:r>
          </a:p>
          <a:p>
            <a:r>
              <a:rPr lang="ja-JP" altLang="en-US" sz="2400" b="1">
                <a:latin typeface="Calibri" pitchFamily="34" charset="0"/>
              </a:rPr>
              <a:t>エネルギー</a:t>
            </a:r>
          </a:p>
          <a:p>
            <a:r>
              <a:rPr lang="ja-JP" altLang="en-US" sz="2400" b="1">
                <a:latin typeface="Calibri" pitchFamily="34" charset="0"/>
              </a:rPr>
              <a:t>　　　　強度</a:t>
            </a:r>
          </a:p>
        </p:txBody>
      </p:sp>
      <p:sp>
        <p:nvSpPr>
          <p:cNvPr id="32801" name="テキスト ボックス 30"/>
          <p:cNvSpPr txBox="1">
            <a:spLocks noChangeArrowheads="1"/>
          </p:cNvSpPr>
          <p:nvPr/>
        </p:nvSpPr>
        <p:spPr bwMode="auto">
          <a:xfrm>
            <a:off x="3851275" y="3357563"/>
            <a:ext cx="3673475" cy="831850"/>
          </a:xfrm>
          <a:prstGeom prst="rect">
            <a:avLst/>
          </a:prstGeom>
          <a:solidFill>
            <a:srgbClr val="FFFFFF">
              <a:alpha val="60001"/>
            </a:srgbClr>
          </a:solidFill>
          <a:ln w="19050" cmpd="dbl">
            <a:solidFill>
              <a:srgbClr val="000000"/>
            </a:solidFill>
            <a:prstDash val="solid"/>
            <a:miter lim="800000"/>
            <a:headEnd/>
            <a:tailEnd/>
          </a:ln>
        </p:spPr>
        <p:txBody>
          <a:bodyPr>
            <a:spAutoFit/>
          </a:bodyPr>
          <a:lstStyle/>
          <a:p>
            <a:r>
              <a:rPr lang="ja-JP" altLang="en-US" sz="2400" b="1" dirty="0">
                <a:latin typeface="Calibri" pitchFamily="34" charset="0"/>
              </a:rPr>
              <a:t>特性</a:t>
            </a:r>
            <a:r>
              <a:rPr lang="en-US" altLang="ja-JP" sz="2400" b="1" dirty="0">
                <a:latin typeface="Calibri" pitchFamily="34" charset="0"/>
              </a:rPr>
              <a:t>X</a:t>
            </a:r>
            <a:r>
              <a:rPr lang="ja-JP" altLang="en-US" sz="2400" b="1" dirty="0">
                <a:latin typeface="Calibri" pitchFamily="34" charset="0"/>
              </a:rPr>
              <a:t>線エネルギー</a:t>
            </a:r>
          </a:p>
          <a:p>
            <a:r>
              <a:rPr lang="ja-JP" altLang="en-US" sz="2400" b="1" dirty="0">
                <a:latin typeface="Calibri" pitchFamily="34" charset="0"/>
              </a:rPr>
              <a:t>　　　　　　　　　強度</a:t>
            </a:r>
          </a:p>
        </p:txBody>
      </p:sp>
      <p:graphicFrame>
        <p:nvGraphicFramePr>
          <p:cNvPr id="32772" name="Object 4"/>
          <p:cNvGraphicFramePr>
            <a:graphicFrameLocks noChangeAspect="1"/>
          </p:cNvGraphicFramePr>
          <p:nvPr/>
        </p:nvGraphicFramePr>
        <p:xfrm>
          <a:off x="6732588" y="3284538"/>
          <a:ext cx="520700" cy="542925"/>
        </p:xfrm>
        <a:graphic>
          <a:graphicData uri="http://schemas.openxmlformats.org/presentationml/2006/ole">
            <p:oleObj spid="_x0000_s46088" name="数式" r:id="rId10" imgW="241200" imgH="215640" progId="Equation.3">
              <p:embed/>
            </p:oleObj>
          </a:graphicData>
        </a:graphic>
      </p:graphicFrame>
      <p:grpSp>
        <p:nvGrpSpPr>
          <p:cNvPr id="3" name="グループ化 34"/>
          <p:cNvGrpSpPr>
            <a:grpSpLocks/>
          </p:cNvGrpSpPr>
          <p:nvPr/>
        </p:nvGrpSpPr>
        <p:grpSpPr bwMode="auto">
          <a:xfrm>
            <a:off x="6444209" y="1196752"/>
            <a:ext cx="3384376" cy="1800225"/>
            <a:chOff x="6045056" y="1124744"/>
            <a:chExt cx="3458984" cy="1800009"/>
          </a:xfrm>
        </p:grpSpPr>
        <p:sp>
          <p:nvSpPr>
            <p:cNvPr id="32803" name="テキスト ボックス 31"/>
            <p:cNvSpPr txBox="1">
              <a:spLocks noChangeArrowheads="1"/>
            </p:cNvSpPr>
            <p:nvPr/>
          </p:nvSpPr>
          <p:spPr bwMode="auto">
            <a:xfrm>
              <a:off x="6156176" y="1124744"/>
              <a:ext cx="3347864" cy="1800009"/>
            </a:xfrm>
            <a:prstGeom prst="rect">
              <a:avLst/>
            </a:prstGeom>
            <a:noFill/>
            <a:ln w="9525">
              <a:noFill/>
              <a:miter lim="800000"/>
              <a:headEnd/>
              <a:tailEnd/>
            </a:ln>
          </p:spPr>
          <p:txBody>
            <a:bodyPr>
              <a:spAutoFit/>
            </a:bodyPr>
            <a:lstStyle/>
            <a:p>
              <a:r>
                <a:rPr lang="ja-JP" altLang="en-US" sz="2800" b="1">
                  <a:latin typeface="Calibri" pitchFamily="34" charset="0"/>
                </a:rPr>
                <a:t>線吸収係数：　　　</a:t>
              </a:r>
              <a:endParaRPr lang="en-US" altLang="ja-JP" sz="2800" b="1">
                <a:latin typeface="Calibri" pitchFamily="34" charset="0"/>
              </a:endParaRPr>
            </a:p>
            <a:p>
              <a:endParaRPr lang="en-US" altLang="ja-JP" sz="2800" b="1">
                <a:latin typeface="Calibri" pitchFamily="34" charset="0"/>
              </a:endParaRPr>
            </a:p>
            <a:p>
              <a:endParaRPr lang="en-US" altLang="ja-JP" sz="2800" b="1">
                <a:latin typeface="Calibri" pitchFamily="34" charset="0"/>
              </a:endParaRPr>
            </a:p>
            <a:p>
              <a:endParaRPr lang="en-US" altLang="ja-JP" sz="2800" b="1">
                <a:latin typeface="Calibri" pitchFamily="34" charset="0"/>
              </a:endParaRPr>
            </a:p>
          </p:txBody>
        </p:sp>
        <p:graphicFrame>
          <p:nvGraphicFramePr>
            <p:cNvPr id="32784" name="Object 16"/>
            <p:cNvGraphicFramePr>
              <a:graphicFrameLocks noChangeAspect="1"/>
            </p:cNvGraphicFramePr>
            <p:nvPr/>
          </p:nvGraphicFramePr>
          <p:xfrm>
            <a:off x="6111728" y="1462841"/>
            <a:ext cx="2692635" cy="850503"/>
          </p:xfrm>
          <a:graphic>
            <a:graphicData uri="http://schemas.openxmlformats.org/presentationml/2006/ole">
              <p:oleObj spid="_x0000_s46095" name="数式" r:id="rId11" imgW="723600" imgH="228600" progId="Equation.3">
                <p:embed/>
              </p:oleObj>
            </a:graphicData>
          </a:graphic>
        </p:graphicFrame>
        <p:graphicFrame>
          <p:nvGraphicFramePr>
            <p:cNvPr id="32785" name="Object 17"/>
            <p:cNvGraphicFramePr>
              <a:graphicFrameLocks noChangeAspect="1"/>
            </p:cNvGraphicFramePr>
            <p:nvPr/>
          </p:nvGraphicFramePr>
          <p:xfrm>
            <a:off x="6045056" y="2132686"/>
            <a:ext cx="2755758" cy="755559"/>
          </p:xfrm>
          <a:graphic>
            <a:graphicData uri="http://schemas.openxmlformats.org/presentationml/2006/ole">
              <p:oleObj spid="_x0000_s46096" name="数式" r:id="rId12" imgW="787320" imgH="215640" progId="Equation.3">
                <p:embed/>
              </p:oleObj>
            </a:graphicData>
          </a:graphic>
        </p:graphicFrame>
      </p:grpSp>
      <p:grpSp>
        <p:nvGrpSpPr>
          <p:cNvPr id="35" name="グループ化 34"/>
          <p:cNvGrpSpPr/>
          <p:nvPr/>
        </p:nvGrpSpPr>
        <p:grpSpPr>
          <a:xfrm>
            <a:off x="3492500" y="4214813"/>
            <a:ext cx="5373688" cy="2401887"/>
            <a:chOff x="3492500" y="4214813"/>
            <a:chExt cx="5373688" cy="2401887"/>
          </a:xfrm>
        </p:grpSpPr>
        <p:graphicFrame>
          <p:nvGraphicFramePr>
            <p:cNvPr id="32775" name="Object 7"/>
            <p:cNvGraphicFramePr>
              <a:graphicFrameLocks noChangeAspect="1"/>
            </p:cNvGraphicFramePr>
            <p:nvPr/>
          </p:nvGraphicFramePr>
          <p:xfrm>
            <a:off x="5724525" y="4214813"/>
            <a:ext cx="719138" cy="654050"/>
          </p:xfrm>
          <a:graphic>
            <a:graphicData uri="http://schemas.openxmlformats.org/presentationml/2006/ole">
              <p:oleObj spid="_x0000_s46082" name="数式" r:id="rId13" imgW="139680" imgH="139680" progId="Equation.3">
                <p:embed/>
              </p:oleObj>
            </a:graphicData>
          </a:graphic>
        </p:graphicFrame>
        <p:sp>
          <p:nvSpPr>
            <p:cNvPr id="32799" name="テキスト ボックス 27"/>
            <p:cNvSpPr txBox="1">
              <a:spLocks noChangeArrowheads="1"/>
            </p:cNvSpPr>
            <p:nvPr/>
          </p:nvSpPr>
          <p:spPr bwMode="auto">
            <a:xfrm>
              <a:off x="3492500" y="4221163"/>
              <a:ext cx="5327650" cy="946150"/>
            </a:xfrm>
            <a:prstGeom prst="rect">
              <a:avLst/>
            </a:prstGeom>
            <a:noFill/>
            <a:ln w="9525">
              <a:noFill/>
              <a:miter lim="800000"/>
              <a:headEnd/>
              <a:tailEnd/>
            </a:ln>
          </p:spPr>
          <p:txBody>
            <a:bodyPr>
              <a:spAutoFit/>
            </a:bodyPr>
            <a:lstStyle/>
            <a:p>
              <a:r>
                <a:rPr lang="ja-JP" altLang="en-US" sz="2800" b="1" dirty="0">
                  <a:latin typeface="Calibri" pitchFamily="34" charset="0"/>
                </a:rPr>
                <a:t>　　蛍光収率を　　　として</a:t>
              </a:r>
              <a:endParaRPr lang="en-US" altLang="ja-JP" sz="2800" b="1" dirty="0">
                <a:latin typeface="Calibri" pitchFamily="34" charset="0"/>
              </a:endParaRPr>
            </a:p>
            <a:p>
              <a:r>
                <a:rPr lang="ja-JP" altLang="en-US" sz="2800" b="1" dirty="0">
                  <a:latin typeface="Calibri" pitchFamily="34" charset="0"/>
                </a:rPr>
                <a:t>　　０～Ｌで積分すると</a:t>
              </a:r>
              <a:endParaRPr lang="en-US" altLang="ja-JP" sz="2800" b="1" dirty="0">
                <a:latin typeface="Calibri" pitchFamily="34" charset="0"/>
              </a:endParaRPr>
            </a:p>
          </p:txBody>
        </p:sp>
        <p:graphicFrame>
          <p:nvGraphicFramePr>
            <p:cNvPr id="32782" name="Object 14"/>
            <p:cNvGraphicFramePr>
              <a:graphicFrameLocks noChangeAspect="1"/>
            </p:cNvGraphicFramePr>
            <p:nvPr/>
          </p:nvGraphicFramePr>
          <p:xfrm>
            <a:off x="5357813" y="5229225"/>
            <a:ext cx="3508375" cy="1387475"/>
          </p:xfrm>
          <a:graphic>
            <a:graphicData uri="http://schemas.openxmlformats.org/presentationml/2006/ole">
              <p:oleObj spid="_x0000_s46087" name="数式" r:id="rId14" imgW="1091880" imgH="431640" progId="Equation.3">
                <p:embed/>
              </p:oleObj>
            </a:graphicData>
          </a:graphic>
        </p:graphicFrame>
        <p:sp>
          <p:nvSpPr>
            <p:cNvPr id="32805" name="Text Box 37"/>
            <p:cNvSpPr txBox="1">
              <a:spLocks noChangeArrowheads="1"/>
            </p:cNvSpPr>
            <p:nvPr/>
          </p:nvSpPr>
          <p:spPr bwMode="auto">
            <a:xfrm>
              <a:off x="3924300" y="5589588"/>
              <a:ext cx="1368425" cy="519112"/>
            </a:xfrm>
            <a:prstGeom prst="rect">
              <a:avLst/>
            </a:prstGeom>
            <a:noFill/>
            <a:ln w="9525">
              <a:noFill/>
              <a:miter lim="800000"/>
              <a:headEnd/>
              <a:tailEnd/>
            </a:ln>
            <a:effectLst/>
          </p:spPr>
          <p:txBody>
            <a:bodyPr>
              <a:spAutoFit/>
            </a:bodyPr>
            <a:lstStyle/>
            <a:p>
              <a:pPr>
                <a:spcBef>
                  <a:spcPct val="50000"/>
                </a:spcBef>
              </a:pPr>
              <a:r>
                <a:rPr lang="ja-JP" altLang="en-US" sz="2800" b="1"/>
                <a:t>強度比</a:t>
              </a:r>
              <a:endParaRPr lang="en-US" altLang="ja-JP" sz="2800" b="1"/>
            </a:p>
          </p:txBody>
        </p:sp>
      </p:grpSp>
      <p:grpSp>
        <p:nvGrpSpPr>
          <p:cNvPr id="36" name="グループ化 35"/>
          <p:cNvGrpSpPr/>
          <p:nvPr/>
        </p:nvGrpSpPr>
        <p:grpSpPr>
          <a:xfrm>
            <a:off x="179512" y="1196752"/>
            <a:ext cx="2387109" cy="1508105"/>
            <a:chOff x="0" y="1268760"/>
            <a:chExt cx="2387109" cy="1508105"/>
          </a:xfrm>
        </p:grpSpPr>
        <p:sp>
          <p:nvSpPr>
            <p:cNvPr id="32794" name="Text Box 26"/>
            <p:cNvSpPr txBox="1">
              <a:spLocks noChangeArrowheads="1"/>
            </p:cNvSpPr>
            <p:nvPr/>
          </p:nvSpPr>
          <p:spPr bwMode="auto">
            <a:xfrm>
              <a:off x="0" y="1268760"/>
              <a:ext cx="2387109" cy="1508105"/>
            </a:xfrm>
            <a:prstGeom prst="rect">
              <a:avLst/>
            </a:prstGeom>
            <a:noFill/>
            <a:ln w="76200">
              <a:solidFill>
                <a:srgbClr val="00FF00"/>
              </a:solidFill>
              <a:miter lim="800000"/>
              <a:headEnd/>
              <a:tailEnd/>
            </a:ln>
            <a:effectLst>
              <a:softEdge rad="12700"/>
            </a:effectLst>
          </p:spPr>
          <p:txBody>
            <a:bodyPr wrap="square">
              <a:spAutoFit/>
            </a:bodyPr>
            <a:lstStyle/>
            <a:p>
              <a:r>
                <a:rPr lang="ja-JP" altLang="en-US" sz="2800" b="1" dirty="0">
                  <a:latin typeface="Calibri" pitchFamily="34" charset="0"/>
                </a:rPr>
                <a:t>Ｘ～Ｘ＋ｄＸで</a:t>
              </a:r>
              <a:endParaRPr lang="en-US" altLang="ja-JP" sz="2800" b="1" dirty="0">
                <a:latin typeface="Calibri" pitchFamily="34" charset="0"/>
              </a:endParaRPr>
            </a:p>
            <a:p>
              <a:r>
                <a:rPr lang="ja-JP" altLang="en-US" sz="2800" b="1" dirty="0">
                  <a:latin typeface="Calibri" pitchFamily="34" charset="0"/>
                </a:rPr>
                <a:t>光電吸収する</a:t>
              </a:r>
              <a:endParaRPr lang="en-US" altLang="ja-JP" sz="2800" b="1" dirty="0">
                <a:latin typeface="Calibri" pitchFamily="34" charset="0"/>
              </a:endParaRPr>
            </a:p>
            <a:p>
              <a:r>
                <a:rPr lang="ja-JP" altLang="en-US" sz="2800" b="1" dirty="0" smtClean="0">
                  <a:latin typeface="Calibri" pitchFamily="34" charset="0"/>
                </a:rPr>
                <a:t>確率</a:t>
              </a:r>
              <a:endParaRPr lang="en-US" altLang="ja-JP" sz="2800" b="1" dirty="0" smtClean="0">
                <a:latin typeface="Calibri" pitchFamily="34" charset="0"/>
              </a:endParaRPr>
            </a:p>
            <a:p>
              <a:endParaRPr lang="ja-JP" altLang="en-US" sz="800" b="1" dirty="0">
                <a:latin typeface="Calibri" pitchFamily="34" charset="0"/>
              </a:endParaRPr>
            </a:p>
          </p:txBody>
        </p:sp>
        <p:graphicFrame>
          <p:nvGraphicFramePr>
            <p:cNvPr id="32806" name="Object 38"/>
            <p:cNvGraphicFramePr>
              <a:graphicFrameLocks noChangeAspect="1"/>
            </p:cNvGraphicFramePr>
            <p:nvPr/>
          </p:nvGraphicFramePr>
          <p:xfrm>
            <a:off x="1008112" y="2132856"/>
            <a:ext cx="1079500" cy="598487"/>
          </p:xfrm>
          <a:graphic>
            <a:graphicData uri="http://schemas.openxmlformats.org/presentationml/2006/ole">
              <p:oleObj spid="_x0000_s46089" name="数式" r:id="rId15" imgW="520560" imgH="253800" progId="Equation.3">
                <p:embed/>
              </p:oleObj>
            </a:graphicData>
          </a:graphic>
        </p:graphicFrame>
      </p:grpSp>
      <p:grpSp>
        <p:nvGrpSpPr>
          <p:cNvPr id="33" name="グループ化 32"/>
          <p:cNvGrpSpPr/>
          <p:nvPr/>
        </p:nvGrpSpPr>
        <p:grpSpPr>
          <a:xfrm>
            <a:off x="539552" y="3717032"/>
            <a:ext cx="2030141" cy="1523049"/>
            <a:chOff x="539552" y="3717032"/>
            <a:chExt cx="2030141" cy="1523049"/>
          </a:xfrm>
        </p:grpSpPr>
        <p:sp>
          <p:nvSpPr>
            <p:cNvPr id="20" name="テキスト ボックス 19"/>
            <p:cNvSpPr txBox="1"/>
            <p:nvPr/>
          </p:nvSpPr>
          <p:spPr>
            <a:xfrm>
              <a:off x="539552" y="3717032"/>
              <a:ext cx="2030141" cy="1523049"/>
            </a:xfrm>
            <a:prstGeom prst="rect">
              <a:avLst/>
            </a:prstGeom>
            <a:solidFill>
              <a:srgbClr val="FFFFFF">
                <a:alpha val="74902"/>
              </a:srgbClr>
            </a:solidFill>
            <a:ln w="76200">
              <a:solidFill>
                <a:srgbClr val="FF0000"/>
              </a:solidFill>
            </a:ln>
            <a:effectLst>
              <a:softEdge rad="12700"/>
            </a:effectLst>
          </p:spPr>
          <p:txBody>
            <a:bodyPr>
              <a:spAutoFit/>
            </a:bodyPr>
            <a:lstStyle/>
            <a:p>
              <a:pPr fontAlgn="auto">
                <a:spcBef>
                  <a:spcPts val="0"/>
                </a:spcBef>
                <a:spcAft>
                  <a:spcPts val="0"/>
                </a:spcAft>
                <a:defRPr/>
              </a:pPr>
              <a:r>
                <a:rPr lang="ja-JP" altLang="en-US" sz="2800" b="1" dirty="0">
                  <a:latin typeface="+mn-lt"/>
                  <a:ea typeface="+mn-ea"/>
                </a:rPr>
                <a:t>深さＸまで</a:t>
              </a:r>
              <a:endParaRPr lang="en-US" altLang="ja-JP" sz="2800" b="1" dirty="0">
                <a:latin typeface="+mn-lt"/>
                <a:ea typeface="+mn-ea"/>
              </a:endParaRPr>
            </a:p>
            <a:p>
              <a:pPr fontAlgn="auto">
                <a:spcBef>
                  <a:spcPts val="0"/>
                </a:spcBef>
                <a:spcAft>
                  <a:spcPts val="0"/>
                </a:spcAft>
                <a:defRPr/>
              </a:pPr>
              <a:r>
                <a:rPr lang="ja-JP" altLang="en-US" sz="2800" b="1" dirty="0">
                  <a:latin typeface="+mn-lt"/>
                  <a:ea typeface="+mn-ea"/>
                </a:rPr>
                <a:t>到達する</a:t>
              </a:r>
              <a:endParaRPr lang="en-US" altLang="ja-JP" sz="2800" b="1" dirty="0">
                <a:latin typeface="+mn-lt"/>
                <a:ea typeface="+mn-ea"/>
              </a:endParaRPr>
            </a:p>
            <a:p>
              <a:pPr fontAlgn="auto">
                <a:spcBef>
                  <a:spcPts val="0"/>
                </a:spcBef>
                <a:spcAft>
                  <a:spcPts val="0"/>
                </a:spcAft>
                <a:defRPr/>
              </a:pPr>
              <a:r>
                <a:rPr lang="ja-JP" altLang="en-US" sz="2800" b="1" dirty="0">
                  <a:latin typeface="+mn-lt"/>
                  <a:ea typeface="+mn-ea"/>
                </a:rPr>
                <a:t>確率</a:t>
              </a:r>
            </a:p>
          </p:txBody>
        </p:sp>
        <p:graphicFrame>
          <p:nvGraphicFramePr>
            <p:cNvPr id="32811" name="Object 43"/>
            <p:cNvGraphicFramePr>
              <a:graphicFrameLocks noChangeAspect="1"/>
            </p:cNvGraphicFramePr>
            <p:nvPr/>
          </p:nvGraphicFramePr>
          <p:xfrm>
            <a:off x="1403648" y="4509120"/>
            <a:ext cx="1081087" cy="650875"/>
          </p:xfrm>
          <a:graphic>
            <a:graphicData uri="http://schemas.openxmlformats.org/presentationml/2006/ole">
              <p:oleObj spid="_x0000_s46090" name="数式" r:id="rId16" imgW="431640" imgH="228600" progId="Equation.3">
                <p:embed/>
              </p:oleObj>
            </a:graphicData>
          </a:graphic>
        </p:graphicFrame>
      </p:grpSp>
      <p:grpSp>
        <p:nvGrpSpPr>
          <p:cNvPr id="34" name="グループ化 33"/>
          <p:cNvGrpSpPr/>
          <p:nvPr/>
        </p:nvGrpSpPr>
        <p:grpSpPr>
          <a:xfrm>
            <a:off x="2843808" y="1988840"/>
            <a:ext cx="3528392" cy="1077218"/>
            <a:chOff x="2843808" y="1988840"/>
            <a:chExt cx="3528392" cy="1077218"/>
          </a:xfrm>
        </p:grpSpPr>
        <p:sp>
          <p:nvSpPr>
            <p:cNvPr id="24" name="テキスト ボックス 23"/>
            <p:cNvSpPr txBox="1"/>
            <p:nvPr/>
          </p:nvSpPr>
          <p:spPr>
            <a:xfrm>
              <a:off x="2843808" y="1988840"/>
              <a:ext cx="3528392" cy="1077218"/>
            </a:xfrm>
            <a:prstGeom prst="rect">
              <a:avLst/>
            </a:prstGeom>
            <a:solidFill>
              <a:srgbClr val="FFFFFF">
                <a:alpha val="74902"/>
              </a:srgbClr>
            </a:solidFill>
            <a:ln w="76200">
              <a:solidFill>
                <a:srgbClr val="0000FF">
                  <a:alpha val="60000"/>
                </a:srgbClr>
              </a:solidFill>
            </a:ln>
            <a:effectLst>
              <a:softEdge rad="12700"/>
            </a:effectLst>
          </p:spPr>
          <p:txBody>
            <a:bodyPr wrap="square">
              <a:spAutoFit/>
            </a:bodyPr>
            <a:lstStyle/>
            <a:p>
              <a:pPr fontAlgn="auto">
                <a:spcBef>
                  <a:spcPts val="0"/>
                </a:spcBef>
                <a:spcAft>
                  <a:spcPts val="0"/>
                </a:spcAft>
                <a:defRPr/>
              </a:pPr>
              <a:r>
                <a:rPr lang="ja-JP" altLang="en-US" sz="2800" b="1" dirty="0" smtClean="0">
                  <a:latin typeface="+mn-lt"/>
                  <a:ea typeface="+mn-ea"/>
                </a:rPr>
                <a:t>深さＸから表面まで</a:t>
              </a:r>
              <a:endParaRPr lang="en-US" altLang="ja-JP" sz="2800" b="1" dirty="0" smtClean="0">
                <a:latin typeface="+mn-lt"/>
                <a:ea typeface="+mn-ea"/>
              </a:endParaRPr>
            </a:p>
            <a:p>
              <a:pPr fontAlgn="auto">
                <a:spcBef>
                  <a:spcPts val="0"/>
                </a:spcBef>
                <a:spcAft>
                  <a:spcPts val="0"/>
                </a:spcAft>
                <a:defRPr/>
              </a:pPr>
              <a:r>
                <a:rPr lang="ja-JP" altLang="en-US" sz="2800" b="1" dirty="0" smtClean="0">
                  <a:latin typeface="+mn-lt"/>
                  <a:ea typeface="+mn-ea"/>
                </a:rPr>
                <a:t>到達する確率　　　　　</a:t>
              </a:r>
              <a:endParaRPr lang="en-US" altLang="ja-JP" sz="2800" b="1" dirty="0" smtClean="0">
                <a:latin typeface="+mn-lt"/>
                <a:ea typeface="+mn-ea"/>
              </a:endParaRPr>
            </a:p>
            <a:p>
              <a:pPr fontAlgn="auto">
                <a:spcBef>
                  <a:spcPts val="0"/>
                </a:spcBef>
                <a:spcAft>
                  <a:spcPts val="0"/>
                </a:spcAft>
                <a:defRPr/>
              </a:pPr>
              <a:r>
                <a:rPr lang="ja-JP" altLang="en-US" sz="800" b="1" dirty="0" smtClean="0">
                  <a:latin typeface="+mn-lt"/>
                  <a:ea typeface="+mn-ea"/>
                </a:rPr>
                <a:t>　　　　</a:t>
              </a:r>
              <a:endParaRPr lang="ja-JP" altLang="en-US" sz="800" b="1" dirty="0">
                <a:latin typeface="+mn-lt"/>
                <a:ea typeface="+mn-ea"/>
              </a:endParaRPr>
            </a:p>
          </p:txBody>
        </p:sp>
        <p:graphicFrame>
          <p:nvGraphicFramePr>
            <p:cNvPr id="32812" name="Object 44"/>
            <p:cNvGraphicFramePr>
              <a:graphicFrameLocks noChangeAspect="1"/>
            </p:cNvGraphicFramePr>
            <p:nvPr/>
          </p:nvGraphicFramePr>
          <p:xfrm>
            <a:off x="5076056" y="2276872"/>
            <a:ext cx="1296144" cy="735012"/>
          </p:xfrm>
          <a:graphic>
            <a:graphicData uri="http://schemas.openxmlformats.org/presentationml/2006/ole">
              <p:oleObj spid="_x0000_s46091" name="数式" r:id="rId17" imgW="457200" imgH="228600" progId="Equation.3">
                <p:embed/>
              </p:oleObj>
            </a:graphicData>
          </a:graphic>
        </p:graphicFrame>
      </p:grpSp>
      <p:graphicFrame>
        <p:nvGraphicFramePr>
          <p:cNvPr id="32771" name="Object 3"/>
          <p:cNvGraphicFramePr>
            <a:graphicFrameLocks noChangeAspect="1"/>
          </p:cNvGraphicFramePr>
          <p:nvPr/>
        </p:nvGraphicFramePr>
        <p:xfrm>
          <a:off x="2916238" y="5734050"/>
          <a:ext cx="463550" cy="577850"/>
        </p:xfrm>
        <a:graphic>
          <a:graphicData uri="http://schemas.openxmlformats.org/presentationml/2006/ole">
            <p:oleObj spid="_x0000_s46092" name="数式" r:id="rId18" imgW="190440" imgH="228600" progId="Equation.3">
              <p:embed/>
            </p:oleObj>
          </a:graphicData>
        </a:graphic>
      </p:graphicFrame>
      <p:graphicFrame>
        <p:nvGraphicFramePr>
          <p:cNvPr id="32813" name="Object 45"/>
          <p:cNvGraphicFramePr>
            <a:graphicFrameLocks noChangeAspect="1"/>
          </p:cNvGraphicFramePr>
          <p:nvPr/>
        </p:nvGraphicFramePr>
        <p:xfrm>
          <a:off x="2916238" y="6165850"/>
          <a:ext cx="401637" cy="576263"/>
        </p:xfrm>
        <a:graphic>
          <a:graphicData uri="http://schemas.openxmlformats.org/presentationml/2006/ole">
            <p:oleObj spid="_x0000_s46093" name="数式" r:id="rId19" imgW="164880" imgH="228600" progId="Equation.3">
              <p:embed/>
            </p:oleObj>
          </a:graphicData>
        </a:graphic>
      </p:graphicFrame>
      <p:graphicFrame>
        <p:nvGraphicFramePr>
          <p:cNvPr id="32814" name="Object 46"/>
          <p:cNvGraphicFramePr>
            <a:graphicFrameLocks noChangeAspect="1"/>
          </p:cNvGraphicFramePr>
          <p:nvPr/>
        </p:nvGraphicFramePr>
        <p:xfrm>
          <a:off x="6732588" y="3644900"/>
          <a:ext cx="466725" cy="576263"/>
        </p:xfrm>
        <a:graphic>
          <a:graphicData uri="http://schemas.openxmlformats.org/presentationml/2006/ole">
            <p:oleObj spid="_x0000_s46094" name="数式" r:id="rId20" imgW="203040" imgH="215640" progId="Equation.3">
              <p:embed/>
            </p:oleObj>
          </a:graphicData>
        </a:graphic>
      </p:graphicFrame>
    </p:spTree>
    <p:custDataLst>
      <p:tags r:id="rId2"/>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6" name="Rectangle 2"/>
          <p:cNvSpPr>
            <a:spLocks noGrp="1" noChangeArrowheads="1"/>
          </p:cNvSpPr>
          <p:nvPr>
            <p:ph type="ctrTitle" idx="4294967295"/>
          </p:nvPr>
        </p:nvSpPr>
        <p:spPr>
          <a:xfrm>
            <a:off x="1476375" y="260350"/>
            <a:ext cx="6480175" cy="576263"/>
          </a:xfrm>
        </p:spPr>
        <p:txBody>
          <a:bodyPr>
            <a:normAutofit fontScale="90000"/>
          </a:bodyPr>
          <a:lstStyle/>
          <a:p>
            <a:pPr eaLnBrk="1" hangingPunct="1"/>
            <a:r>
              <a:rPr lang="ja-JP" altLang="en-US" sz="3600" dirty="0" smtClean="0"/>
              <a:t>推定・二次</a:t>
            </a:r>
            <a:r>
              <a:rPr lang="en-US" altLang="ja-JP" sz="3600" dirty="0" smtClean="0"/>
              <a:t>X</a:t>
            </a:r>
            <a:r>
              <a:rPr lang="ja-JP" altLang="en-US" sz="3600" dirty="0" smtClean="0"/>
              <a:t>線の量 </a:t>
            </a:r>
            <a:r>
              <a:rPr lang="en-US" altLang="ja-JP" sz="3600" dirty="0" smtClean="0"/>
              <a:t>Mg</a:t>
            </a:r>
          </a:p>
        </p:txBody>
      </p:sp>
      <p:sp>
        <p:nvSpPr>
          <p:cNvPr id="36887" name="テキスト ボックス 6"/>
          <p:cNvSpPr txBox="1">
            <a:spLocks noChangeArrowheads="1"/>
          </p:cNvSpPr>
          <p:nvPr/>
        </p:nvSpPr>
        <p:spPr bwMode="auto">
          <a:xfrm>
            <a:off x="0" y="981075"/>
            <a:ext cx="9144000" cy="457200"/>
          </a:xfrm>
          <a:prstGeom prst="rect">
            <a:avLst/>
          </a:prstGeom>
          <a:noFill/>
          <a:ln w="9525">
            <a:noFill/>
            <a:miter lim="800000"/>
            <a:headEnd/>
            <a:tailEnd/>
          </a:ln>
        </p:spPr>
        <p:txBody>
          <a:bodyPr>
            <a:spAutoFit/>
          </a:bodyPr>
          <a:lstStyle/>
          <a:p>
            <a:r>
              <a:rPr lang="ja-JP" altLang="en-US" sz="2400" b="1" dirty="0">
                <a:latin typeface="Calibri" pitchFamily="34" charset="0"/>
              </a:rPr>
              <a:t>立体角の影響も含めると一次</a:t>
            </a:r>
            <a:r>
              <a:rPr lang="en-US" altLang="ja-JP" sz="2400" b="1" dirty="0">
                <a:latin typeface="Calibri" pitchFamily="34" charset="0"/>
              </a:rPr>
              <a:t>X</a:t>
            </a:r>
            <a:r>
              <a:rPr lang="ja-JP" altLang="en-US" sz="2400" b="1" dirty="0">
                <a:latin typeface="Calibri" pitchFamily="34" charset="0"/>
              </a:rPr>
              <a:t>線の観測量に対して二次の観測量は </a:t>
            </a:r>
          </a:p>
        </p:txBody>
      </p:sp>
      <p:graphicFrame>
        <p:nvGraphicFramePr>
          <p:cNvPr id="36866" name="Object 2"/>
          <p:cNvGraphicFramePr>
            <a:graphicFrameLocks noChangeAspect="1"/>
          </p:cNvGraphicFramePr>
          <p:nvPr/>
        </p:nvGraphicFramePr>
        <p:xfrm>
          <a:off x="1692275" y="1412875"/>
          <a:ext cx="5060950" cy="1387475"/>
        </p:xfrm>
        <a:graphic>
          <a:graphicData uri="http://schemas.openxmlformats.org/presentationml/2006/ole">
            <p:oleObj spid="_x0000_s49154" name="数式" r:id="rId3" imgW="1574640" imgH="431640" progId="Equation.3">
              <p:embed/>
            </p:oleObj>
          </a:graphicData>
        </a:graphic>
      </p:graphicFrame>
      <p:sp>
        <p:nvSpPr>
          <p:cNvPr id="36888" name="テキスト ボックス 10"/>
          <p:cNvSpPr txBox="1">
            <a:spLocks noChangeArrowheads="1"/>
          </p:cNvSpPr>
          <p:nvPr/>
        </p:nvSpPr>
        <p:spPr bwMode="auto">
          <a:xfrm>
            <a:off x="323850" y="2781300"/>
            <a:ext cx="5903913" cy="457200"/>
          </a:xfrm>
          <a:prstGeom prst="rect">
            <a:avLst/>
          </a:prstGeom>
          <a:noFill/>
          <a:ln w="9525">
            <a:noFill/>
            <a:miter lim="800000"/>
            <a:headEnd/>
            <a:tailEnd/>
          </a:ln>
        </p:spPr>
        <p:txBody>
          <a:bodyPr>
            <a:spAutoFit/>
          </a:bodyPr>
          <a:lstStyle/>
          <a:p>
            <a:r>
              <a:rPr lang="ja-JP" altLang="en-US" sz="2400" b="1" dirty="0">
                <a:latin typeface="Calibri" pitchFamily="34" charset="0"/>
              </a:rPr>
              <a:t>それぞれの二次</a:t>
            </a:r>
            <a:r>
              <a:rPr lang="en-US" altLang="ja-JP" sz="2400" b="1" dirty="0">
                <a:latin typeface="Calibri" pitchFamily="34" charset="0"/>
              </a:rPr>
              <a:t>X</a:t>
            </a:r>
            <a:r>
              <a:rPr lang="ja-JP" altLang="en-US" sz="2400" b="1" dirty="0">
                <a:latin typeface="Calibri" pitchFamily="34" charset="0"/>
              </a:rPr>
              <a:t>線について概算しておく</a:t>
            </a:r>
          </a:p>
        </p:txBody>
      </p:sp>
      <p:sp>
        <p:nvSpPr>
          <p:cNvPr id="36889" name="テキスト ボックス 13"/>
          <p:cNvSpPr txBox="1">
            <a:spLocks noChangeArrowheads="1"/>
          </p:cNvSpPr>
          <p:nvPr/>
        </p:nvSpPr>
        <p:spPr bwMode="auto">
          <a:xfrm>
            <a:off x="5292725" y="6165850"/>
            <a:ext cx="3527425" cy="519113"/>
          </a:xfrm>
          <a:prstGeom prst="rect">
            <a:avLst/>
          </a:prstGeom>
          <a:noFill/>
          <a:ln w="9525">
            <a:noFill/>
            <a:miter lim="800000"/>
            <a:headEnd/>
            <a:tailEnd/>
          </a:ln>
        </p:spPr>
        <p:txBody>
          <a:bodyPr>
            <a:spAutoFit/>
          </a:bodyPr>
          <a:lstStyle/>
          <a:p>
            <a:r>
              <a:rPr lang="ja-JP" altLang="en-US" sz="2800" dirty="0">
                <a:latin typeface="Calibri" pitchFamily="34" charset="0"/>
              </a:rPr>
              <a:t>～</a:t>
            </a:r>
            <a:r>
              <a:rPr lang="en-US" altLang="ja-JP" sz="2800" dirty="0" smtClean="0">
                <a:latin typeface="Calibri" pitchFamily="34" charset="0"/>
              </a:rPr>
              <a:t>0.001 counts/s</a:t>
            </a:r>
            <a:endParaRPr lang="ja-JP" altLang="en-US" sz="2800" dirty="0">
              <a:latin typeface="Calibri" pitchFamily="34" charset="0"/>
            </a:endParaRPr>
          </a:p>
        </p:txBody>
      </p:sp>
      <p:graphicFrame>
        <p:nvGraphicFramePr>
          <p:cNvPr id="36878" name="Object 14"/>
          <p:cNvGraphicFramePr>
            <a:graphicFrameLocks noChangeAspect="1"/>
          </p:cNvGraphicFramePr>
          <p:nvPr/>
        </p:nvGraphicFramePr>
        <p:xfrm>
          <a:off x="5148263" y="3357563"/>
          <a:ext cx="465137" cy="504825"/>
        </p:xfrm>
        <a:graphic>
          <a:graphicData uri="http://schemas.openxmlformats.org/presentationml/2006/ole">
            <p:oleObj spid="_x0000_s49155" name="数式" r:id="rId4" imgW="152280" imgH="164880" progId="Equation.3">
              <p:embed/>
            </p:oleObj>
          </a:graphicData>
        </a:graphic>
      </p:graphicFrame>
      <p:sp>
        <p:nvSpPr>
          <p:cNvPr id="36890" name="Text Box 15"/>
          <p:cNvSpPr txBox="1">
            <a:spLocks noChangeArrowheads="1"/>
          </p:cNvSpPr>
          <p:nvPr/>
        </p:nvSpPr>
        <p:spPr bwMode="auto">
          <a:xfrm>
            <a:off x="323529" y="3357563"/>
            <a:ext cx="4465960" cy="2677656"/>
          </a:xfrm>
          <a:prstGeom prst="rect">
            <a:avLst/>
          </a:prstGeom>
          <a:noFill/>
          <a:ln w="9525">
            <a:noFill/>
            <a:miter lim="800000"/>
            <a:headEnd/>
            <a:tailEnd/>
          </a:ln>
        </p:spPr>
        <p:txBody>
          <a:bodyPr wrap="square">
            <a:spAutoFit/>
          </a:bodyPr>
          <a:lstStyle/>
          <a:p>
            <a:pPr algn="r">
              <a:spcBef>
                <a:spcPct val="50000"/>
              </a:spcBef>
            </a:pPr>
            <a:r>
              <a:rPr lang="ja-JP" altLang="en-US" sz="2400" b="1" dirty="0"/>
              <a:t>立体角による減衰</a:t>
            </a:r>
          </a:p>
          <a:p>
            <a:pPr algn="r">
              <a:spcBef>
                <a:spcPct val="50000"/>
              </a:spcBef>
            </a:pPr>
            <a:r>
              <a:rPr lang="ja-JP" altLang="en-US" sz="2400" b="1" dirty="0"/>
              <a:t>蛍光収率</a:t>
            </a:r>
          </a:p>
          <a:p>
            <a:pPr algn="r">
              <a:spcBef>
                <a:spcPct val="50000"/>
              </a:spcBef>
            </a:pPr>
            <a:r>
              <a:rPr lang="ja-JP" altLang="en-US" sz="2400" b="1" dirty="0"/>
              <a:t>一次</a:t>
            </a:r>
            <a:r>
              <a:rPr lang="en-US" altLang="ja-JP" sz="2400" b="1" dirty="0"/>
              <a:t>X</a:t>
            </a:r>
            <a:r>
              <a:rPr lang="ja-JP" altLang="en-US" sz="2400" b="1" dirty="0"/>
              <a:t>線の観</a:t>
            </a:r>
            <a:r>
              <a:rPr lang="ja-JP" altLang="en-US" sz="2400" b="1" dirty="0" smtClean="0"/>
              <a:t>測量</a:t>
            </a:r>
            <a:r>
              <a:rPr lang="en-US" altLang="ja-JP" sz="2400" b="1" dirty="0" smtClean="0"/>
              <a:t>(counts/s)</a:t>
            </a:r>
            <a:endParaRPr lang="ja-JP" altLang="en-US" sz="2400" b="1" dirty="0"/>
          </a:p>
          <a:p>
            <a:pPr algn="r">
              <a:spcBef>
                <a:spcPct val="50000"/>
              </a:spcBef>
            </a:pPr>
            <a:r>
              <a:rPr lang="ja-JP" altLang="en-US" sz="2400" b="1" dirty="0"/>
              <a:t>入射</a:t>
            </a:r>
            <a:r>
              <a:rPr lang="en-US" altLang="ja-JP" sz="2400" b="1" dirty="0"/>
              <a:t>X</a:t>
            </a:r>
            <a:r>
              <a:rPr lang="ja-JP" altLang="en-US" sz="2400" b="1" dirty="0"/>
              <a:t>線</a:t>
            </a:r>
            <a:r>
              <a:rPr lang="en-US" altLang="ja-JP" sz="2400" b="1" dirty="0"/>
              <a:t>(Al-</a:t>
            </a:r>
            <a:r>
              <a:rPr lang="en-US" altLang="ja-JP" sz="2400" b="1" dirty="0" err="1"/>
              <a:t>Kα</a:t>
            </a:r>
            <a:r>
              <a:rPr lang="en-US" altLang="ja-JP" sz="2400" b="1" dirty="0"/>
              <a:t>)</a:t>
            </a:r>
            <a:r>
              <a:rPr lang="ja-JP" altLang="en-US" sz="2400" b="1" dirty="0"/>
              <a:t>の吸収</a:t>
            </a:r>
            <a:r>
              <a:rPr lang="ja-JP" altLang="en-US" sz="2400" b="1" dirty="0" smtClean="0"/>
              <a:t>係数</a:t>
            </a:r>
            <a:r>
              <a:rPr lang="en-US" altLang="ja-JP" sz="2400" b="1" dirty="0" smtClean="0"/>
              <a:t>(</a:t>
            </a:r>
            <a:r>
              <a:rPr lang="en-US" altLang="ja-JP" sz="2400" b="1" dirty="0" err="1" smtClean="0"/>
              <a:t>μm</a:t>
            </a:r>
            <a:r>
              <a:rPr lang="en-US" altLang="ja-JP" sz="2400" b="1" dirty="0" smtClean="0"/>
              <a:t>)</a:t>
            </a:r>
            <a:endParaRPr lang="ja-JP" altLang="en-US" sz="2400" b="1" dirty="0"/>
          </a:p>
          <a:p>
            <a:pPr algn="r">
              <a:spcBef>
                <a:spcPct val="50000"/>
              </a:spcBef>
            </a:pPr>
            <a:r>
              <a:rPr lang="ja-JP" altLang="en-US" sz="2400" b="1" dirty="0"/>
              <a:t>特性</a:t>
            </a:r>
            <a:r>
              <a:rPr lang="en-US" altLang="ja-JP" sz="2400" b="1" dirty="0"/>
              <a:t>X</a:t>
            </a:r>
            <a:r>
              <a:rPr lang="ja-JP" altLang="en-US" sz="2400" b="1" dirty="0"/>
              <a:t>線</a:t>
            </a:r>
            <a:r>
              <a:rPr lang="en-US" altLang="ja-JP" sz="2400" b="1" dirty="0"/>
              <a:t>(Mg-</a:t>
            </a:r>
            <a:r>
              <a:rPr lang="en-US" altLang="ja-JP" sz="2400" b="1" dirty="0" err="1"/>
              <a:t>Kα</a:t>
            </a:r>
            <a:r>
              <a:rPr lang="en-US" altLang="ja-JP" sz="2400" b="1" dirty="0"/>
              <a:t>)</a:t>
            </a:r>
            <a:r>
              <a:rPr lang="ja-JP" altLang="en-US" sz="2400" b="1" dirty="0"/>
              <a:t>の</a:t>
            </a:r>
            <a:r>
              <a:rPr lang="ja-JP" altLang="en-US" sz="2400" b="1" dirty="0" smtClean="0"/>
              <a:t>吸収係数</a:t>
            </a:r>
            <a:r>
              <a:rPr lang="en-US" altLang="ja-JP" sz="2400" b="1" dirty="0" smtClean="0"/>
              <a:t>(</a:t>
            </a:r>
            <a:r>
              <a:rPr lang="en-US" altLang="ja-JP" sz="2400" b="1" dirty="0" err="1" smtClean="0"/>
              <a:t>μm</a:t>
            </a:r>
            <a:r>
              <a:rPr lang="en-US" altLang="ja-JP" sz="2400" b="1" dirty="0" smtClean="0"/>
              <a:t>)</a:t>
            </a:r>
            <a:endParaRPr lang="ja-JP" altLang="en-US" sz="2400" b="1" dirty="0"/>
          </a:p>
        </p:txBody>
      </p:sp>
      <p:graphicFrame>
        <p:nvGraphicFramePr>
          <p:cNvPr id="36882" name="Object 18"/>
          <p:cNvGraphicFramePr>
            <a:graphicFrameLocks noChangeAspect="1"/>
          </p:cNvGraphicFramePr>
          <p:nvPr/>
        </p:nvGraphicFramePr>
        <p:xfrm>
          <a:off x="5148263" y="3860800"/>
          <a:ext cx="581025" cy="531813"/>
        </p:xfrm>
        <a:graphic>
          <a:graphicData uri="http://schemas.openxmlformats.org/presentationml/2006/ole">
            <p:oleObj spid="_x0000_s49156" name="数式" r:id="rId5" imgW="152280" imgH="139680" progId="Equation.3">
              <p:embed/>
            </p:oleObj>
          </a:graphicData>
        </a:graphic>
      </p:graphicFrame>
      <p:graphicFrame>
        <p:nvGraphicFramePr>
          <p:cNvPr id="36883" name="Object 19"/>
          <p:cNvGraphicFramePr>
            <a:graphicFrameLocks noChangeAspect="1"/>
          </p:cNvGraphicFramePr>
          <p:nvPr/>
        </p:nvGraphicFramePr>
        <p:xfrm>
          <a:off x="5219700" y="4365625"/>
          <a:ext cx="468313" cy="647700"/>
        </p:xfrm>
        <a:graphic>
          <a:graphicData uri="http://schemas.openxmlformats.org/presentationml/2006/ole">
            <p:oleObj spid="_x0000_s49157" name="数式" r:id="rId6" imgW="164880" imgH="228600" progId="Equation.3">
              <p:embed/>
            </p:oleObj>
          </a:graphicData>
        </a:graphic>
      </p:graphicFrame>
      <p:graphicFrame>
        <p:nvGraphicFramePr>
          <p:cNvPr id="36884" name="Object 20"/>
          <p:cNvGraphicFramePr>
            <a:graphicFrameLocks noChangeAspect="1"/>
          </p:cNvGraphicFramePr>
          <p:nvPr/>
        </p:nvGraphicFramePr>
        <p:xfrm>
          <a:off x="5148263" y="4868863"/>
          <a:ext cx="515937" cy="619125"/>
        </p:xfrm>
        <a:graphic>
          <a:graphicData uri="http://schemas.openxmlformats.org/presentationml/2006/ole">
            <p:oleObj spid="_x0000_s49158" name="数式" r:id="rId7" imgW="190440" imgH="228600" progId="Equation.3">
              <p:embed/>
            </p:oleObj>
          </a:graphicData>
        </a:graphic>
      </p:graphicFrame>
      <p:graphicFrame>
        <p:nvGraphicFramePr>
          <p:cNvPr id="36885" name="Object 21"/>
          <p:cNvGraphicFramePr>
            <a:graphicFrameLocks noChangeAspect="1"/>
          </p:cNvGraphicFramePr>
          <p:nvPr/>
        </p:nvGraphicFramePr>
        <p:xfrm>
          <a:off x="5148263" y="5373688"/>
          <a:ext cx="647700" cy="611187"/>
        </p:xfrm>
        <a:graphic>
          <a:graphicData uri="http://schemas.openxmlformats.org/presentationml/2006/ole">
            <p:oleObj spid="_x0000_s49159" name="数式" r:id="rId8" imgW="228600" imgH="215640" progId="Equation.3">
              <p:embed/>
            </p:oleObj>
          </a:graphicData>
        </a:graphic>
      </p:graphicFrame>
      <p:sp>
        <p:nvSpPr>
          <p:cNvPr id="36891" name="Text Box 23"/>
          <p:cNvSpPr txBox="1">
            <a:spLocks noChangeArrowheads="1"/>
          </p:cNvSpPr>
          <p:nvPr/>
        </p:nvSpPr>
        <p:spPr bwMode="auto">
          <a:xfrm>
            <a:off x="6012160" y="3356992"/>
            <a:ext cx="2663825" cy="523220"/>
          </a:xfrm>
          <a:prstGeom prst="rect">
            <a:avLst/>
          </a:prstGeom>
          <a:noFill/>
          <a:ln w="9525">
            <a:noFill/>
            <a:miter lim="800000"/>
            <a:headEnd/>
            <a:tailEnd/>
          </a:ln>
        </p:spPr>
        <p:txBody>
          <a:bodyPr>
            <a:spAutoFit/>
          </a:bodyPr>
          <a:lstStyle/>
          <a:p>
            <a:pPr>
              <a:spcBef>
                <a:spcPct val="50000"/>
              </a:spcBef>
            </a:pPr>
            <a:r>
              <a:rPr lang="ja-JP" altLang="en-US" sz="2800" b="1" dirty="0" smtClean="0"/>
              <a:t>～ </a:t>
            </a:r>
            <a:r>
              <a:rPr lang="en-US" altLang="ja-JP" sz="2800" b="1" dirty="0" smtClean="0"/>
              <a:t>2.4e-3</a:t>
            </a:r>
            <a:endParaRPr lang="en-US" altLang="ja-JP" sz="2800" b="1" dirty="0"/>
          </a:p>
        </p:txBody>
      </p:sp>
      <p:sp>
        <p:nvSpPr>
          <p:cNvPr id="36894" name="テキスト ボックス 13"/>
          <p:cNvSpPr txBox="1">
            <a:spLocks noChangeArrowheads="1"/>
          </p:cNvSpPr>
          <p:nvPr/>
        </p:nvSpPr>
        <p:spPr bwMode="auto">
          <a:xfrm>
            <a:off x="3059113" y="6165850"/>
            <a:ext cx="1584325" cy="519113"/>
          </a:xfrm>
          <a:prstGeom prst="rect">
            <a:avLst/>
          </a:prstGeom>
          <a:noFill/>
          <a:ln w="9525">
            <a:noFill/>
            <a:miter lim="800000"/>
            <a:headEnd/>
            <a:tailEnd/>
          </a:ln>
        </p:spPr>
        <p:txBody>
          <a:bodyPr>
            <a:spAutoFit/>
          </a:bodyPr>
          <a:lstStyle/>
          <a:p>
            <a:r>
              <a:rPr lang="en-US" altLang="ja-JP" sz="2800">
                <a:latin typeface="Calibri" pitchFamily="34" charset="0"/>
              </a:rPr>
              <a:t>Mg Kα</a:t>
            </a:r>
            <a:r>
              <a:rPr lang="ja-JP" altLang="en-US" sz="2800">
                <a:latin typeface="Calibri" pitchFamily="34" charset="0"/>
              </a:rPr>
              <a:t>：</a:t>
            </a:r>
          </a:p>
        </p:txBody>
      </p:sp>
      <p:graphicFrame>
        <p:nvGraphicFramePr>
          <p:cNvPr id="36895" name="Object 31"/>
          <p:cNvGraphicFramePr>
            <a:graphicFrameLocks noChangeAspect="1"/>
          </p:cNvGraphicFramePr>
          <p:nvPr/>
        </p:nvGraphicFramePr>
        <p:xfrm>
          <a:off x="4716463" y="6092825"/>
          <a:ext cx="508000" cy="576263"/>
        </p:xfrm>
        <a:graphic>
          <a:graphicData uri="http://schemas.openxmlformats.org/presentationml/2006/ole">
            <p:oleObj spid="_x0000_s49160" name="数式" r:id="rId9" imgW="190440" imgH="215640" progId="Equation.3">
              <p:embed/>
            </p:oleObj>
          </a:graphicData>
        </a:graphic>
      </p:graphicFrame>
      <p:sp>
        <p:nvSpPr>
          <p:cNvPr id="16" name="Text Box 23"/>
          <p:cNvSpPr txBox="1">
            <a:spLocks noChangeArrowheads="1"/>
          </p:cNvSpPr>
          <p:nvPr/>
        </p:nvSpPr>
        <p:spPr bwMode="auto">
          <a:xfrm>
            <a:off x="6084168" y="3861048"/>
            <a:ext cx="2663825" cy="523220"/>
          </a:xfrm>
          <a:prstGeom prst="rect">
            <a:avLst/>
          </a:prstGeom>
          <a:noFill/>
          <a:ln w="9525">
            <a:noFill/>
            <a:miter lim="800000"/>
            <a:headEnd/>
            <a:tailEnd/>
          </a:ln>
        </p:spPr>
        <p:txBody>
          <a:bodyPr>
            <a:spAutoFit/>
          </a:bodyPr>
          <a:lstStyle/>
          <a:p>
            <a:pPr>
              <a:spcBef>
                <a:spcPct val="50000"/>
              </a:spcBef>
            </a:pPr>
            <a:r>
              <a:rPr lang="ja-JP" altLang="en-US" sz="2800" b="1" dirty="0" smtClean="0"/>
              <a:t>～ </a:t>
            </a:r>
            <a:r>
              <a:rPr lang="en-US" altLang="ja-JP" sz="2800" b="1" dirty="0" smtClean="0"/>
              <a:t>0.03</a:t>
            </a:r>
            <a:endParaRPr lang="en-US" altLang="ja-JP" sz="2800" b="1" dirty="0"/>
          </a:p>
        </p:txBody>
      </p:sp>
      <p:sp>
        <p:nvSpPr>
          <p:cNvPr id="17" name="Text Box 23"/>
          <p:cNvSpPr txBox="1">
            <a:spLocks noChangeArrowheads="1"/>
          </p:cNvSpPr>
          <p:nvPr/>
        </p:nvSpPr>
        <p:spPr bwMode="auto">
          <a:xfrm>
            <a:off x="6084168" y="4365104"/>
            <a:ext cx="2663825" cy="523220"/>
          </a:xfrm>
          <a:prstGeom prst="rect">
            <a:avLst/>
          </a:prstGeom>
          <a:noFill/>
          <a:ln w="9525">
            <a:noFill/>
            <a:miter lim="800000"/>
            <a:headEnd/>
            <a:tailEnd/>
          </a:ln>
        </p:spPr>
        <p:txBody>
          <a:bodyPr>
            <a:spAutoFit/>
          </a:bodyPr>
          <a:lstStyle/>
          <a:p>
            <a:pPr>
              <a:spcBef>
                <a:spcPct val="50000"/>
              </a:spcBef>
            </a:pPr>
            <a:r>
              <a:rPr lang="ja-JP" altLang="en-US" sz="2800" b="1" dirty="0" smtClean="0"/>
              <a:t>～ </a:t>
            </a:r>
            <a:r>
              <a:rPr lang="en-US" altLang="ja-JP" sz="2800" b="1" dirty="0" smtClean="0"/>
              <a:t>2.1e2</a:t>
            </a:r>
            <a:endParaRPr lang="en-US" altLang="ja-JP" sz="2800" b="1" dirty="0"/>
          </a:p>
        </p:txBody>
      </p:sp>
      <p:sp>
        <p:nvSpPr>
          <p:cNvPr id="18" name="Text Box 23"/>
          <p:cNvSpPr txBox="1">
            <a:spLocks noChangeArrowheads="1"/>
          </p:cNvSpPr>
          <p:nvPr/>
        </p:nvSpPr>
        <p:spPr bwMode="auto">
          <a:xfrm>
            <a:off x="6084168" y="4869160"/>
            <a:ext cx="2663825" cy="523220"/>
          </a:xfrm>
          <a:prstGeom prst="rect">
            <a:avLst/>
          </a:prstGeom>
          <a:noFill/>
          <a:ln w="9525">
            <a:noFill/>
            <a:miter lim="800000"/>
            <a:headEnd/>
            <a:tailEnd/>
          </a:ln>
        </p:spPr>
        <p:txBody>
          <a:bodyPr>
            <a:spAutoFit/>
          </a:bodyPr>
          <a:lstStyle/>
          <a:p>
            <a:pPr>
              <a:spcBef>
                <a:spcPct val="50000"/>
              </a:spcBef>
            </a:pPr>
            <a:r>
              <a:rPr lang="ja-JP" altLang="en-US" sz="2800" b="1" dirty="0" smtClean="0"/>
              <a:t>～ </a:t>
            </a:r>
            <a:r>
              <a:rPr lang="en-US" altLang="ja-JP" sz="2800" b="1" dirty="0" smtClean="0"/>
              <a:t>0.72</a:t>
            </a:r>
            <a:endParaRPr lang="en-US" altLang="ja-JP" sz="2800" b="1" dirty="0"/>
          </a:p>
        </p:txBody>
      </p:sp>
      <p:sp>
        <p:nvSpPr>
          <p:cNvPr id="19" name="Text Box 23"/>
          <p:cNvSpPr txBox="1">
            <a:spLocks noChangeArrowheads="1"/>
          </p:cNvSpPr>
          <p:nvPr/>
        </p:nvSpPr>
        <p:spPr bwMode="auto">
          <a:xfrm>
            <a:off x="6084168" y="5445224"/>
            <a:ext cx="2663825" cy="523220"/>
          </a:xfrm>
          <a:prstGeom prst="rect">
            <a:avLst/>
          </a:prstGeom>
          <a:noFill/>
          <a:ln w="9525">
            <a:noFill/>
            <a:miter lim="800000"/>
            <a:headEnd/>
            <a:tailEnd/>
          </a:ln>
        </p:spPr>
        <p:txBody>
          <a:bodyPr>
            <a:spAutoFit/>
          </a:bodyPr>
          <a:lstStyle/>
          <a:p>
            <a:pPr>
              <a:spcBef>
                <a:spcPct val="50000"/>
              </a:spcBef>
            </a:pPr>
            <a:r>
              <a:rPr lang="ja-JP" altLang="en-US" sz="2800" b="1" dirty="0" smtClean="0"/>
              <a:t>～ </a:t>
            </a:r>
            <a:r>
              <a:rPr lang="en-US" altLang="ja-JP" sz="2800" b="1" dirty="0" smtClean="0"/>
              <a:t>0.059</a:t>
            </a:r>
            <a:endParaRPr lang="en-US" altLang="ja-JP" sz="2800" b="1" dirty="0"/>
          </a:p>
        </p:txBody>
      </p:sp>
    </p:spTree>
  </p:cSld>
  <p:clrMapOvr>
    <a:masterClrMapping/>
  </p:clrMapOvr>
  <p:transition advTm="7793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08920"/>
            <a:ext cx="8229600" cy="1143000"/>
          </a:xfrm>
        </p:spPr>
        <p:txBody>
          <a:bodyPr>
            <a:normAutofit fontScale="90000"/>
          </a:bodyPr>
          <a:lstStyle/>
          <a:p>
            <a:r>
              <a:rPr kumimoji="1" lang="ja-JP" altLang="en-US" sz="6000" dirty="0" smtClean="0"/>
              <a:t>結果</a:t>
            </a:r>
            <a:r>
              <a:rPr kumimoji="1" lang="en-US" altLang="ja-JP" sz="6000" dirty="0" smtClean="0"/>
              <a:t/>
            </a:r>
            <a:br>
              <a:rPr kumimoji="1" lang="en-US" altLang="ja-JP" sz="6000" dirty="0" smtClean="0"/>
            </a:br>
            <a:r>
              <a:rPr lang="en-US" altLang="ja-JP" sz="6000" dirty="0" smtClean="0"/>
              <a:t>Al,Mg,Cu,CF2</a:t>
            </a:r>
            <a:endParaRPr kumimoji="1" lang="ja-JP" altLang="en-US" sz="6000" dirty="0"/>
          </a:p>
        </p:txBody>
      </p:sp>
    </p:spTree>
  </p:cSld>
  <p:clrMapOvr>
    <a:masterClrMapping/>
  </p:clrMapOvr>
  <p:transition advTm="759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3"/>
          <p:cNvPicPr>
            <a:picLocks noChangeAspect="1" noChangeArrowheads="1"/>
          </p:cNvPicPr>
          <p:nvPr/>
        </p:nvPicPr>
        <p:blipFill>
          <a:blip r:embed="rId2" cstate="print"/>
          <a:srcRect/>
          <a:stretch>
            <a:fillRect/>
          </a:stretch>
        </p:blipFill>
        <p:spPr bwMode="auto">
          <a:xfrm>
            <a:off x="250825" y="1052513"/>
            <a:ext cx="8267700" cy="5676900"/>
          </a:xfrm>
          <a:prstGeom prst="rect">
            <a:avLst/>
          </a:prstGeom>
          <a:noFill/>
          <a:ln w="9525">
            <a:noFill/>
            <a:miter lim="800000"/>
            <a:headEnd/>
            <a:tailEnd/>
          </a:ln>
        </p:spPr>
      </p:pic>
      <p:sp>
        <p:nvSpPr>
          <p:cNvPr id="45058" name="タイトル 1"/>
          <p:cNvSpPr>
            <a:spLocks noGrp="1"/>
          </p:cNvSpPr>
          <p:nvPr>
            <p:ph type="title"/>
          </p:nvPr>
        </p:nvSpPr>
        <p:spPr/>
        <p:txBody>
          <a:bodyPr/>
          <a:lstStyle/>
          <a:p>
            <a:pPr eaLnBrk="1" hangingPunct="1"/>
            <a:r>
              <a:rPr lang="ja-JP" altLang="en-US" dirty="0" smtClean="0"/>
              <a:t>二次ターゲット：</a:t>
            </a:r>
            <a:r>
              <a:rPr lang="en-US" altLang="ja-JP" dirty="0" smtClean="0"/>
              <a:t>Mg</a:t>
            </a:r>
            <a:endParaRPr lang="ja-JP" altLang="en-US" dirty="0" smtClean="0"/>
          </a:p>
        </p:txBody>
      </p:sp>
      <p:sp>
        <p:nvSpPr>
          <p:cNvPr id="45059" name="Text Box 11"/>
          <p:cNvSpPr txBox="1">
            <a:spLocks noChangeArrowheads="1"/>
          </p:cNvSpPr>
          <p:nvPr/>
        </p:nvSpPr>
        <p:spPr bwMode="auto">
          <a:xfrm>
            <a:off x="4859338" y="5084763"/>
            <a:ext cx="3384550" cy="584775"/>
          </a:xfrm>
          <a:prstGeom prst="rect">
            <a:avLst/>
          </a:prstGeom>
          <a:noFill/>
          <a:ln w="9525">
            <a:noFill/>
            <a:miter lim="800000"/>
            <a:headEnd/>
            <a:tailEnd/>
          </a:ln>
        </p:spPr>
        <p:txBody>
          <a:bodyPr>
            <a:spAutoFit/>
          </a:bodyPr>
          <a:lstStyle/>
          <a:p>
            <a:pPr>
              <a:spcBef>
                <a:spcPct val="50000"/>
              </a:spcBef>
            </a:pPr>
            <a:r>
              <a:rPr lang="ja-JP" altLang="en-US" sz="3200" b="1" dirty="0" smtClean="0">
                <a:latin typeface="Calibri" pitchFamily="34" charset="0"/>
              </a:rPr>
              <a:t>特性</a:t>
            </a:r>
            <a:r>
              <a:rPr lang="en-US" altLang="ja-JP" sz="3200" b="1" dirty="0">
                <a:latin typeface="Calibri" pitchFamily="34" charset="0"/>
              </a:rPr>
              <a:t>X</a:t>
            </a:r>
            <a:r>
              <a:rPr lang="ja-JP" altLang="en-US" sz="3200" b="1" dirty="0">
                <a:latin typeface="Calibri" pitchFamily="34" charset="0"/>
              </a:rPr>
              <a:t>線が見えた</a:t>
            </a:r>
          </a:p>
        </p:txBody>
      </p:sp>
      <p:sp>
        <p:nvSpPr>
          <p:cNvPr id="45060" name="Text Box 12"/>
          <p:cNvSpPr txBox="1">
            <a:spLocks noChangeArrowheads="1"/>
          </p:cNvSpPr>
          <p:nvPr/>
        </p:nvSpPr>
        <p:spPr bwMode="auto">
          <a:xfrm>
            <a:off x="3132138" y="1341438"/>
            <a:ext cx="1944687" cy="1160462"/>
          </a:xfrm>
          <a:prstGeom prst="rect">
            <a:avLst/>
          </a:prstGeom>
          <a:noFill/>
          <a:ln w="9525">
            <a:noFill/>
            <a:miter lim="800000"/>
            <a:headEnd/>
            <a:tailEnd/>
          </a:ln>
        </p:spPr>
        <p:txBody>
          <a:bodyPr>
            <a:spAutoFit/>
          </a:bodyPr>
          <a:lstStyle/>
          <a:p>
            <a:pPr>
              <a:spcBef>
                <a:spcPct val="50000"/>
              </a:spcBef>
            </a:pPr>
            <a:r>
              <a:rPr lang="en-US" altLang="ja-JP" sz="2800">
                <a:latin typeface="Calibri" pitchFamily="34" charset="0"/>
              </a:rPr>
              <a:t>Mg Kα</a:t>
            </a:r>
          </a:p>
          <a:p>
            <a:pPr>
              <a:spcBef>
                <a:spcPct val="50000"/>
              </a:spcBef>
            </a:pPr>
            <a:r>
              <a:rPr lang="en-US" altLang="ja-JP" sz="2800">
                <a:latin typeface="Calibri" pitchFamily="34" charset="0"/>
              </a:rPr>
              <a:t>1.25keV</a:t>
            </a:r>
          </a:p>
        </p:txBody>
      </p:sp>
      <p:sp>
        <p:nvSpPr>
          <p:cNvPr id="45061" name="Line 13"/>
          <p:cNvSpPr>
            <a:spLocks noChangeShapeType="1"/>
          </p:cNvSpPr>
          <p:nvPr/>
        </p:nvSpPr>
        <p:spPr bwMode="auto">
          <a:xfrm>
            <a:off x="3563938" y="2565400"/>
            <a:ext cx="0" cy="792163"/>
          </a:xfrm>
          <a:prstGeom prst="line">
            <a:avLst/>
          </a:prstGeom>
          <a:noFill/>
          <a:ln w="57150">
            <a:solidFill>
              <a:schemeClr val="tx1"/>
            </a:solidFill>
            <a:round/>
            <a:headEnd/>
            <a:tailEnd type="triangle" w="med" len="med"/>
          </a:ln>
        </p:spPr>
        <p:txBody>
          <a:bodyPr/>
          <a:lstStyle/>
          <a:p>
            <a:endParaRPr lang="ja-JP" altLang="en-US"/>
          </a:p>
        </p:txBody>
      </p:sp>
      <p:sp>
        <p:nvSpPr>
          <p:cNvPr id="45062" name="テキスト ボックス 8"/>
          <p:cNvSpPr txBox="1">
            <a:spLocks noChangeArrowheads="1"/>
          </p:cNvSpPr>
          <p:nvPr/>
        </p:nvSpPr>
        <p:spPr bwMode="auto">
          <a:xfrm>
            <a:off x="4500563" y="2781300"/>
            <a:ext cx="3887787" cy="1077218"/>
          </a:xfrm>
          <a:prstGeom prst="rect">
            <a:avLst/>
          </a:prstGeom>
          <a:noFill/>
          <a:ln w="9525">
            <a:noFill/>
            <a:miter lim="800000"/>
            <a:headEnd/>
            <a:tailEnd/>
          </a:ln>
        </p:spPr>
        <p:txBody>
          <a:bodyPr>
            <a:spAutoFit/>
          </a:bodyPr>
          <a:lstStyle/>
          <a:p>
            <a:r>
              <a:rPr lang="ja-JP" altLang="en-US" sz="3200" dirty="0">
                <a:latin typeface="Calibri" pitchFamily="34" charset="0"/>
              </a:rPr>
              <a:t>ピーク高の予測値は</a:t>
            </a:r>
            <a:endParaRPr lang="en-US" altLang="ja-JP" sz="3200" dirty="0">
              <a:latin typeface="Calibri" pitchFamily="34" charset="0"/>
            </a:endParaRPr>
          </a:p>
          <a:p>
            <a:r>
              <a:rPr lang="en-US" altLang="ja-JP" sz="3200" dirty="0">
                <a:latin typeface="Calibri" pitchFamily="34" charset="0"/>
              </a:rPr>
              <a:t>Mg   ~ </a:t>
            </a:r>
            <a:r>
              <a:rPr lang="en-US" altLang="ja-JP" sz="3200" dirty="0" smtClean="0">
                <a:latin typeface="Calibri" pitchFamily="34" charset="0"/>
              </a:rPr>
              <a:t>0.001(counts/s)</a:t>
            </a:r>
          </a:p>
        </p:txBody>
      </p:sp>
      <p:cxnSp>
        <p:nvCxnSpPr>
          <p:cNvPr id="9" name="直線矢印コネクタ 8"/>
          <p:cNvCxnSpPr/>
          <p:nvPr/>
        </p:nvCxnSpPr>
        <p:spPr>
          <a:xfrm>
            <a:off x="3563888" y="3789040"/>
            <a:ext cx="0" cy="1944216"/>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103440" y="4005064"/>
            <a:ext cx="5040560" cy="584775"/>
          </a:xfrm>
          <a:prstGeom prst="rect">
            <a:avLst/>
          </a:prstGeom>
          <a:noFill/>
        </p:spPr>
        <p:txBody>
          <a:bodyPr wrap="square" rtlCol="0">
            <a:spAutoFit/>
          </a:bodyPr>
          <a:lstStyle/>
          <a:p>
            <a:r>
              <a:rPr kumimoji="1" lang="ja-JP" altLang="en-US" sz="3200" dirty="0" smtClean="0"/>
              <a:t>実測値～ </a:t>
            </a:r>
            <a:r>
              <a:rPr lang="en-US" altLang="ja-JP" sz="3200" dirty="0" smtClean="0"/>
              <a:t>0.004(counts/s)</a:t>
            </a:r>
            <a:endParaRPr kumimoji="1" lang="ja-JP" altLang="en-US" sz="3200" dirty="0"/>
          </a:p>
        </p:txBody>
      </p:sp>
      <p:sp>
        <p:nvSpPr>
          <p:cNvPr id="10" name="テキスト ボックス 9"/>
          <p:cNvSpPr txBox="1"/>
          <p:nvPr/>
        </p:nvSpPr>
        <p:spPr>
          <a:xfrm>
            <a:off x="4860032" y="1628800"/>
            <a:ext cx="4680520" cy="954107"/>
          </a:xfrm>
          <a:prstGeom prst="rect">
            <a:avLst/>
          </a:prstGeom>
          <a:noFill/>
        </p:spPr>
        <p:txBody>
          <a:bodyPr wrap="square" rtlCol="0">
            <a:spAutoFit/>
          </a:bodyPr>
          <a:lstStyle/>
          <a:p>
            <a:r>
              <a:rPr kumimoji="1" lang="ja-JP" altLang="en-US" sz="2800" dirty="0" smtClean="0"/>
              <a:t>高さ</a:t>
            </a:r>
            <a:r>
              <a:rPr kumimoji="1" lang="en-US" altLang="ja-JP" sz="2800" dirty="0" smtClean="0"/>
              <a:t>0.012(counts/s/</a:t>
            </a:r>
            <a:r>
              <a:rPr kumimoji="1" lang="en-US" altLang="ja-JP" sz="2800" dirty="0" err="1" smtClean="0"/>
              <a:t>keV</a:t>
            </a:r>
            <a:r>
              <a:rPr kumimoji="1" lang="en-US" altLang="ja-JP" sz="2800" dirty="0" smtClean="0"/>
              <a:t>)</a:t>
            </a:r>
          </a:p>
          <a:p>
            <a:r>
              <a:rPr lang="ja-JP" altLang="en-US" sz="2800" dirty="0" smtClean="0"/>
              <a:t>幅　</a:t>
            </a:r>
            <a:r>
              <a:rPr lang="en-US" altLang="ja-JP" sz="2800" dirty="0" smtClean="0"/>
              <a:t>0.33(</a:t>
            </a:r>
            <a:r>
              <a:rPr lang="en-US" altLang="ja-JP" sz="2800" dirty="0" err="1" smtClean="0"/>
              <a:t>kev</a:t>
            </a:r>
            <a:r>
              <a:rPr lang="en-US" altLang="ja-JP" sz="2800" dirty="0" smtClean="0"/>
              <a:t>)</a:t>
            </a:r>
            <a:endParaRPr kumimoji="1" lang="ja-JP" altLang="en-US" sz="2800" dirty="0"/>
          </a:p>
        </p:txBody>
      </p:sp>
    </p:spTree>
  </p:cSld>
  <p:clrMapOvr>
    <a:masterClrMapping/>
  </p:clrMapOvr>
  <p:transition advTm="4779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1"/>
          <p:cNvPicPr>
            <a:picLocks noChangeAspect="1" noChangeArrowheads="1"/>
          </p:cNvPicPr>
          <p:nvPr/>
        </p:nvPicPr>
        <p:blipFill>
          <a:blip r:embed="rId2" cstate="print"/>
          <a:srcRect/>
          <a:stretch>
            <a:fillRect/>
          </a:stretch>
        </p:blipFill>
        <p:spPr bwMode="auto">
          <a:xfrm>
            <a:off x="323850" y="981075"/>
            <a:ext cx="8424863" cy="5784850"/>
          </a:xfrm>
          <a:prstGeom prst="rect">
            <a:avLst/>
          </a:prstGeom>
          <a:noFill/>
          <a:ln w="9525">
            <a:noFill/>
            <a:miter lim="800000"/>
            <a:headEnd/>
            <a:tailEnd/>
          </a:ln>
        </p:spPr>
      </p:pic>
      <p:sp>
        <p:nvSpPr>
          <p:cNvPr id="46082" name="タイトル 1"/>
          <p:cNvSpPr>
            <a:spLocks noGrp="1"/>
          </p:cNvSpPr>
          <p:nvPr>
            <p:ph type="title" idx="4294967295"/>
          </p:nvPr>
        </p:nvSpPr>
        <p:spPr/>
        <p:txBody>
          <a:bodyPr/>
          <a:lstStyle/>
          <a:p>
            <a:pPr eaLnBrk="1" hangingPunct="1"/>
            <a:r>
              <a:rPr lang="ja-JP" altLang="en-US" dirty="0" smtClean="0"/>
              <a:t>二次ターゲット：</a:t>
            </a:r>
            <a:r>
              <a:rPr lang="en-US" altLang="ja-JP" dirty="0" smtClean="0"/>
              <a:t>Al</a:t>
            </a:r>
            <a:endParaRPr lang="ja-JP" altLang="en-US" dirty="0" smtClean="0"/>
          </a:p>
        </p:txBody>
      </p:sp>
      <p:sp>
        <p:nvSpPr>
          <p:cNvPr id="46083" name="Text Box 11"/>
          <p:cNvSpPr txBox="1">
            <a:spLocks noChangeArrowheads="1"/>
          </p:cNvSpPr>
          <p:nvPr/>
        </p:nvSpPr>
        <p:spPr bwMode="auto">
          <a:xfrm>
            <a:off x="5219700" y="5013325"/>
            <a:ext cx="3384550" cy="579438"/>
          </a:xfrm>
          <a:prstGeom prst="rect">
            <a:avLst/>
          </a:prstGeom>
          <a:noFill/>
          <a:ln w="9525">
            <a:noFill/>
            <a:miter lim="800000"/>
            <a:headEnd/>
            <a:tailEnd/>
          </a:ln>
        </p:spPr>
        <p:txBody>
          <a:bodyPr>
            <a:spAutoFit/>
          </a:bodyPr>
          <a:lstStyle/>
          <a:p>
            <a:pPr>
              <a:spcBef>
                <a:spcPct val="50000"/>
              </a:spcBef>
            </a:pPr>
            <a:r>
              <a:rPr lang="ja-JP" altLang="en-US" sz="3200" b="1">
                <a:latin typeface="Calibri" pitchFamily="34" charset="0"/>
              </a:rPr>
              <a:t>特性</a:t>
            </a:r>
            <a:r>
              <a:rPr lang="en-US" altLang="ja-JP" sz="3200" b="1">
                <a:latin typeface="Calibri" pitchFamily="34" charset="0"/>
              </a:rPr>
              <a:t>X</a:t>
            </a:r>
            <a:r>
              <a:rPr lang="ja-JP" altLang="en-US" sz="3200" b="1">
                <a:latin typeface="Calibri" pitchFamily="34" charset="0"/>
              </a:rPr>
              <a:t>線が見えた</a:t>
            </a:r>
          </a:p>
        </p:txBody>
      </p:sp>
      <p:sp>
        <p:nvSpPr>
          <p:cNvPr id="46084" name="Text Box 15"/>
          <p:cNvSpPr txBox="1">
            <a:spLocks noChangeArrowheads="1"/>
          </p:cNvSpPr>
          <p:nvPr/>
        </p:nvSpPr>
        <p:spPr bwMode="auto">
          <a:xfrm>
            <a:off x="3995738" y="1700213"/>
            <a:ext cx="1441450" cy="1160462"/>
          </a:xfrm>
          <a:prstGeom prst="rect">
            <a:avLst/>
          </a:prstGeom>
          <a:noFill/>
          <a:ln w="9525">
            <a:noFill/>
            <a:miter lim="800000"/>
            <a:headEnd/>
            <a:tailEnd/>
          </a:ln>
        </p:spPr>
        <p:txBody>
          <a:bodyPr>
            <a:spAutoFit/>
          </a:bodyPr>
          <a:lstStyle/>
          <a:p>
            <a:pPr>
              <a:spcBef>
                <a:spcPct val="50000"/>
              </a:spcBef>
            </a:pPr>
            <a:r>
              <a:rPr lang="en-US" altLang="ja-JP" sz="2800">
                <a:latin typeface="Calibri" pitchFamily="34" charset="0"/>
              </a:rPr>
              <a:t>Al Kα</a:t>
            </a:r>
          </a:p>
          <a:p>
            <a:pPr>
              <a:spcBef>
                <a:spcPct val="50000"/>
              </a:spcBef>
            </a:pPr>
            <a:r>
              <a:rPr lang="en-US" altLang="ja-JP" sz="2800">
                <a:latin typeface="Calibri" pitchFamily="34" charset="0"/>
              </a:rPr>
              <a:t>1.49keV</a:t>
            </a:r>
          </a:p>
        </p:txBody>
      </p:sp>
      <p:sp>
        <p:nvSpPr>
          <p:cNvPr id="46085" name="Line 16"/>
          <p:cNvSpPr>
            <a:spLocks noChangeShapeType="1"/>
          </p:cNvSpPr>
          <p:nvPr/>
        </p:nvSpPr>
        <p:spPr bwMode="auto">
          <a:xfrm flipH="1">
            <a:off x="3995738" y="2924175"/>
            <a:ext cx="288925" cy="1728788"/>
          </a:xfrm>
          <a:prstGeom prst="line">
            <a:avLst/>
          </a:prstGeom>
          <a:noFill/>
          <a:ln w="38100">
            <a:solidFill>
              <a:schemeClr val="tx1"/>
            </a:solidFill>
            <a:round/>
            <a:headEnd/>
            <a:tailEnd type="triangle" w="med" len="med"/>
          </a:ln>
        </p:spPr>
        <p:txBody>
          <a:bodyPr/>
          <a:lstStyle/>
          <a:p>
            <a:endParaRPr lang="ja-JP" altLang="en-US"/>
          </a:p>
        </p:txBody>
      </p:sp>
    </p:spTree>
  </p:cSld>
  <p:clrMapOvr>
    <a:masterClrMapping/>
  </p:clrMapOvr>
  <p:transition advTm="1265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08720"/>
            <a:ext cx="7772400" cy="1470025"/>
          </a:xfrm>
        </p:spPr>
        <p:txBody>
          <a:bodyPr/>
          <a:lstStyle/>
          <a:p>
            <a:r>
              <a:rPr lang="ja-JP" altLang="en-US" dirty="0"/>
              <a:t>概要</a:t>
            </a:r>
            <a:endParaRPr kumimoji="1" lang="ja-JP" altLang="en-US" dirty="0"/>
          </a:p>
        </p:txBody>
      </p:sp>
      <p:sp>
        <p:nvSpPr>
          <p:cNvPr id="3" name="サブタイトル 2"/>
          <p:cNvSpPr>
            <a:spLocks noGrp="1"/>
          </p:cNvSpPr>
          <p:nvPr>
            <p:ph type="subTitle" idx="1"/>
          </p:nvPr>
        </p:nvSpPr>
        <p:spPr>
          <a:xfrm>
            <a:off x="539552" y="2276872"/>
            <a:ext cx="4104456" cy="3888432"/>
          </a:xfrm>
        </p:spPr>
        <p:txBody>
          <a:bodyPr>
            <a:normAutofit/>
          </a:bodyPr>
          <a:lstStyle/>
          <a:p>
            <a:pPr algn="l"/>
            <a:r>
              <a:rPr lang="ja-JP" altLang="en-US" sz="3600" dirty="0" smtClean="0">
                <a:solidFill>
                  <a:schemeClr val="tx1"/>
                </a:solidFill>
                <a:latin typeface="+mn-ea"/>
              </a:rPr>
              <a:t>Ｘ線検出器の</a:t>
            </a:r>
            <a:endParaRPr lang="en-US" altLang="ja-JP" sz="3600" dirty="0" smtClean="0">
              <a:solidFill>
                <a:schemeClr val="tx1"/>
              </a:solidFill>
              <a:latin typeface="+mn-ea"/>
            </a:endParaRPr>
          </a:p>
          <a:p>
            <a:pPr algn="l"/>
            <a:r>
              <a:rPr lang="ja-JP" altLang="en-US" sz="3600" dirty="0" smtClean="0">
                <a:solidFill>
                  <a:schemeClr val="tx1"/>
                </a:solidFill>
                <a:latin typeface="+mn-ea"/>
              </a:rPr>
              <a:t>地上較正用に、</a:t>
            </a:r>
            <a:endParaRPr lang="en-US" altLang="ja-JP" sz="3600" dirty="0" smtClean="0">
              <a:solidFill>
                <a:schemeClr val="tx1"/>
              </a:solidFill>
              <a:latin typeface="+mn-ea"/>
            </a:endParaRPr>
          </a:p>
          <a:p>
            <a:pPr algn="l"/>
            <a:r>
              <a:rPr lang="ja-JP" altLang="en-US" sz="3600" dirty="0" smtClean="0">
                <a:solidFill>
                  <a:schemeClr val="tx1"/>
                </a:solidFill>
                <a:latin typeface="+mn-ea"/>
              </a:rPr>
              <a:t>低エネルギー単色</a:t>
            </a:r>
            <a:endParaRPr lang="en-US" altLang="ja-JP" sz="3600" dirty="0" smtClean="0">
              <a:solidFill>
                <a:schemeClr val="tx1"/>
              </a:solidFill>
              <a:latin typeface="+mn-ea"/>
            </a:endParaRPr>
          </a:p>
          <a:p>
            <a:pPr algn="l"/>
            <a:r>
              <a:rPr lang="ja-JP" altLang="en-US" sz="3600" dirty="0" smtClean="0">
                <a:solidFill>
                  <a:schemeClr val="tx1"/>
                </a:solidFill>
                <a:latin typeface="+mn-ea"/>
              </a:rPr>
              <a:t>Ｘ線発生装置の</a:t>
            </a:r>
            <a:endParaRPr lang="en-US" altLang="ja-JP" sz="3600" dirty="0" smtClean="0">
              <a:solidFill>
                <a:schemeClr val="tx1"/>
              </a:solidFill>
              <a:latin typeface="+mn-ea"/>
            </a:endParaRPr>
          </a:p>
          <a:p>
            <a:pPr algn="l"/>
            <a:r>
              <a:rPr lang="ja-JP" altLang="en-US" sz="3600" dirty="0" smtClean="0">
                <a:solidFill>
                  <a:schemeClr val="tx1"/>
                </a:solidFill>
                <a:latin typeface="+mn-ea"/>
              </a:rPr>
              <a:t>製作をした。</a:t>
            </a:r>
            <a:endParaRPr lang="en-US" altLang="ja-JP" sz="3600" dirty="0" smtClean="0">
              <a:solidFill>
                <a:schemeClr val="tx1"/>
              </a:solidFill>
              <a:latin typeface="+mn-ea"/>
            </a:endParaRPr>
          </a:p>
        </p:txBody>
      </p:sp>
      <p:pic>
        <p:nvPicPr>
          <p:cNvPr id="24578" name="Picture 2" descr="ASTRO-H完成予想図-5"/>
          <p:cNvPicPr>
            <a:picLocks noChangeAspect="1" noChangeArrowheads="1"/>
          </p:cNvPicPr>
          <p:nvPr/>
        </p:nvPicPr>
        <p:blipFill>
          <a:blip r:embed="rId3" cstate="print"/>
          <a:srcRect/>
          <a:stretch>
            <a:fillRect/>
          </a:stretch>
        </p:blipFill>
        <p:spPr bwMode="auto">
          <a:xfrm>
            <a:off x="4690453" y="2348881"/>
            <a:ext cx="3871870" cy="2736304"/>
          </a:xfrm>
          <a:prstGeom prst="rect">
            <a:avLst/>
          </a:prstGeom>
          <a:noFill/>
        </p:spPr>
      </p:pic>
      <p:sp>
        <p:nvSpPr>
          <p:cNvPr id="5" name="テキスト ボックス 4"/>
          <p:cNvSpPr txBox="1"/>
          <p:nvPr/>
        </p:nvSpPr>
        <p:spPr>
          <a:xfrm>
            <a:off x="5004048" y="5085184"/>
            <a:ext cx="3240360" cy="677108"/>
          </a:xfrm>
          <a:prstGeom prst="rect">
            <a:avLst/>
          </a:prstGeom>
          <a:noFill/>
        </p:spPr>
        <p:txBody>
          <a:bodyPr wrap="square" rtlCol="0">
            <a:spAutoFit/>
          </a:bodyPr>
          <a:lstStyle/>
          <a:p>
            <a:pPr algn="ctr"/>
            <a:r>
              <a:rPr lang="en-US" altLang="ja-JP" sz="2400" b="1" dirty="0" smtClean="0"/>
              <a:t>ASTRO-H</a:t>
            </a:r>
            <a:r>
              <a:rPr lang="ja-JP" altLang="en-US" sz="2400" b="1" dirty="0" smtClean="0"/>
              <a:t>完成予想図</a:t>
            </a:r>
            <a:endParaRPr lang="en-US" altLang="ja-JP" sz="2400" b="1" dirty="0"/>
          </a:p>
          <a:p>
            <a:pPr algn="ctr"/>
            <a:r>
              <a:rPr lang="ja-JP" altLang="en-US" sz="1400" dirty="0" smtClean="0"/>
              <a:t>イラスト 池下章裕氏</a:t>
            </a:r>
            <a:r>
              <a:rPr lang="en-US" altLang="ja-JP" sz="1400" dirty="0" smtClean="0"/>
              <a:t>/</a:t>
            </a:r>
            <a:r>
              <a:rPr lang="ja-JP" altLang="en-US" sz="1400" dirty="0" smtClean="0"/>
              <a:t>提供 </a:t>
            </a:r>
            <a:r>
              <a:rPr lang="en-US" altLang="ja-JP" sz="1400" dirty="0" smtClean="0"/>
              <a:t>JAXA</a:t>
            </a:r>
            <a:endParaRPr kumimoji="1" lang="ja-JP" altLang="en-US" sz="1400" dirty="0"/>
          </a:p>
        </p:txBody>
      </p:sp>
    </p:spTree>
  </p:cSld>
  <p:clrMapOvr>
    <a:masterClrMapping/>
  </p:clrMapOvr>
  <p:transition advTm="1945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p:cNvPicPr>
            <a:picLocks noChangeAspect="1" noChangeArrowheads="1"/>
          </p:cNvPicPr>
          <p:nvPr/>
        </p:nvPicPr>
        <p:blipFill>
          <a:blip r:embed="rId2" cstate="print"/>
          <a:srcRect/>
          <a:stretch>
            <a:fillRect/>
          </a:stretch>
        </p:blipFill>
        <p:spPr bwMode="auto">
          <a:xfrm>
            <a:off x="179388" y="1223963"/>
            <a:ext cx="8713787" cy="5634037"/>
          </a:xfrm>
          <a:prstGeom prst="rect">
            <a:avLst/>
          </a:prstGeom>
          <a:noFill/>
          <a:ln w="9525">
            <a:noFill/>
            <a:miter lim="800000"/>
            <a:headEnd/>
            <a:tailEnd/>
          </a:ln>
          <a:effectLst/>
        </p:spPr>
      </p:pic>
      <p:sp>
        <p:nvSpPr>
          <p:cNvPr id="47105" name="タイトル 1"/>
          <p:cNvSpPr>
            <a:spLocks noGrp="1"/>
          </p:cNvSpPr>
          <p:nvPr>
            <p:ph type="title" idx="4294967295"/>
          </p:nvPr>
        </p:nvSpPr>
        <p:spPr/>
        <p:txBody>
          <a:bodyPr/>
          <a:lstStyle/>
          <a:p>
            <a:pPr eaLnBrk="1" hangingPunct="1"/>
            <a:r>
              <a:rPr lang="ja-JP" altLang="en-US" dirty="0" smtClean="0"/>
              <a:t>二次ターゲット：</a:t>
            </a:r>
            <a:r>
              <a:rPr lang="en-US" altLang="ja-JP" dirty="0" smtClean="0"/>
              <a:t>Cu</a:t>
            </a:r>
          </a:p>
        </p:txBody>
      </p:sp>
      <p:sp>
        <p:nvSpPr>
          <p:cNvPr id="47107" name="Line 6"/>
          <p:cNvSpPr>
            <a:spLocks noChangeShapeType="1"/>
          </p:cNvSpPr>
          <p:nvPr/>
        </p:nvSpPr>
        <p:spPr bwMode="auto">
          <a:xfrm flipH="1">
            <a:off x="2555875" y="1989138"/>
            <a:ext cx="576263" cy="73025"/>
          </a:xfrm>
          <a:prstGeom prst="line">
            <a:avLst/>
          </a:prstGeom>
          <a:noFill/>
          <a:ln w="57150">
            <a:solidFill>
              <a:schemeClr val="tx1"/>
            </a:solidFill>
            <a:round/>
            <a:headEnd/>
            <a:tailEnd type="triangle" w="med" len="med"/>
          </a:ln>
        </p:spPr>
        <p:txBody>
          <a:bodyPr/>
          <a:lstStyle/>
          <a:p>
            <a:endParaRPr lang="ja-JP" altLang="en-US"/>
          </a:p>
        </p:txBody>
      </p:sp>
      <p:sp>
        <p:nvSpPr>
          <p:cNvPr id="47108" name="Text Box 7"/>
          <p:cNvSpPr txBox="1">
            <a:spLocks noChangeArrowheads="1"/>
          </p:cNvSpPr>
          <p:nvPr/>
        </p:nvSpPr>
        <p:spPr bwMode="auto">
          <a:xfrm>
            <a:off x="3132138" y="1557338"/>
            <a:ext cx="1223962" cy="1004887"/>
          </a:xfrm>
          <a:prstGeom prst="rect">
            <a:avLst/>
          </a:prstGeom>
          <a:noFill/>
          <a:ln w="9525">
            <a:noFill/>
            <a:miter lim="800000"/>
            <a:headEnd/>
            <a:tailEnd/>
          </a:ln>
        </p:spPr>
        <p:txBody>
          <a:bodyPr>
            <a:spAutoFit/>
          </a:bodyPr>
          <a:lstStyle/>
          <a:p>
            <a:pPr>
              <a:spcBef>
                <a:spcPct val="50000"/>
              </a:spcBef>
            </a:pPr>
            <a:r>
              <a:rPr lang="en-US" altLang="ja-JP" sz="2400">
                <a:latin typeface="Calibri" pitchFamily="34" charset="0"/>
              </a:rPr>
              <a:t>CuLα</a:t>
            </a:r>
          </a:p>
          <a:p>
            <a:pPr>
              <a:spcBef>
                <a:spcPct val="50000"/>
              </a:spcBef>
            </a:pPr>
            <a:r>
              <a:rPr lang="en-US" altLang="ja-JP" sz="2400">
                <a:latin typeface="Calibri" pitchFamily="34" charset="0"/>
              </a:rPr>
              <a:t>0.93keV</a:t>
            </a:r>
          </a:p>
        </p:txBody>
      </p:sp>
      <p:sp>
        <p:nvSpPr>
          <p:cNvPr id="47109" name="Text Box 8"/>
          <p:cNvSpPr txBox="1">
            <a:spLocks noChangeArrowheads="1"/>
          </p:cNvSpPr>
          <p:nvPr/>
        </p:nvSpPr>
        <p:spPr bwMode="auto">
          <a:xfrm>
            <a:off x="7524750" y="1916113"/>
            <a:ext cx="1223963" cy="1004887"/>
          </a:xfrm>
          <a:prstGeom prst="rect">
            <a:avLst/>
          </a:prstGeom>
          <a:noFill/>
          <a:ln w="9525">
            <a:noFill/>
            <a:miter lim="800000"/>
            <a:headEnd/>
            <a:tailEnd/>
          </a:ln>
        </p:spPr>
        <p:txBody>
          <a:bodyPr>
            <a:spAutoFit/>
          </a:bodyPr>
          <a:lstStyle/>
          <a:p>
            <a:pPr>
              <a:spcBef>
                <a:spcPct val="50000"/>
              </a:spcBef>
            </a:pPr>
            <a:r>
              <a:rPr lang="en-US" altLang="ja-JP" sz="2400">
                <a:latin typeface="Calibri" pitchFamily="34" charset="0"/>
              </a:rPr>
              <a:t>CuKα</a:t>
            </a:r>
          </a:p>
          <a:p>
            <a:pPr>
              <a:spcBef>
                <a:spcPct val="50000"/>
              </a:spcBef>
            </a:pPr>
            <a:r>
              <a:rPr lang="en-US" altLang="ja-JP" sz="2400">
                <a:latin typeface="Calibri" pitchFamily="34" charset="0"/>
              </a:rPr>
              <a:t>8.05keV</a:t>
            </a:r>
          </a:p>
        </p:txBody>
      </p:sp>
      <p:sp>
        <p:nvSpPr>
          <p:cNvPr id="47110" name="Line 9"/>
          <p:cNvSpPr>
            <a:spLocks noChangeShapeType="1"/>
          </p:cNvSpPr>
          <p:nvPr/>
        </p:nvSpPr>
        <p:spPr bwMode="auto">
          <a:xfrm flipH="1">
            <a:off x="7380288" y="2997200"/>
            <a:ext cx="647700" cy="647700"/>
          </a:xfrm>
          <a:prstGeom prst="line">
            <a:avLst/>
          </a:prstGeom>
          <a:noFill/>
          <a:ln w="57150">
            <a:solidFill>
              <a:schemeClr val="tx1"/>
            </a:solidFill>
            <a:round/>
            <a:headEnd/>
            <a:tailEnd type="triangle" w="med" len="med"/>
          </a:ln>
        </p:spPr>
        <p:txBody>
          <a:bodyPr/>
          <a:lstStyle/>
          <a:p>
            <a:endParaRPr lang="ja-JP" altLang="en-US"/>
          </a:p>
        </p:txBody>
      </p:sp>
      <p:sp>
        <p:nvSpPr>
          <p:cNvPr id="47113" name="Text Box 9"/>
          <p:cNvSpPr txBox="1">
            <a:spLocks noChangeArrowheads="1"/>
          </p:cNvSpPr>
          <p:nvPr/>
        </p:nvSpPr>
        <p:spPr bwMode="auto">
          <a:xfrm>
            <a:off x="5940425" y="3213100"/>
            <a:ext cx="1225550" cy="1004888"/>
          </a:xfrm>
          <a:prstGeom prst="rect">
            <a:avLst/>
          </a:prstGeom>
          <a:noFill/>
          <a:ln w="9525">
            <a:noFill/>
            <a:miter lim="800000"/>
            <a:headEnd/>
            <a:tailEnd/>
          </a:ln>
          <a:effectLst/>
        </p:spPr>
        <p:txBody>
          <a:bodyPr>
            <a:spAutoFit/>
          </a:bodyPr>
          <a:lstStyle/>
          <a:p>
            <a:pPr>
              <a:spcBef>
                <a:spcPct val="50000"/>
              </a:spcBef>
            </a:pPr>
            <a:r>
              <a:rPr lang="en-US" altLang="ja-JP" sz="2400"/>
              <a:t>V Kα</a:t>
            </a:r>
          </a:p>
          <a:p>
            <a:pPr>
              <a:spcBef>
                <a:spcPct val="50000"/>
              </a:spcBef>
            </a:pPr>
            <a:r>
              <a:rPr lang="en-US" altLang="ja-JP" sz="2400"/>
              <a:t>4.9keV</a:t>
            </a:r>
          </a:p>
        </p:txBody>
      </p:sp>
      <p:sp>
        <p:nvSpPr>
          <p:cNvPr id="47114" name="Line 9"/>
          <p:cNvSpPr>
            <a:spLocks noChangeShapeType="1"/>
          </p:cNvSpPr>
          <p:nvPr/>
        </p:nvSpPr>
        <p:spPr bwMode="auto">
          <a:xfrm flipH="1">
            <a:off x="5292725" y="3644900"/>
            <a:ext cx="647700" cy="144463"/>
          </a:xfrm>
          <a:prstGeom prst="line">
            <a:avLst/>
          </a:prstGeom>
          <a:noFill/>
          <a:ln w="57150">
            <a:solidFill>
              <a:schemeClr val="tx1"/>
            </a:solidFill>
            <a:round/>
            <a:headEnd/>
            <a:tailEnd type="triangle" w="med" len="med"/>
          </a:ln>
        </p:spPr>
        <p:txBody>
          <a:bodyPr/>
          <a:lstStyle/>
          <a:p>
            <a:endParaRPr lang="ja-JP" altLang="en-US"/>
          </a:p>
        </p:txBody>
      </p:sp>
      <p:sp>
        <p:nvSpPr>
          <p:cNvPr id="47115" name="Text Box 11"/>
          <p:cNvSpPr txBox="1">
            <a:spLocks noChangeArrowheads="1"/>
          </p:cNvSpPr>
          <p:nvPr/>
        </p:nvSpPr>
        <p:spPr bwMode="auto">
          <a:xfrm>
            <a:off x="5867400" y="1916113"/>
            <a:ext cx="1225550" cy="1004887"/>
          </a:xfrm>
          <a:prstGeom prst="rect">
            <a:avLst/>
          </a:prstGeom>
          <a:noFill/>
          <a:ln w="9525">
            <a:noFill/>
            <a:miter lim="800000"/>
            <a:headEnd/>
            <a:tailEnd/>
          </a:ln>
          <a:effectLst/>
        </p:spPr>
        <p:txBody>
          <a:bodyPr>
            <a:spAutoFit/>
          </a:bodyPr>
          <a:lstStyle/>
          <a:p>
            <a:pPr>
              <a:spcBef>
                <a:spcPct val="50000"/>
              </a:spcBef>
            </a:pPr>
            <a:r>
              <a:rPr lang="en-US" altLang="ja-JP" sz="2400"/>
              <a:t>TiKα</a:t>
            </a:r>
          </a:p>
          <a:p>
            <a:pPr>
              <a:spcBef>
                <a:spcPct val="50000"/>
              </a:spcBef>
            </a:pPr>
            <a:r>
              <a:rPr lang="en-US" altLang="ja-JP" sz="2400"/>
              <a:t>4.5keV</a:t>
            </a:r>
          </a:p>
        </p:txBody>
      </p:sp>
      <p:sp>
        <p:nvSpPr>
          <p:cNvPr id="47116" name="Line 9"/>
          <p:cNvSpPr>
            <a:spLocks noChangeShapeType="1"/>
          </p:cNvSpPr>
          <p:nvPr/>
        </p:nvSpPr>
        <p:spPr bwMode="auto">
          <a:xfrm flipH="1">
            <a:off x="5003800" y="2276475"/>
            <a:ext cx="792163" cy="504825"/>
          </a:xfrm>
          <a:prstGeom prst="line">
            <a:avLst/>
          </a:prstGeom>
          <a:noFill/>
          <a:ln w="57150">
            <a:solidFill>
              <a:schemeClr val="tx1"/>
            </a:solidFill>
            <a:round/>
            <a:headEnd/>
            <a:tailEnd type="triangle" w="med" len="med"/>
          </a:ln>
        </p:spPr>
        <p:txBody>
          <a:bodyPr/>
          <a:lstStyle/>
          <a:p>
            <a:endParaRPr lang="ja-JP" altLang="en-US"/>
          </a:p>
        </p:txBody>
      </p:sp>
      <p:sp>
        <p:nvSpPr>
          <p:cNvPr id="47117" name="Text Box 13"/>
          <p:cNvSpPr txBox="1">
            <a:spLocks noChangeArrowheads="1"/>
          </p:cNvSpPr>
          <p:nvPr/>
        </p:nvSpPr>
        <p:spPr bwMode="auto">
          <a:xfrm>
            <a:off x="2843213" y="4581525"/>
            <a:ext cx="1511300" cy="1004888"/>
          </a:xfrm>
          <a:prstGeom prst="rect">
            <a:avLst/>
          </a:prstGeom>
          <a:noFill/>
          <a:ln w="9525">
            <a:noFill/>
            <a:miter lim="800000"/>
            <a:headEnd/>
            <a:tailEnd/>
          </a:ln>
          <a:effectLst/>
        </p:spPr>
        <p:txBody>
          <a:bodyPr>
            <a:spAutoFit/>
          </a:bodyPr>
          <a:lstStyle/>
          <a:p>
            <a:pPr>
              <a:spcBef>
                <a:spcPct val="50000"/>
              </a:spcBef>
            </a:pPr>
            <a:r>
              <a:rPr lang="en-US" altLang="ja-JP" sz="2400"/>
              <a:t>ScKα</a:t>
            </a:r>
          </a:p>
          <a:p>
            <a:pPr>
              <a:spcBef>
                <a:spcPct val="50000"/>
              </a:spcBef>
            </a:pPr>
            <a:r>
              <a:rPr lang="en-US" altLang="ja-JP" sz="2400"/>
              <a:t>4.09keV</a:t>
            </a:r>
          </a:p>
        </p:txBody>
      </p:sp>
      <p:sp>
        <p:nvSpPr>
          <p:cNvPr id="47118" name="Line 9"/>
          <p:cNvSpPr>
            <a:spLocks noChangeShapeType="1"/>
          </p:cNvSpPr>
          <p:nvPr/>
        </p:nvSpPr>
        <p:spPr bwMode="auto">
          <a:xfrm flipV="1">
            <a:off x="3492500" y="3789363"/>
            <a:ext cx="1079500" cy="792162"/>
          </a:xfrm>
          <a:prstGeom prst="line">
            <a:avLst/>
          </a:prstGeom>
          <a:noFill/>
          <a:ln w="57150">
            <a:solidFill>
              <a:schemeClr val="tx1"/>
            </a:solidFill>
            <a:round/>
            <a:headEnd/>
            <a:tailEnd type="triangle" w="med" len="med"/>
          </a:ln>
        </p:spPr>
        <p:txBody>
          <a:bodyPr/>
          <a:lstStyle/>
          <a:p>
            <a:endParaRPr lang="ja-JP" altLang="en-US"/>
          </a:p>
        </p:txBody>
      </p:sp>
      <p:sp>
        <p:nvSpPr>
          <p:cNvPr id="47119" name="Text Box 15"/>
          <p:cNvSpPr txBox="1">
            <a:spLocks noChangeArrowheads="1"/>
          </p:cNvSpPr>
          <p:nvPr/>
        </p:nvSpPr>
        <p:spPr bwMode="auto">
          <a:xfrm>
            <a:off x="5651500" y="4365625"/>
            <a:ext cx="3492500" cy="1160463"/>
          </a:xfrm>
          <a:prstGeom prst="rect">
            <a:avLst/>
          </a:prstGeom>
          <a:solidFill>
            <a:srgbClr val="FFFFFF"/>
          </a:solidFill>
          <a:ln w="9525">
            <a:noFill/>
            <a:miter lim="800000"/>
            <a:headEnd/>
            <a:tailEnd/>
          </a:ln>
          <a:effectLst/>
        </p:spPr>
        <p:txBody>
          <a:bodyPr>
            <a:spAutoFit/>
          </a:bodyPr>
          <a:lstStyle/>
          <a:p>
            <a:pPr>
              <a:spcBef>
                <a:spcPct val="50000"/>
              </a:spcBef>
            </a:pPr>
            <a:r>
              <a:rPr lang="ja-JP" altLang="en-US" sz="2800" b="1"/>
              <a:t>特性</a:t>
            </a:r>
            <a:r>
              <a:rPr lang="en-US" altLang="ja-JP" sz="2800" b="1"/>
              <a:t>X</a:t>
            </a:r>
            <a:r>
              <a:rPr lang="ja-JP" altLang="en-US" sz="2800" b="1"/>
              <a:t>線は見えたが</a:t>
            </a:r>
          </a:p>
          <a:p>
            <a:pPr>
              <a:spcBef>
                <a:spcPct val="50000"/>
              </a:spcBef>
            </a:pPr>
            <a:r>
              <a:rPr lang="ja-JP" altLang="en-US" sz="2800" b="1"/>
              <a:t>予想外のものも</a:t>
            </a:r>
          </a:p>
        </p:txBody>
      </p:sp>
    </p:spTree>
  </p:cSld>
  <p:clrMapOvr>
    <a:masterClrMapping/>
  </p:clrMapOvr>
  <p:transition advTm="9962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idx="4294967295"/>
          </p:nvPr>
        </p:nvSpPr>
        <p:spPr/>
        <p:txBody>
          <a:bodyPr/>
          <a:lstStyle/>
          <a:p>
            <a:pPr eaLnBrk="1" hangingPunct="1"/>
            <a:r>
              <a:rPr lang="ja-JP" altLang="en-US" dirty="0" smtClean="0"/>
              <a:t>二次ターゲット：テフロン</a:t>
            </a:r>
            <a:r>
              <a:rPr lang="en-US" altLang="ja-JP" dirty="0" smtClean="0"/>
              <a:t>(CF2)</a:t>
            </a:r>
          </a:p>
        </p:txBody>
      </p:sp>
      <p:pic>
        <p:nvPicPr>
          <p:cNvPr id="48140" name="Picture 12"/>
          <p:cNvPicPr>
            <a:picLocks noChangeAspect="1" noChangeArrowheads="1"/>
          </p:cNvPicPr>
          <p:nvPr/>
        </p:nvPicPr>
        <p:blipFill>
          <a:blip r:embed="rId2" cstate="print"/>
          <a:srcRect/>
          <a:stretch>
            <a:fillRect/>
          </a:stretch>
        </p:blipFill>
        <p:spPr bwMode="auto">
          <a:xfrm>
            <a:off x="323850" y="1196975"/>
            <a:ext cx="8208963" cy="5513388"/>
          </a:xfrm>
          <a:prstGeom prst="rect">
            <a:avLst/>
          </a:prstGeom>
          <a:noFill/>
          <a:ln w="9525">
            <a:noFill/>
            <a:miter lim="800000"/>
            <a:headEnd/>
            <a:tailEnd/>
          </a:ln>
          <a:effectLst/>
        </p:spPr>
      </p:pic>
      <p:sp>
        <p:nvSpPr>
          <p:cNvPr id="48141" name="Text Box 13"/>
          <p:cNvSpPr txBox="1">
            <a:spLocks noChangeArrowheads="1"/>
          </p:cNvSpPr>
          <p:nvPr/>
        </p:nvSpPr>
        <p:spPr bwMode="auto">
          <a:xfrm>
            <a:off x="5940425" y="2276475"/>
            <a:ext cx="1873250" cy="946150"/>
          </a:xfrm>
          <a:prstGeom prst="rect">
            <a:avLst/>
          </a:prstGeom>
          <a:noFill/>
          <a:ln w="9525">
            <a:noFill/>
            <a:miter lim="800000"/>
            <a:headEnd/>
            <a:tailEnd/>
          </a:ln>
          <a:effectLst/>
        </p:spPr>
        <p:txBody>
          <a:bodyPr>
            <a:spAutoFit/>
          </a:bodyPr>
          <a:lstStyle/>
          <a:p>
            <a:pPr>
              <a:spcBef>
                <a:spcPct val="50000"/>
              </a:spcBef>
            </a:pPr>
            <a:r>
              <a:rPr lang="en-US" altLang="ja-JP" sz="2800"/>
              <a:t>Al Kα 1.49keV</a:t>
            </a:r>
          </a:p>
        </p:txBody>
      </p:sp>
      <p:sp>
        <p:nvSpPr>
          <p:cNvPr id="48142" name="Line 14"/>
          <p:cNvSpPr>
            <a:spLocks noChangeShapeType="1"/>
          </p:cNvSpPr>
          <p:nvPr/>
        </p:nvSpPr>
        <p:spPr bwMode="auto">
          <a:xfrm flipH="1">
            <a:off x="4140200" y="2781300"/>
            <a:ext cx="1871663" cy="719138"/>
          </a:xfrm>
          <a:prstGeom prst="line">
            <a:avLst/>
          </a:prstGeom>
          <a:noFill/>
          <a:ln w="57150">
            <a:solidFill>
              <a:schemeClr val="tx1"/>
            </a:solidFill>
            <a:round/>
            <a:headEnd/>
            <a:tailEnd type="triangle" w="med" len="med"/>
          </a:ln>
          <a:effectLst/>
        </p:spPr>
        <p:txBody>
          <a:bodyPr/>
          <a:lstStyle/>
          <a:p>
            <a:endParaRPr lang="ja-JP" altLang="en-US"/>
          </a:p>
        </p:txBody>
      </p:sp>
      <p:sp>
        <p:nvSpPr>
          <p:cNvPr id="48143" name="Line 15"/>
          <p:cNvSpPr>
            <a:spLocks noChangeShapeType="1"/>
          </p:cNvSpPr>
          <p:nvPr/>
        </p:nvSpPr>
        <p:spPr bwMode="auto">
          <a:xfrm flipH="1">
            <a:off x="3059113" y="2420938"/>
            <a:ext cx="1081087" cy="1655762"/>
          </a:xfrm>
          <a:prstGeom prst="line">
            <a:avLst/>
          </a:prstGeom>
          <a:noFill/>
          <a:ln w="57150">
            <a:solidFill>
              <a:schemeClr val="tx1"/>
            </a:solidFill>
            <a:round/>
            <a:headEnd/>
            <a:tailEnd type="triangle" w="med" len="med"/>
          </a:ln>
          <a:effectLst/>
        </p:spPr>
        <p:txBody>
          <a:bodyPr/>
          <a:lstStyle/>
          <a:p>
            <a:endParaRPr lang="ja-JP" altLang="en-US"/>
          </a:p>
        </p:txBody>
      </p:sp>
      <p:sp>
        <p:nvSpPr>
          <p:cNvPr id="48144" name="Text Box 16"/>
          <p:cNvSpPr txBox="1">
            <a:spLocks noChangeArrowheads="1"/>
          </p:cNvSpPr>
          <p:nvPr/>
        </p:nvSpPr>
        <p:spPr bwMode="auto">
          <a:xfrm>
            <a:off x="3348038" y="1484313"/>
            <a:ext cx="1873250" cy="946150"/>
          </a:xfrm>
          <a:prstGeom prst="rect">
            <a:avLst/>
          </a:prstGeom>
          <a:noFill/>
          <a:ln w="9525">
            <a:noFill/>
            <a:miter lim="800000"/>
            <a:headEnd/>
            <a:tailEnd/>
          </a:ln>
          <a:effectLst/>
        </p:spPr>
        <p:txBody>
          <a:bodyPr>
            <a:spAutoFit/>
          </a:bodyPr>
          <a:lstStyle/>
          <a:p>
            <a:pPr>
              <a:spcBef>
                <a:spcPct val="50000"/>
              </a:spcBef>
            </a:pPr>
            <a:r>
              <a:rPr lang="en-US" altLang="ja-JP" sz="2800"/>
              <a:t>F Kα 0.68 keV</a:t>
            </a:r>
          </a:p>
        </p:txBody>
      </p:sp>
      <p:sp>
        <p:nvSpPr>
          <p:cNvPr id="48145" name="Text Box 17"/>
          <p:cNvSpPr txBox="1">
            <a:spLocks noChangeArrowheads="1"/>
          </p:cNvSpPr>
          <p:nvPr/>
        </p:nvSpPr>
        <p:spPr bwMode="auto">
          <a:xfrm>
            <a:off x="5040313" y="3716338"/>
            <a:ext cx="4103687" cy="1311275"/>
          </a:xfrm>
          <a:prstGeom prst="rect">
            <a:avLst/>
          </a:prstGeom>
          <a:solidFill>
            <a:srgbClr val="FFFFFF"/>
          </a:solidFill>
          <a:ln w="9525">
            <a:noFill/>
            <a:miter lim="800000"/>
            <a:headEnd/>
            <a:tailEnd/>
          </a:ln>
          <a:effectLst/>
        </p:spPr>
        <p:txBody>
          <a:bodyPr>
            <a:spAutoFit/>
          </a:bodyPr>
          <a:lstStyle/>
          <a:p>
            <a:pPr>
              <a:spcBef>
                <a:spcPct val="50000"/>
              </a:spcBef>
            </a:pPr>
            <a:r>
              <a:rPr lang="ja-JP" altLang="en-US" sz="3200" b="1"/>
              <a:t>ノイズに埋もれて</a:t>
            </a:r>
          </a:p>
          <a:p>
            <a:pPr>
              <a:spcBef>
                <a:spcPct val="50000"/>
              </a:spcBef>
            </a:pPr>
            <a:r>
              <a:rPr lang="en-US" altLang="ja-JP" sz="3200" b="1"/>
              <a:t>F</a:t>
            </a:r>
            <a:r>
              <a:rPr lang="ja-JP" altLang="en-US" sz="3200" b="1"/>
              <a:t>の線は確認できず。</a:t>
            </a:r>
          </a:p>
        </p:txBody>
      </p:sp>
    </p:spTree>
  </p:cSld>
  <p:clrMapOvr>
    <a:masterClrMapping/>
  </p:clrMapOvr>
  <p:transition advTm="6747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395288" y="260350"/>
            <a:ext cx="8229600" cy="1143000"/>
          </a:xfrm>
        </p:spPr>
        <p:txBody>
          <a:bodyPr/>
          <a:lstStyle/>
          <a:p>
            <a:pPr eaLnBrk="1" hangingPunct="1"/>
            <a:r>
              <a:rPr lang="ja-JP" altLang="en-US" dirty="0" smtClean="0"/>
              <a:t>まとめ</a:t>
            </a:r>
          </a:p>
        </p:txBody>
      </p:sp>
      <p:sp>
        <p:nvSpPr>
          <p:cNvPr id="49154" name="コンテンツ プレースホルダ 2"/>
          <p:cNvSpPr>
            <a:spLocks noGrp="1"/>
          </p:cNvSpPr>
          <p:nvPr>
            <p:ph idx="1"/>
          </p:nvPr>
        </p:nvSpPr>
        <p:spPr>
          <a:xfrm>
            <a:off x="468313" y="1268413"/>
            <a:ext cx="8291512" cy="5068887"/>
          </a:xfrm>
        </p:spPr>
        <p:txBody>
          <a:bodyPr>
            <a:normAutofit/>
          </a:bodyPr>
          <a:lstStyle/>
          <a:p>
            <a:pPr eaLnBrk="1" hangingPunct="1">
              <a:buFont typeface="Arial" charset="0"/>
              <a:buNone/>
            </a:pPr>
            <a:r>
              <a:rPr lang="ja-JP" altLang="en-US" sz="2800" dirty="0" smtClean="0"/>
              <a:t>単色Ｘ線発生装置の製作</a:t>
            </a:r>
            <a:endParaRPr lang="en-US" altLang="ja-JP" sz="2800" dirty="0" smtClean="0"/>
          </a:p>
          <a:p>
            <a:pPr eaLnBrk="1" hangingPunct="1">
              <a:buFont typeface="Arial" charset="0"/>
              <a:buNone/>
            </a:pPr>
            <a:r>
              <a:rPr lang="ja-JP" altLang="en-US" sz="2800" dirty="0" smtClean="0"/>
              <a:t>・</a:t>
            </a:r>
            <a:r>
              <a:rPr lang="en-US" altLang="ja-JP" sz="2800" dirty="0" smtClean="0"/>
              <a:t>Mg-</a:t>
            </a:r>
            <a:r>
              <a:rPr lang="en-US" altLang="ja-JP" sz="2800" dirty="0" err="1" smtClean="0"/>
              <a:t>Kα</a:t>
            </a:r>
            <a:r>
              <a:rPr lang="ja-JP" altLang="en-US" sz="2800" dirty="0" smtClean="0"/>
              <a:t>（</a:t>
            </a:r>
            <a:r>
              <a:rPr lang="en-US" altLang="ja-JP" sz="2800" dirty="0" smtClean="0"/>
              <a:t>1.25keV</a:t>
            </a:r>
            <a:r>
              <a:rPr lang="ja-JP" altLang="en-US" sz="2800" dirty="0" smtClean="0"/>
              <a:t>）</a:t>
            </a:r>
            <a:r>
              <a:rPr lang="en-US" altLang="ja-JP" sz="2800" dirty="0" smtClean="0"/>
              <a:t>,Al-</a:t>
            </a:r>
            <a:r>
              <a:rPr lang="en-US" altLang="ja-JP" sz="2800" dirty="0" err="1" smtClean="0"/>
              <a:t>Kα</a:t>
            </a:r>
            <a:r>
              <a:rPr lang="ja-JP" altLang="en-US" sz="2800" dirty="0" smtClean="0"/>
              <a:t>（</a:t>
            </a:r>
            <a:r>
              <a:rPr lang="en-US" altLang="ja-JP" sz="2800" dirty="0" smtClean="0"/>
              <a:t>1.49keV</a:t>
            </a:r>
            <a:r>
              <a:rPr lang="ja-JP" altLang="en-US" sz="2800" dirty="0" smtClean="0"/>
              <a:t>）を発生させることができた。</a:t>
            </a:r>
          </a:p>
          <a:p>
            <a:pPr eaLnBrk="1" hangingPunct="1">
              <a:buFont typeface="Arial" charset="0"/>
              <a:buNone/>
            </a:pPr>
            <a:r>
              <a:rPr lang="ja-JP" altLang="en-US" sz="2800" dirty="0" smtClean="0"/>
              <a:t>・</a:t>
            </a:r>
            <a:r>
              <a:rPr lang="en-US" altLang="ja-JP" sz="2800" dirty="0" smtClean="0"/>
              <a:t>Cu-</a:t>
            </a:r>
            <a:r>
              <a:rPr lang="en-US" altLang="ja-JP" sz="2800" dirty="0" err="1" smtClean="0"/>
              <a:t>Kα</a:t>
            </a:r>
            <a:r>
              <a:rPr lang="en-US" altLang="ja-JP" sz="2800" dirty="0" smtClean="0"/>
              <a:t>(8.0keV)</a:t>
            </a:r>
            <a:r>
              <a:rPr lang="ja-JP" altLang="en-US" sz="2800" dirty="0" smtClean="0"/>
              <a:t>や</a:t>
            </a:r>
            <a:r>
              <a:rPr lang="en-US" altLang="ja-JP" sz="2800" dirty="0" smtClean="0"/>
              <a:t>Cu-</a:t>
            </a:r>
            <a:r>
              <a:rPr lang="en-US" altLang="ja-JP" sz="2800" dirty="0" err="1" smtClean="0"/>
              <a:t>Lα</a:t>
            </a:r>
            <a:r>
              <a:rPr lang="en-US" altLang="ja-JP" sz="2800" dirty="0" smtClean="0"/>
              <a:t>(0.93keV)</a:t>
            </a:r>
            <a:r>
              <a:rPr lang="ja-JP" altLang="en-US" sz="2800" dirty="0" smtClean="0"/>
              <a:t>も確認できたが、</a:t>
            </a:r>
          </a:p>
          <a:p>
            <a:pPr eaLnBrk="1" hangingPunct="1">
              <a:buFont typeface="Arial" charset="0"/>
              <a:buNone/>
            </a:pPr>
            <a:r>
              <a:rPr lang="ja-JP" altLang="en-US" sz="2800" dirty="0" smtClean="0"/>
              <a:t>　想定外のピーク有り。</a:t>
            </a:r>
          </a:p>
          <a:p>
            <a:pPr eaLnBrk="1" hangingPunct="1">
              <a:buFont typeface="Arial" charset="0"/>
              <a:buNone/>
            </a:pPr>
            <a:r>
              <a:rPr lang="ja-JP" altLang="en-US" sz="2800" dirty="0" smtClean="0"/>
              <a:t>・テフロンも試したが、カウント数やノイズの問題であまり見えず。</a:t>
            </a:r>
          </a:p>
          <a:p>
            <a:pPr eaLnBrk="1" hangingPunct="1">
              <a:buFont typeface="Arial" charset="0"/>
              <a:buNone/>
            </a:pPr>
            <a:r>
              <a:rPr lang="ja-JP" altLang="en-US" sz="2800" dirty="0" smtClean="0"/>
              <a:t>課題</a:t>
            </a:r>
            <a:endParaRPr lang="en-US" altLang="ja-JP" sz="2800" dirty="0" smtClean="0"/>
          </a:p>
          <a:p>
            <a:pPr eaLnBrk="1" hangingPunct="1">
              <a:buFont typeface="Arial" charset="0"/>
              <a:buNone/>
            </a:pPr>
            <a:r>
              <a:rPr lang="ja-JP" altLang="en-US" sz="2800" dirty="0" smtClean="0"/>
              <a:t>　　さらに低エネルギー側</a:t>
            </a:r>
            <a:r>
              <a:rPr lang="en-US" altLang="ja-JP" sz="2800" dirty="0" smtClean="0"/>
              <a:t>(~1keV)</a:t>
            </a:r>
            <a:r>
              <a:rPr lang="ja-JP" altLang="en-US" sz="2800" dirty="0" smtClean="0"/>
              <a:t>に何がある？</a:t>
            </a:r>
            <a:endParaRPr lang="en-US" altLang="ja-JP" sz="2800" dirty="0" smtClean="0"/>
          </a:p>
          <a:p>
            <a:pPr eaLnBrk="1" hangingPunct="1">
              <a:buFont typeface="Arial" charset="0"/>
              <a:buNone/>
            </a:pPr>
            <a:r>
              <a:rPr lang="ja-JP" altLang="en-US" sz="2800" dirty="0" smtClean="0"/>
              <a:t>　　予想外のピーク</a:t>
            </a:r>
          </a:p>
        </p:txBody>
      </p:sp>
    </p:spTree>
  </p:cSld>
  <p:clrMapOvr>
    <a:masterClrMapping/>
  </p:clrMapOvr>
  <p:transition advTm="10687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492896"/>
            <a:ext cx="8229600" cy="1143000"/>
          </a:xfrm>
        </p:spPr>
        <p:txBody>
          <a:bodyPr>
            <a:normAutofit/>
          </a:bodyPr>
          <a:lstStyle/>
          <a:p>
            <a:r>
              <a:rPr kumimoji="1" lang="ja-JP" altLang="en-US" dirty="0" smtClean="0"/>
              <a:t>附録</a:t>
            </a:r>
            <a:endParaRPr kumimoji="1" lang="ja-JP"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899592" y="1196752"/>
            <a:ext cx="7615384" cy="5661248"/>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kumimoji="1" lang="ja-JP" altLang="en-US" dirty="0" smtClean="0"/>
              <a:t>検出器効率</a:t>
            </a:r>
            <a:endParaRPr kumimoji="1" lang="ja-JP" altLang="en-US" dirty="0"/>
          </a:p>
        </p:txBody>
      </p:sp>
      <p:sp>
        <p:nvSpPr>
          <p:cNvPr id="5" name="テキスト ボックス 4"/>
          <p:cNvSpPr txBox="1"/>
          <p:nvPr/>
        </p:nvSpPr>
        <p:spPr>
          <a:xfrm>
            <a:off x="4283968" y="4077072"/>
            <a:ext cx="3874587" cy="523220"/>
          </a:xfrm>
          <a:prstGeom prst="rect">
            <a:avLst/>
          </a:prstGeom>
          <a:noFill/>
        </p:spPr>
        <p:txBody>
          <a:bodyPr wrap="none" rtlCol="0">
            <a:spAutoFit/>
          </a:bodyPr>
          <a:lstStyle/>
          <a:p>
            <a:r>
              <a:rPr kumimoji="1" lang="ja-JP" altLang="en-US" sz="2800" b="1" dirty="0" smtClean="0"/>
              <a:t>検出器効率</a:t>
            </a:r>
            <a:r>
              <a:rPr kumimoji="1" lang="en-US" altLang="ja-JP" sz="2800" b="1" dirty="0" smtClean="0"/>
              <a:t>0.75(1.5keV)</a:t>
            </a:r>
            <a:endParaRPr kumimoji="1" lang="ja-JP" altLang="en-US" sz="28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分解能</a:t>
            </a:r>
            <a:endParaRPr kumimoji="1" lang="ja-JP" altLang="en-US" dirty="0"/>
          </a:p>
        </p:txBody>
      </p:sp>
      <p:pic>
        <p:nvPicPr>
          <p:cNvPr id="52226" name="Picture 2"/>
          <p:cNvPicPr>
            <a:picLocks noChangeAspect="1" noChangeArrowheads="1"/>
          </p:cNvPicPr>
          <p:nvPr/>
        </p:nvPicPr>
        <p:blipFill>
          <a:blip r:embed="rId2" cstate="print"/>
          <a:srcRect/>
          <a:stretch>
            <a:fillRect/>
          </a:stretch>
        </p:blipFill>
        <p:spPr bwMode="auto">
          <a:xfrm>
            <a:off x="251520" y="1268760"/>
            <a:ext cx="8220075" cy="5328592"/>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システム図</a:t>
            </a:r>
            <a:endParaRPr kumimoji="1" lang="ja-JP" altLang="en-US" dirty="0"/>
          </a:p>
        </p:txBody>
      </p:sp>
      <p:pic>
        <p:nvPicPr>
          <p:cNvPr id="48131" name="Picture 3"/>
          <p:cNvPicPr>
            <a:picLocks noGrp="1" noChangeAspect="1" noChangeArrowheads="1"/>
          </p:cNvPicPr>
          <p:nvPr>
            <p:ph idx="1"/>
          </p:nvPr>
        </p:nvPicPr>
        <p:blipFill>
          <a:blip r:embed="rId2" cstate="print"/>
          <a:srcRect/>
          <a:stretch>
            <a:fillRect/>
          </a:stretch>
        </p:blipFill>
        <p:spPr bwMode="auto">
          <a:xfrm>
            <a:off x="179512" y="2276872"/>
            <a:ext cx="8710634" cy="31683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10kV</a:t>
            </a:r>
            <a:r>
              <a:rPr kumimoji="1" lang="ja-JP" altLang="en-US" dirty="0" smtClean="0"/>
              <a:t>で</a:t>
            </a:r>
            <a:r>
              <a:rPr lang="ja-JP" altLang="en-US" dirty="0" smtClean="0"/>
              <a:t>とってみた </a:t>
            </a:r>
            <a:r>
              <a:rPr lang="en-US" altLang="ja-JP" dirty="0" smtClean="0"/>
              <a:t>Al</a:t>
            </a:r>
            <a:endParaRPr kumimoji="1" lang="ja-JP" altLang="en-US" dirty="0"/>
          </a:p>
        </p:txBody>
      </p:sp>
      <p:pic>
        <p:nvPicPr>
          <p:cNvPr id="52226" name="Picture 2"/>
          <p:cNvPicPr>
            <a:picLocks noChangeAspect="1" noChangeArrowheads="1"/>
          </p:cNvPicPr>
          <p:nvPr/>
        </p:nvPicPr>
        <p:blipFill>
          <a:blip r:embed="rId2" cstate="print"/>
          <a:srcRect/>
          <a:stretch>
            <a:fillRect/>
          </a:stretch>
        </p:blipFill>
        <p:spPr bwMode="auto">
          <a:xfrm>
            <a:off x="899592" y="1556792"/>
            <a:ext cx="7632848" cy="508288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10kV</a:t>
            </a:r>
            <a:r>
              <a:rPr kumimoji="1" lang="ja-JP" altLang="en-US" dirty="0" smtClean="0"/>
              <a:t>で</a:t>
            </a:r>
            <a:r>
              <a:rPr lang="ja-JP" altLang="en-US" dirty="0" smtClean="0"/>
              <a:t>とってみた</a:t>
            </a:r>
            <a:r>
              <a:rPr lang="en-US" altLang="ja-JP" dirty="0" smtClean="0"/>
              <a:t>Mg</a:t>
            </a:r>
            <a:endParaRPr kumimoji="1" lang="ja-JP" altLang="en-US" dirty="0"/>
          </a:p>
        </p:txBody>
      </p:sp>
      <p:pic>
        <p:nvPicPr>
          <p:cNvPr id="53250" name="Picture 2"/>
          <p:cNvPicPr>
            <a:picLocks noChangeAspect="1" noChangeArrowheads="1"/>
          </p:cNvPicPr>
          <p:nvPr/>
        </p:nvPicPr>
        <p:blipFill>
          <a:blip r:embed="rId2" cstate="print"/>
          <a:srcRect/>
          <a:stretch>
            <a:fillRect/>
          </a:stretch>
        </p:blipFill>
        <p:spPr bwMode="auto">
          <a:xfrm>
            <a:off x="899592" y="1412776"/>
            <a:ext cx="7646813" cy="509217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852936"/>
            <a:ext cx="8229600" cy="1143000"/>
          </a:xfrm>
        </p:spPr>
        <p:txBody>
          <a:bodyPr>
            <a:normAutofit/>
          </a:bodyPr>
          <a:lstStyle/>
          <a:p>
            <a:r>
              <a:rPr kumimoji="1" lang="ja-JP" altLang="en-US" sz="6000" dirty="0" smtClean="0"/>
              <a:t>原理</a:t>
            </a:r>
            <a:endParaRPr kumimoji="1" lang="ja-JP" altLang="en-US" sz="6000" dirty="0"/>
          </a:p>
        </p:txBody>
      </p:sp>
    </p:spTree>
  </p:cSld>
  <p:clrMapOvr>
    <a:masterClrMapping/>
  </p:clrMapOvr>
  <p:transition advTm="227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 字 26"/>
          <p:cNvSpPr/>
          <p:nvPr/>
        </p:nvSpPr>
        <p:spPr>
          <a:xfrm>
            <a:off x="323528" y="3284984"/>
            <a:ext cx="6624736" cy="3312368"/>
          </a:xfrm>
          <a:prstGeom prst="corner">
            <a:avLst>
              <a:gd name="adj1" fmla="val 56332"/>
              <a:gd name="adj2" fmla="val 128449"/>
            </a:avLst>
          </a:prstGeom>
          <a:solidFill>
            <a:srgbClr val="99CCFF">
              <a:alpha val="49804"/>
            </a:srgbClr>
          </a:solidFill>
          <a:ln>
            <a:solidFill>
              <a:srgbClr val="3366FF">
                <a:alpha val="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683568" y="260648"/>
            <a:ext cx="7772400" cy="1467594"/>
          </a:xfrm>
        </p:spPr>
        <p:txBody>
          <a:bodyPr>
            <a:normAutofit/>
          </a:bodyPr>
          <a:lstStyle/>
          <a:p>
            <a:r>
              <a:rPr lang="ja-JP" altLang="en-US" dirty="0" smtClean="0"/>
              <a:t>単色Ｘ線発生</a:t>
            </a:r>
            <a:r>
              <a:rPr kumimoji="1" lang="ja-JP" altLang="en-US" dirty="0" smtClean="0"/>
              <a:t>原理</a:t>
            </a:r>
            <a:endParaRPr kumimoji="1" lang="ja-JP" altLang="en-US" dirty="0"/>
          </a:p>
        </p:txBody>
      </p:sp>
      <p:sp>
        <p:nvSpPr>
          <p:cNvPr id="4" name="円/楕円 3"/>
          <p:cNvSpPr/>
          <p:nvPr/>
        </p:nvSpPr>
        <p:spPr>
          <a:xfrm>
            <a:off x="5920112" y="4954307"/>
            <a:ext cx="324440" cy="324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4460133" y="4954307"/>
            <a:ext cx="1216649" cy="324440"/>
          </a:xfrm>
          <a:prstGeom prst="lef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2345718">
            <a:off x="3349968" y="5124908"/>
            <a:ext cx="1135989" cy="22656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92080" y="5229200"/>
            <a:ext cx="1378869" cy="461665"/>
          </a:xfrm>
          <a:prstGeom prst="rect">
            <a:avLst/>
          </a:prstGeom>
          <a:noFill/>
        </p:spPr>
        <p:txBody>
          <a:bodyPr wrap="square" rtlCol="0">
            <a:spAutoFit/>
          </a:bodyPr>
          <a:lstStyle/>
          <a:p>
            <a:pPr algn="ctr"/>
            <a:r>
              <a:rPr kumimoji="1" lang="ja-JP" altLang="en-US" sz="2400" b="1" dirty="0" smtClean="0">
                <a:effectLst>
                  <a:glow rad="101600">
                    <a:srgbClr val="FFC000">
                      <a:alpha val="60000"/>
                    </a:srgbClr>
                  </a:glow>
                </a:effectLst>
              </a:rPr>
              <a:t>熱電子</a:t>
            </a:r>
            <a:endParaRPr kumimoji="1" lang="ja-JP" altLang="en-US" sz="2400" b="1" dirty="0">
              <a:effectLst>
                <a:glow rad="101600">
                  <a:srgbClr val="FFC000">
                    <a:alpha val="60000"/>
                  </a:srgbClr>
                </a:glow>
              </a:effectLst>
            </a:endParaRPr>
          </a:p>
        </p:txBody>
      </p:sp>
      <p:sp>
        <p:nvSpPr>
          <p:cNvPr id="12" name="テキスト ボックス 11"/>
          <p:cNvSpPr txBox="1"/>
          <p:nvPr/>
        </p:nvSpPr>
        <p:spPr>
          <a:xfrm>
            <a:off x="251521" y="4941168"/>
            <a:ext cx="3240359" cy="1569660"/>
          </a:xfrm>
          <a:prstGeom prst="rect">
            <a:avLst/>
          </a:prstGeom>
          <a:noFill/>
        </p:spPr>
        <p:txBody>
          <a:bodyPr wrap="square" rtlCol="0">
            <a:spAutoFit/>
          </a:bodyPr>
          <a:lstStyle/>
          <a:p>
            <a:pPr algn="ctr"/>
            <a:r>
              <a:rPr lang="ja-JP" altLang="en-US" sz="2400" b="1" dirty="0" smtClean="0"/>
              <a:t>＜</a:t>
            </a:r>
            <a:r>
              <a:rPr kumimoji="1" lang="ja-JP" altLang="en-US" sz="2400" b="1" dirty="0" smtClean="0"/>
              <a:t>１次ターゲット＞</a:t>
            </a:r>
            <a:endParaRPr kumimoji="1" lang="en-US" altLang="ja-JP" sz="2400" b="1" dirty="0" smtClean="0"/>
          </a:p>
          <a:p>
            <a:r>
              <a:rPr kumimoji="1" lang="ja-JP" altLang="en-US" sz="2400" b="1" dirty="0" smtClean="0"/>
              <a:t>電子と物質の相互作用</a:t>
            </a:r>
            <a:endParaRPr kumimoji="1" lang="en-US" altLang="ja-JP" sz="2400" b="1" dirty="0" smtClean="0"/>
          </a:p>
          <a:p>
            <a:r>
              <a:rPr kumimoji="1" lang="ja-JP" altLang="en-US" sz="2400" b="1" dirty="0" smtClean="0"/>
              <a:t>・特性Ｘ</a:t>
            </a:r>
            <a:r>
              <a:rPr lang="ja-JP" altLang="en-US" sz="2400" b="1" dirty="0" smtClean="0"/>
              <a:t>線（ピーク）</a:t>
            </a:r>
            <a:endParaRPr kumimoji="1" lang="en-US" altLang="ja-JP" sz="2400" b="1" dirty="0" smtClean="0"/>
          </a:p>
          <a:p>
            <a:r>
              <a:rPr lang="ja-JP" altLang="en-US" sz="2400" b="1" dirty="0" smtClean="0"/>
              <a:t>・制動放射（連続</a:t>
            </a:r>
            <a:r>
              <a:rPr kumimoji="1" lang="ja-JP" altLang="en-US" sz="2400" b="1" dirty="0" smtClean="0"/>
              <a:t>成分</a:t>
            </a:r>
            <a:r>
              <a:rPr kumimoji="1" lang="ja-JP" altLang="en-US" sz="2400" dirty="0" smtClean="0"/>
              <a:t>）</a:t>
            </a:r>
            <a:endParaRPr kumimoji="1" lang="ja-JP" altLang="en-US" sz="2400" dirty="0"/>
          </a:p>
        </p:txBody>
      </p:sp>
      <p:sp>
        <p:nvSpPr>
          <p:cNvPr id="13" name="テキスト ボックス 12"/>
          <p:cNvSpPr txBox="1"/>
          <p:nvPr/>
        </p:nvSpPr>
        <p:spPr>
          <a:xfrm>
            <a:off x="2483768" y="3501008"/>
            <a:ext cx="1422184" cy="830997"/>
          </a:xfrm>
          <a:prstGeom prst="rect">
            <a:avLst/>
          </a:prstGeom>
          <a:noFill/>
        </p:spPr>
        <p:txBody>
          <a:bodyPr wrap="none" rtlCol="0">
            <a:spAutoFit/>
          </a:bodyPr>
          <a:lstStyle/>
          <a:p>
            <a:r>
              <a:rPr kumimoji="1" lang="ja-JP" altLang="en-US" sz="2400" b="1" dirty="0" smtClean="0">
                <a:effectLst>
                  <a:glow rad="101600">
                    <a:srgbClr val="FFFF00">
                      <a:alpha val="60000"/>
                    </a:srgbClr>
                  </a:glow>
                </a:effectLst>
              </a:rPr>
              <a:t>特性Ｘ線</a:t>
            </a:r>
            <a:endParaRPr kumimoji="1" lang="en-US" altLang="ja-JP" sz="2400" b="1" dirty="0" smtClean="0">
              <a:effectLst>
                <a:glow rad="101600">
                  <a:srgbClr val="FFFF00">
                    <a:alpha val="60000"/>
                  </a:srgbClr>
                </a:glow>
              </a:effectLst>
            </a:endParaRPr>
          </a:p>
          <a:p>
            <a:r>
              <a:rPr kumimoji="1" lang="ja-JP" altLang="en-US" sz="2400" b="1" dirty="0" smtClean="0">
                <a:effectLst>
                  <a:glow rad="101600">
                    <a:srgbClr val="99FF33"/>
                  </a:glow>
                </a:effectLst>
              </a:rPr>
              <a:t>制動放射</a:t>
            </a:r>
            <a:endParaRPr kumimoji="1" lang="ja-JP" altLang="en-US" sz="2400" b="1" dirty="0">
              <a:effectLst>
                <a:glow rad="101600">
                  <a:srgbClr val="99FF33"/>
                </a:glow>
              </a:effectLst>
            </a:endParaRPr>
          </a:p>
        </p:txBody>
      </p:sp>
      <p:sp>
        <p:nvSpPr>
          <p:cNvPr id="20" name="テキスト ボックス 19"/>
          <p:cNvSpPr txBox="1"/>
          <p:nvPr/>
        </p:nvSpPr>
        <p:spPr>
          <a:xfrm>
            <a:off x="323527" y="1628800"/>
            <a:ext cx="3294008" cy="1200329"/>
          </a:xfrm>
          <a:prstGeom prst="rect">
            <a:avLst/>
          </a:prstGeom>
          <a:noFill/>
        </p:spPr>
        <p:txBody>
          <a:bodyPr wrap="square" rtlCol="0">
            <a:spAutoFit/>
          </a:bodyPr>
          <a:lstStyle/>
          <a:p>
            <a:pPr algn="ctr"/>
            <a:r>
              <a:rPr kumimoji="1" lang="ja-JP" altLang="en-US" sz="2400" b="1" dirty="0" smtClean="0"/>
              <a:t>＜２次ターゲット＞</a:t>
            </a:r>
            <a:endParaRPr kumimoji="1" lang="en-US" altLang="ja-JP" sz="2400" b="1" dirty="0" smtClean="0"/>
          </a:p>
          <a:p>
            <a:r>
              <a:rPr kumimoji="1" lang="ja-JP" altLang="en-US" sz="2400" b="1" dirty="0" smtClean="0"/>
              <a:t>光子と物質の相互作用</a:t>
            </a:r>
            <a:endParaRPr kumimoji="1" lang="en-US" altLang="ja-JP" sz="2400" b="1" dirty="0" smtClean="0"/>
          </a:p>
          <a:p>
            <a:r>
              <a:rPr kumimoji="1" lang="ja-JP" altLang="en-US" sz="2400" b="1" dirty="0" smtClean="0"/>
              <a:t>・特性Ｘ線（ピーク）</a:t>
            </a:r>
            <a:endParaRPr kumimoji="1" lang="en-US" altLang="ja-JP" sz="2400" b="1" dirty="0" smtClean="0"/>
          </a:p>
        </p:txBody>
      </p:sp>
      <p:sp>
        <p:nvSpPr>
          <p:cNvPr id="40" name="テキスト ボックス 39"/>
          <p:cNvSpPr txBox="1"/>
          <p:nvPr/>
        </p:nvSpPr>
        <p:spPr>
          <a:xfrm>
            <a:off x="4716016" y="1844824"/>
            <a:ext cx="1314784" cy="461665"/>
          </a:xfrm>
          <a:prstGeom prst="rect">
            <a:avLst/>
          </a:prstGeom>
          <a:noFill/>
        </p:spPr>
        <p:txBody>
          <a:bodyPr wrap="none" rtlCol="0">
            <a:spAutoFit/>
          </a:bodyPr>
          <a:lstStyle/>
          <a:p>
            <a:r>
              <a:rPr kumimoji="1" lang="ja-JP" altLang="en-US" sz="2400" b="1" dirty="0" smtClean="0">
                <a:effectLst>
                  <a:glow rad="101600">
                    <a:srgbClr val="FFFF00">
                      <a:alpha val="60000"/>
                    </a:srgbClr>
                  </a:glow>
                </a:effectLst>
              </a:rPr>
              <a:t>特性Ｘ線</a:t>
            </a:r>
            <a:endParaRPr kumimoji="1" lang="ja-JP" altLang="en-US" sz="2400" b="1" dirty="0">
              <a:effectLst>
                <a:glow rad="101600">
                  <a:srgbClr val="FFFF00">
                    <a:alpha val="60000"/>
                  </a:srgbClr>
                </a:glow>
              </a:effectLst>
            </a:endParaRPr>
          </a:p>
        </p:txBody>
      </p:sp>
      <p:sp>
        <p:nvSpPr>
          <p:cNvPr id="41" name="テキスト ボックス 40"/>
          <p:cNvSpPr txBox="1"/>
          <p:nvPr/>
        </p:nvSpPr>
        <p:spPr>
          <a:xfrm>
            <a:off x="6588224" y="2060848"/>
            <a:ext cx="2555776" cy="2308324"/>
          </a:xfrm>
          <a:prstGeom prst="rect">
            <a:avLst/>
          </a:prstGeom>
          <a:noFill/>
        </p:spPr>
        <p:txBody>
          <a:bodyPr wrap="square" rtlCol="0">
            <a:spAutoFit/>
          </a:bodyPr>
          <a:lstStyle/>
          <a:p>
            <a:r>
              <a:rPr lang="ja-JP" altLang="en-US" sz="2400" b="1" dirty="0" smtClean="0"/>
              <a:t>２次ターゲットを</a:t>
            </a:r>
            <a:endParaRPr lang="en-US" altLang="ja-JP" sz="2400" b="1" dirty="0" smtClean="0"/>
          </a:p>
          <a:p>
            <a:r>
              <a:rPr lang="ja-JP" altLang="en-US" sz="2400" b="1" dirty="0" smtClean="0"/>
              <a:t>使う</a:t>
            </a:r>
            <a:r>
              <a:rPr lang="ja-JP" altLang="en-US" sz="2400" b="1" dirty="0"/>
              <a:t>ことで</a:t>
            </a:r>
            <a:endParaRPr lang="en-US" altLang="ja-JP" sz="2400" b="1" dirty="0" smtClean="0"/>
          </a:p>
          <a:p>
            <a:r>
              <a:rPr lang="ja-JP" altLang="en-US" sz="2400" b="1" dirty="0" smtClean="0"/>
              <a:t>連続成分が</a:t>
            </a:r>
            <a:endParaRPr lang="en-US" altLang="ja-JP" sz="2400" b="1" dirty="0" smtClean="0"/>
          </a:p>
          <a:p>
            <a:r>
              <a:rPr lang="ja-JP" altLang="en-US" sz="2400" b="1" dirty="0" smtClean="0"/>
              <a:t>無くなり</a:t>
            </a:r>
            <a:endParaRPr lang="en-US" altLang="ja-JP" sz="2400" b="1" dirty="0" smtClean="0"/>
          </a:p>
          <a:p>
            <a:r>
              <a:rPr lang="ja-JP" altLang="en-US" sz="2400" b="1" dirty="0" smtClean="0"/>
              <a:t>単色Ｘ線が</a:t>
            </a:r>
            <a:endParaRPr lang="en-US" altLang="ja-JP" sz="2400" b="1" dirty="0" smtClean="0"/>
          </a:p>
          <a:p>
            <a:r>
              <a:rPr kumimoji="1" lang="ja-JP" altLang="en-US" sz="2400" b="1" dirty="0" smtClean="0"/>
              <a:t>得られる</a:t>
            </a:r>
            <a:endParaRPr kumimoji="1" lang="ja-JP" altLang="en-US" sz="2400" b="1" dirty="0"/>
          </a:p>
        </p:txBody>
      </p:sp>
      <p:sp>
        <p:nvSpPr>
          <p:cNvPr id="47" name="正方形/長方形 46"/>
          <p:cNvSpPr/>
          <p:nvPr/>
        </p:nvSpPr>
        <p:spPr>
          <a:xfrm rot="19260000">
            <a:off x="3431527" y="2285445"/>
            <a:ext cx="1135989" cy="22656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139952" y="6165304"/>
            <a:ext cx="2895344" cy="461665"/>
          </a:xfrm>
          <a:prstGeom prst="rect">
            <a:avLst/>
          </a:prstGeom>
          <a:noFill/>
        </p:spPr>
        <p:txBody>
          <a:bodyPr wrap="none" rtlCol="0">
            <a:spAutoFit/>
          </a:bodyPr>
          <a:lstStyle/>
          <a:p>
            <a:r>
              <a:rPr lang="ja-JP" altLang="en-US" sz="2400" b="1" dirty="0" smtClean="0">
                <a:solidFill>
                  <a:srgbClr val="0000FF"/>
                </a:solidFill>
              </a:rPr>
              <a:t>平成２２年度Ｐ６製作</a:t>
            </a:r>
            <a:endParaRPr kumimoji="1" lang="ja-JP" altLang="en-US" sz="2400" b="1" dirty="0">
              <a:solidFill>
                <a:srgbClr val="0000FF"/>
              </a:solidFill>
            </a:endParaRPr>
          </a:p>
        </p:txBody>
      </p:sp>
      <p:grpSp>
        <p:nvGrpSpPr>
          <p:cNvPr id="30" name="グループ化 29"/>
          <p:cNvGrpSpPr/>
          <p:nvPr/>
        </p:nvGrpSpPr>
        <p:grpSpPr>
          <a:xfrm>
            <a:off x="4644008" y="2348880"/>
            <a:ext cx="1677839" cy="162202"/>
            <a:chOff x="4716016" y="3068960"/>
            <a:chExt cx="1677839" cy="162202"/>
          </a:xfrm>
        </p:grpSpPr>
        <p:grpSp>
          <p:nvGrpSpPr>
            <p:cNvPr id="24" name="グループ化 23"/>
            <p:cNvGrpSpPr/>
            <p:nvPr/>
          </p:nvGrpSpPr>
          <p:grpSpPr>
            <a:xfrm>
              <a:off x="4716016" y="3068960"/>
              <a:ext cx="1677839" cy="162202"/>
              <a:chOff x="4622353" y="2358789"/>
              <a:chExt cx="1677839" cy="162202"/>
            </a:xfrm>
            <a:noFill/>
            <a:effectLst/>
          </p:grpSpPr>
          <p:sp>
            <p:nvSpPr>
              <p:cNvPr id="25" name="フリーフォーム 24"/>
              <p:cNvSpPr/>
              <p:nvPr/>
            </p:nvSpPr>
            <p:spPr>
              <a:xfrm>
                <a:off x="4622353" y="2358789"/>
                <a:ext cx="1216649" cy="162202"/>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grpFill/>
              <a:ln w="76200" cap="rnd">
                <a:solidFill>
                  <a:srgbClr val="FFFF00"/>
                </a:solidFill>
                <a:tailEnd w="lg"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n w="57150">
                    <a:solidFill>
                      <a:srgbClr val="00CC00"/>
                    </a:solidFill>
                  </a:ln>
                  <a:solidFill>
                    <a:schemeClr val="tx1">
                      <a:lumMod val="95000"/>
                      <a:lumOff val="5000"/>
                    </a:schemeClr>
                  </a:solidFill>
                </a:endParaRPr>
              </a:p>
            </p:txBody>
          </p:sp>
          <p:cxnSp>
            <p:nvCxnSpPr>
              <p:cNvPr id="26" name="直線矢印コネクタ 25"/>
              <p:cNvCxnSpPr/>
              <p:nvPr/>
            </p:nvCxnSpPr>
            <p:spPr>
              <a:xfrm flipV="1">
                <a:off x="5839002" y="2420888"/>
                <a:ext cx="461190" cy="19011"/>
              </a:xfrm>
              <a:prstGeom prst="straightConnector1">
                <a:avLst/>
              </a:prstGeom>
              <a:grpFill/>
              <a:ln w="762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4716016" y="3068960"/>
              <a:ext cx="1584176" cy="162202"/>
              <a:chOff x="4622353" y="2358789"/>
              <a:chExt cx="1584176" cy="162202"/>
            </a:xfrm>
            <a:noFill/>
            <a:effectLst/>
          </p:grpSpPr>
          <p:sp>
            <p:nvSpPr>
              <p:cNvPr id="17" name="フリーフォーム 16"/>
              <p:cNvSpPr/>
              <p:nvPr/>
            </p:nvSpPr>
            <p:spPr>
              <a:xfrm>
                <a:off x="4622353" y="2358789"/>
                <a:ext cx="1216649" cy="162202"/>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grpFill/>
              <a:ln w="6350" cap="rnd">
                <a:solidFill>
                  <a:schemeClr val="tx1"/>
                </a:solidFill>
                <a:tailEnd w="lg"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n w="57150">
                    <a:solidFill>
                      <a:srgbClr val="00CC00"/>
                    </a:solidFill>
                  </a:ln>
                  <a:solidFill>
                    <a:schemeClr val="tx1">
                      <a:lumMod val="95000"/>
                      <a:lumOff val="5000"/>
                    </a:schemeClr>
                  </a:solidFill>
                </a:endParaRPr>
              </a:p>
            </p:txBody>
          </p:sp>
          <p:cxnSp>
            <p:nvCxnSpPr>
              <p:cNvPr id="22" name="直線矢印コネクタ 21"/>
              <p:cNvCxnSpPr/>
              <p:nvPr/>
            </p:nvCxnSpPr>
            <p:spPr>
              <a:xfrm flipV="1">
                <a:off x="5839002" y="2430797"/>
                <a:ext cx="367527" cy="9103"/>
              </a:xfrm>
              <a:prstGeom prst="straightConnector1">
                <a:avLst/>
              </a:prstGeom>
              <a:grpFill/>
              <a:ln w="63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grpSp>
      <p:sp>
        <p:nvSpPr>
          <p:cNvPr id="45" name="フリーフォーム 44"/>
          <p:cNvSpPr/>
          <p:nvPr/>
        </p:nvSpPr>
        <p:spPr>
          <a:xfrm rot="5400000">
            <a:off x="3365149" y="3697103"/>
            <a:ext cx="1378869" cy="324440"/>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ln w="76200" cap="rnd">
            <a:solidFill>
              <a:srgbClr val="00CC00"/>
            </a:solidFill>
            <a:tailEnd w="lg"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n>
                <a:solidFill>
                  <a:srgbClr val="FFFF00"/>
                </a:solidFill>
              </a:ln>
              <a:solidFill>
                <a:schemeClr val="tx1">
                  <a:lumMod val="95000"/>
                  <a:lumOff val="5000"/>
                </a:schemeClr>
              </a:solidFill>
            </a:endParaRPr>
          </a:p>
        </p:txBody>
      </p:sp>
      <p:sp>
        <p:nvSpPr>
          <p:cNvPr id="21" name="フリーフォーム 20"/>
          <p:cNvSpPr/>
          <p:nvPr/>
        </p:nvSpPr>
        <p:spPr>
          <a:xfrm rot="5866472">
            <a:off x="3488485" y="3755798"/>
            <a:ext cx="1378869" cy="324440"/>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ln w="76200" cap="rnd">
            <a:solidFill>
              <a:srgbClr val="FFFF00"/>
            </a:solidFill>
            <a:tailEnd w="lg" len="lg"/>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4716016" y="4653136"/>
            <a:ext cx="800219" cy="461665"/>
          </a:xfrm>
          <a:prstGeom prst="rect">
            <a:avLst/>
          </a:prstGeom>
          <a:noFill/>
        </p:spPr>
        <p:txBody>
          <a:bodyPr wrap="none" rtlCol="0">
            <a:spAutoFit/>
          </a:bodyPr>
          <a:lstStyle/>
          <a:p>
            <a:r>
              <a:rPr kumimoji="1" lang="ja-JP" altLang="en-US" sz="2400" b="1" dirty="0" smtClean="0"/>
              <a:t>加速</a:t>
            </a:r>
            <a:endParaRPr kumimoji="1" lang="ja-JP" altLang="en-US" sz="2400" b="1" dirty="0"/>
          </a:p>
        </p:txBody>
      </p:sp>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p:cNvPicPr>
            <a:picLocks noChangeAspect="1" noChangeArrowheads="1"/>
          </p:cNvPicPr>
          <p:nvPr/>
        </p:nvPicPr>
        <p:blipFill>
          <a:blip r:embed="rId4" cstate="print"/>
          <a:srcRect/>
          <a:stretch>
            <a:fillRect/>
          </a:stretch>
        </p:blipFill>
        <p:spPr bwMode="auto">
          <a:xfrm>
            <a:off x="3408689" y="3501008"/>
            <a:ext cx="5735311" cy="3356992"/>
          </a:xfrm>
          <a:prstGeom prst="rect">
            <a:avLst/>
          </a:prstGeom>
          <a:noFill/>
          <a:ln w="9525">
            <a:noFill/>
            <a:miter lim="800000"/>
            <a:headEnd/>
            <a:tailEnd/>
          </a:ln>
        </p:spPr>
      </p:pic>
      <p:sp>
        <p:nvSpPr>
          <p:cNvPr id="2" name="タイトル 1"/>
          <p:cNvSpPr>
            <a:spLocks noGrp="1"/>
          </p:cNvSpPr>
          <p:nvPr>
            <p:ph type="title"/>
          </p:nvPr>
        </p:nvSpPr>
        <p:spPr>
          <a:xfrm>
            <a:off x="0" y="188640"/>
            <a:ext cx="9144000" cy="1143000"/>
          </a:xfrm>
        </p:spPr>
        <p:txBody>
          <a:bodyPr>
            <a:noAutofit/>
          </a:bodyPr>
          <a:lstStyle/>
          <a:p>
            <a:r>
              <a:rPr kumimoji="1" lang="ja-JP" altLang="en-US" dirty="0" smtClean="0"/>
              <a:t>１</a:t>
            </a:r>
            <a:r>
              <a:rPr lang="ja-JP" altLang="en-US" dirty="0" smtClean="0"/>
              <a:t>次ターゲット：</a:t>
            </a:r>
            <a:r>
              <a:rPr kumimoji="1" lang="ja-JP" altLang="en-US" dirty="0" smtClean="0"/>
              <a:t>電子と物質の相互作用</a:t>
            </a:r>
            <a:endParaRPr kumimoji="1" lang="ja-JP" altLang="en-US" dirty="0"/>
          </a:p>
        </p:txBody>
      </p:sp>
      <p:sp>
        <p:nvSpPr>
          <p:cNvPr id="3" name="コンテンツ プレースホルダ 2"/>
          <p:cNvSpPr>
            <a:spLocks noGrp="1"/>
          </p:cNvSpPr>
          <p:nvPr>
            <p:ph idx="1"/>
          </p:nvPr>
        </p:nvSpPr>
        <p:spPr>
          <a:xfrm>
            <a:off x="457200" y="1412776"/>
            <a:ext cx="8686800" cy="2664296"/>
          </a:xfrm>
        </p:spPr>
        <p:txBody>
          <a:bodyPr>
            <a:normAutofit/>
          </a:bodyPr>
          <a:lstStyle/>
          <a:p>
            <a:r>
              <a:rPr lang="ja-JP" altLang="en-US" sz="2800" b="1" dirty="0" smtClean="0"/>
              <a:t>制動放射</a:t>
            </a:r>
            <a:endParaRPr lang="en-US" altLang="ja-JP" sz="2800" b="1" dirty="0" smtClean="0"/>
          </a:p>
          <a:p>
            <a:pPr>
              <a:buNone/>
            </a:pPr>
            <a:r>
              <a:rPr lang="en-US" altLang="ja-JP" dirty="0" smtClean="0"/>
              <a:t>   </a:t>
            </a:r>
            <a:r>
              <a:rPr lang="ja-JP" altLang="en-US" sz="2400" b="1" dirty="0" smtClean="0"/>
              <a:t>（連続スペクトル）</a:t>
            </a:r>
            <a:endParaRPr lang="en-US" altLang="ja-JP" sz="1050" b="1" dirty="0" smtClean="0"/>
          </a:p>
          <a:p>
            <a:r>
              <a:rPr lang="ja-JP" altLang="en-US" sz="2800" b="1" dirty="0" smtClean="0"/>
              <a:t>電離・励起 </a:t>
            </a:r>
            <a:r>
              <a:rPr lang="ja-JP" altLang="en-US" b="1" dirty="0" smtClean="0"/>
              <a:t>　</a:t>
            </a:r>
            <a:r>
              <a:rPr lang="ja-JP" altLang="en-US" sz="2800" dirty="0" smtClean="0"/>
              <a:t>→</a:t>
            </a:r>
            <a:r>
              <a:rPr lang="ja-JP" altLang="en-US" sz="2400" b="1" dirty="0" smtClean="0"/>
              <a:t>特性Ｘ線、オージェ電子が発生</a:t>
            </a:r>
            <a:endParaRPr lang="en-US" altLang="ja-JP" sz="2400" b="1" dirty="0" smtClean="0"/>
          </a:p>
          <a:p>
            <a:pPr>
              <a:buNone/>
            </a:pPr>
            <a:r>
              <a:rPr lang="ja-JP" altLang="en-US" sz="2400" b="1" dirty="0" smtClean="0"/>
              <a:t>　　　　　　　　　　　　   特性Ｘ線を放出する割合：蛍光収率</a:t>
            </a:r>
            <a:endParaRPr lang="en-US" altLang="ja-JP" sz="2400" b="1" dirty="0" smtClean="0"/>
          </a:p>
        </p:txBody>
      </p:sp>
      <p:grpSp>
        <p:nvGrpSpPr>
          <p:cNvPr id="32" name="グループ化 31"/>
          <p:cNvGrpSpPr/>
          <p:nvPr/>
        </p:nvGrpSpPr>
        <p:grpSpPr>
          <a:xfrm>
            <a:off x="3851920" y="1412776"/>
            <a:ext cx="3168352" cy="1017405"/>
            <a:chOff x="1979712" y="4077072"/>
            <a:chExt cx="5016172" cy="1671452"/>
          </a:xfrm>
        </p:grpSpPr>
        <p:cxnSp>
          <p:nvCxnSpPr>
            <p:cNvPr id="14" name="直線矢印コネクタ 13"/>
            <p:cNvCxnSpPr>
              <a:endCxn id="12" idx="0"/>
            </p:cNvCxnSpPr>
            <p:nvPr/>
          </p:nvCxnSpPr>
          <p:spPr>
            <a:xfrm>
              <a:off x="2555776" y="4149080"/>
              <a:ext cx="236157" cy="83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2771800" y="5013176"/>
              <a:ext cx="792088" cy="72008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267744" y="4077072"/>
              <a:ext cx="144016" cy="14401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737299" y="4191996"/>
              <a:ext cx="1834701" cy="1181220"/>
              <a:chOff x="2737299" y="4191996"/>
              <a:chExt cx="1834701" cy="1181220"/>
            </a:xfrm>
          </p:grpSpPr>
          <p:sp>
            <p:nvSpPr>
              <p:cNvPr id="12" name="フリーフォーム 11"/>
              <p:cNvSpPr/>
              <p:nvPr/>
            </p:nvSpPr>
            <p:spPr>
              <a:xfrm rot="466645">
                <a:off x="2737299" y="4191996"/>
                <a:ext cx="1756293" cy="850271"/>
              </a:xfrm>
              <a:custGeom>
                <a:avLst/>
                <a:gdLst>
                  <a:gd name="connsiteX0" fmla="*/ 0 w 1674056"/>
                  <a:gd name="connsiteY0" fmla="*/ 72683 h 762000"/>
                  <a:gd name="connsiteX1" fmla="*/ 928468 w 1674056"/>
                  <a:gd name="connsiteY1" fmla="*/ 114886 h 762000"/>
                  <a:gd name="connsiteX2" fmla="*/ 1674056 w 1674056"/>
                  <a:gd name="connsiteY2" fmla="*/ 762000 h 762000"/>
                  <a:gd name="connsiteX3" fmla="*/ 1674056 w 1674056"/>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674056" h="762000">
                    <a:moveTo>
                      <a:pt x="0" y="72683"/>
                    </a:moveTo>
                    <a:cubicBezTo>
                      <a:pt x="324729" y="36341"/>
                      <a:pt x="649459" y="0"/>
                      <a:pt x="928468" y="114886"/>
                    </a:cubicBezTo>
                    <a:cubicBezTo>
                      <a:pt x="1207477" y="229772"/>
                      <a:pt x="1674056" y="762000"/>
                      <a:pt x="1674056" y="762000"/>
                    </a:cubicBezTo>
                    <a:lnTo>
                      <a:pt x="1674056" y="76200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p:cNvCxnSpPr>
                <a:stCxn id="12" idx="2"/>
              </p:cNvCxnSpPr>
              <p:nvPr/>
            </p:nvCxnSpPr>
            <p:spPr>
              <a:xfrm>
                <a:off x="4427983" y="5157192"/>
                <a:ext cx="144017"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フリーフォーム 24"/>
            <p:cNvSpPr/>
            <p:nvPr/>
          </p:nvSpPr>
          <p:spPr>
            <a:xfrm>
              <a:off x="5004048" y="4149080"/>
              <a:ext cx="720080" cy="216024"/>
            </a:xfrm>
            <a:custGeom>
              <a:avLst/>
              <a:gdLst>
                <a:gd name="connsiteX0" fmla="*/ 0 w 1941341"/>
                <a:gd name="connsiteY0" fmla="*/ 37513 h 501747"/>
                <a:gd name="connsiteX1" fmla="*/ 182880 w 1941341"/>
                <a:gd name="connsiteY1" fmla="*/ 487680 h 501747"/>
                <a:gd name="connsiteX2" fmla="*/ 365760 w 1941341"/>
                <a:gd name="connsiteY2" fmla="*/ 37513 h 501747"/>
                <a:gd name="connsiteX3" fmla="*/ 548640 w 1941341"/>
                <a:gd name="connsiteY3" fmla="*/ 501747 h 501747"/>
                <a:gd name="connsiteX4" fmla="*/ 689316 w 1941341"/>
                <a:gd name="connsiteY4" fmla="*/ 37513 h 501747"/>
                <a:gd name="connsiteX5" fmla="*/ 872196 w 1941341"/>
                <a:gd name="connsiteY5" fmla="*/ 487680 h 501747"/>
                <a:gd name="connsiteX6" fmla="*/ 1012873 w 1941341"/>
                <a:gd name="connsiteY6" fmla="*/ 37513 h 501747"/>
                <a:gd name="connsiteX7" fmla="*/ 1167618 w 1941341"/>
                <a:gd name="connsiteY7" fmla="*/ 487680 h 501747"/>
                <a:gd name="connsiteX8" fmla="*/ 1294227 w 1941341"/>
                <a:gd name="connsiteY8" fmla="*/ 23446 h 501747"/>
                <a:gd name="connsiteX9" fmla="*/ 1434904 w 1941341"/>
                <a:gd name="connsiteY9" fmla="*/ 445477 h 501747"/>
                <a:gd name="connsiteX10" fmla="*/ 1589649 w 1941341"/>
                <a:gd name="connsiteY10" fmla="*/ 23446 h 501747"/>
                <a:gd name="connsiteX11" fmla="*/ 1702190 w 1941341"/>
                <a:gd name="connsiteY11" fmla="*/ 459544 h 501747"/>
                <a:gd name="connsiteX12" fmla="*/ 1842867 w 1941341"/>
                <a:gd name="connsiteY12" fmla="*/ 23446 h 501747"/>
                <a:gd name="connsiteX13" fmla="*/ 1941341 w 1941341"/>
                <a:gd name="connsiteY13" fmla="*/ 318867 h 501747"/>
                <a:gd name="connsiteX0" fmla="*/ 0 w 1869333"/>
                <a:gd name="connsiteY0" fmla="*/ 288032 h 529433"/>
                <a:gd name="connsiteX1" fmla="*/ 110872 w 1869333"/>
                <a:gd name="connsiteY1" fmla="*/ 487680 h 529433"/>
                <a:gd name="connsiteX2" fmla="*/ 293752 w 1869333"/>
                <a:gd name="connsiteY2" fmla="*/ 37513 h 529433"/>
                <a:gd name="connsiteX3" fmla="*/ 476632 w 1869333"/>
                <a:gd name="connsiteY3" fmla="*/ 501747 h 529433"/>
                <a:gd name="connsiteX4" fmla="*/ 617308 w 1869333"/>
                <a:gd name="connsiteY4" fmla="*/ 37513 h 529433"/>
                <a:gd name="connsiteX5" fmla="*/ 800188 w 1869333"/>
                <a:gd name="connsiteY5" fmla="*/ 487680 h 529433"/>
                <a:gd name="connsiteX6" fmla="*/ 940865 w 1869333"/>
                <a:gd name="connsiteY6" fmla="*/ 37513 h 529433"/>
                <a:gd name="connsiteX7" fmla="*/ 1095610 w 1869333"/>
                <a:gd name="connsiteY7" fmla="*/ 487680 h 529433"/>
                <a:gd name="connsiteX8" fmla="*/ 1222219 w 1869333"/>
                <a:gd name="connsiteY8" fmla="*/ 23446 h 529433"/>
                <a:gd name="connsiteX9" fmla="*/ 1362896 w 1869333"/>
                <a:gd name="connsiteY9" fmla="*/ 445477 h 529433"/>
                <a:gd name="connsiteX10" fmla="*/ 1517641 w 1869333"/>
                <a:gd name="connsiteY10" fmla="*/ 23446 h 529433"/>
                <a:gd name="connsiteX11" fmla="*/ 1630182 w 1869333"/>
                <a:gd name="connsiteY11" fmla="*/ 459544 h 529433"/>
                <a:gd name="connsiteX12" fmla="*/ 1770859 w 1869333"/>
                <a:gd name="connsiteY12" fmla="*/ 23446 h 529433"/>
                <a:gd name="connsiteX13" fmla="*/ 1869333 w 1869333"/>
                <a:gd name="connsiteY13" fmla="*/ 318867 h 5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333" h="529433">
                  <a:moveTo>
                    <a:pt x="0" y="288032"/>
                  </a:moveTo>
                  <a:cubicBezTo>
                    <a:pt x="60960" y="513115"/>
                    <a:pt x="61913" y="529433"/>
                    <a:pt x="110872" y="487680"/>
                  </a:cubicBezTo>
                  <a:cubicBezTo>
                    <a:pt x="159831" y="445927"/>
                    <a:pt x="232792" y="35168"/>
                    <a:pt x="293752" y="37513"/>
                  </a:cubicBezTo>
                  <a:cubicBezTo>
                    <a:pt x="354712" y="39858"/>
                    <a:pt x="422706" y="501747"/>
                    <a:pt x="476632" y="501747"/>
                  </a:cubicBezTo>
                  <a:cubicBezTo>
                    <a:pt x="530558" y="501747"/>
                    <a:pt x="563382" y="39857"/>
                    <a:pt x="617308" y="37513"/>
                  </a:cubicBezTo>
                  <a:cubicBezTo>
                    <a:pt x="671234" y="35169"/>
                    <a:pt x="746262" y="487680"/>
                    <a:pt x="800188" y="487680"/>
                  </a:cubicBezTo>
                  <a:cubicBezTo>
                    <a:pt x="854114" y="487680"/>
                    <a:pt x="891628" y="37513"/>
                    <a:pt x="940865" y="37513"/>
                  </a:cubicBezTo>
                  <a:cubicBezTo>
                    <a:pt x="990102" y="37513"/>
                    <a:pt x="1048718" y="490024"/>
                    <a:pt x="1095610" y="487680"/>
                  </a:cubicBezTo>
                  <a:cubicBezTo>
                    <a:pt x="1142502" y="485336"/>
                    <a:pt x="1177671" y="30480"/>
                    <a:pt x="1222219" y="23446"/>
                  </a:cubicBezTo>
                  <a:cubicBezTo>
                    <a:pt x="1266767" y="16412"/>
                    <a:pt x="1313659" y="445477"/>
                    <a:pt x="1362896" y="445477"/>
                  </a:cubicBezTo>
                  <a:cubicBezTo>
                    <a:pt x="1412133" y="445477"/>
                    <a:pt x="1473093" y="21102"/>
                    <a:pt x="1517641" y="23446"/>
                  </a:cubicBezTo>
                  <a:cubicBezTo>
                    <a:pt x="1562189" y="25790"/>
                    <a:pt x="1587979" y="459544"/>
                    <a:pt x="1630182" y="459544"/>
                  </a:cubicBezTo>
                  <a:cubicBezTo>
                    <a:pt x="1672385" y="459544"/>
                    <a:pt x="1731001" y="46892"/>
                    <a:pt x="1770859" y="23446"/>
                  </a:cubicBezTo>
                  <a:cubicBezTo>
                    <a:pt x="1810717" y="0"/>
                    <a:pt x="1840025" y="159433"/>
                    <a:pt x="1869333" y="318867"/>
                  </a:cubicBezTo>
                </a:path>
              </a:pathLst>
            </a:custGeom>
            <a:ln w="38100">
              <a:solidFill>
                <a:srgbClr val="99FF99"/>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rot="1469501">
              <a:off x="4746671" y="4572436"/>
              <a:ext cx="701335" cy="223369"/>
            </a:xfrm>
            <a:custGeom>
              <a:avLst/>
              <a:gdLst>
                <a:gd name="connsiteX0" fmla="*/ 0 w 1941341"/>
                <a:gd name="connsiteY0" fmla="*/ 37513 h 501747"/>
                <a:gd name="connsiteX1" fmla="*/ 182880 w 1941341"/>
                <a:gd name="connsiteY1" fmla="*/ 487680 h 501747"/>
                <a:gd name="connsiteX2" fmla="*/ 365760 w 1941341"/>
                <a:gd name="connsiteY2" fmla="*/ 37513 h 501747"/>
                <a:gd name="connsiteX3" fmla="*/ 548640 w 1941341"/>
                <a:gd name="connsiteY3" fmla="*/ 501747 h 501747"/>
                <a:gd name="connsiteX4" fmla="*/ 689316 w 1941341"/>
                <a:gd name="connsiteY4" fmla="*/ 37513 h 501747"/>
                <a:gd name="connsiteX5" fmla="*/ 872196 w 1941341"/>
                <a:gd name="connsiteY5" fmla="*/ 487680 h 501747"/>
                <a:gd name="connsiteX6" fmla="*/ 1012873 w 1941341"/>
                <a:gd name="connsiteY6" fmla="*/ 37513 h 501747"/>
                <a:gd name="connsiteX7" fmla="*/ 1167618 w 1941341"/>
                <a:gd name="connsiteY7" fmla="*/ 487680 h 501747"/>
                <a:gd name="connsiteX8" fmla="*/ 1294227 w 1941341"/>
                <a:gd name="connsiteY8" fmla="*/ 23446 h 501747"/>
                <a:gd name="connsiteX9" fmla="*/ 1434904 w 1941341"/>
                <a:gd name="connsiteY9" fmla="*/ 445477 h 501747"/>
                <a:gd name="connsiteX10" fmla="*/ 1589649 w 1941341"/>
                <a:gd name="connsiteY10" fmla="*/ 23446 h 501747"/>
                <a:gd name="connsiteX11" fmla="*/ 1702190 w 1941341"/>
                <a:gd name="connsiteY11" fmla="*/ 459544 h 501747"/>
                <a:gd name="connsiteX12" fmla="*/ 1842867 w 1941341"/>
                <a:gd name="connsiteY12" fmla="*/ 23446 h 501747"/>
                <a:gd name="connsiteX13" fmla="*/ 1941341 w 1941341"/>
                <a:gd name="connsiteY13" fmla="*/ 318867 h 501747"/>
                <a:gd name="connsiteX0" fmla="*/ 0 w 1869333"/>
                <a:gd name="connsiteY0" fmla="*/ 288032 h 529433"/>
                <a:gd name="connsiteX1" fmla="*/ 110872 w 1869333"/>
                <a:gd name="connsiteY1" fmla="*/ 487680 h 529433"/>
                <a:gd name="connsiteX2" fmla="*/ 293752 w 1869333"/>
                <a:gd name="connsiteY2" fmla="*/ 37513 h 529433"/>
                <a:gd name="connsiteX3" fmla="*/ 476632 w 1869333"/>
                <a:gd name="connsiteY3" fmla="*/ 501747 h 529433"/>
                <a:gd name="connsiteX4" fmla="*/ 617308 w 1869333"/>
                <a:gd name="connsiteY4" fmla="*/ 37513 h 529433"/>
                <a:gd name="connsiteX5" fmla="*/ 800188 w 1869333"/>
                <a:gd name="connsiteY5" fmla="*/ 487680 h 529433"/>
                <a:gd name="connsiteX6" fmla="*/ 940865 w 1869333"/>
                <a:gd name="connsiteY6" fmla="*/ 37513 h 529433"/>
                <a:gd name="connsiteX7" fmla="*/ 1095610 w 1869333"/>
                <a:gd name="connsiteY7" fmla="*/ 487680 h 529433"/>
                <a:gd name="connsiteX8" fmla="*/ 1222219 w 1869333"/>
                <a:gd name="connsiteY8" fmla="*/ 23446 h 529433"/>
                <a:gd name="connsiteX9" fmla="*/ 1362896 w 1869333"/>
                <a:gd name="connsiteY9" fmla="*/ 445477 h 529433"/>
                <a:gd name="connsiteX10" fmla="*/ 1517641 w 1869333"/>
                <a:gd name="connsiteY10" fmla="*/ 23446 h 529433"/>
                <a:gd name="connsiteX11" fmla="*/ 1630182 w 1869333"/>
                <a:gd name="connsiteY11" fmla="*/ 459544 h 529433"/>
                <a:gd name="connsiteX12" fmla="*/ 1770859 w 1869333"/>
                <a:gd name="connsiteY12" fmla="*/ 23446 h 529433"/>
                <a:gd name="connsiteX13" fmla="*/ 1869333 w 1869333"/>
                <a:gd name="connsiteY13" fmla="*/ 318867 h 5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333" h="529433">
                  <a:moveTo>
                    <a:pt x="0" y="288032"/>
                  </a:moveTo>
                  <a:cubicBezTo>
                    <a:pt x="60960" y="513115"/>
                    <a:pt x="61913" y="529433"/>
                    <a:pt x="110872" y="487680"/>
                  </a:cubicBezTo>
                  <a:cubicBezTo>
                    <a:pt x="159831" y="445927"/>
                    <a:pt x="232792" y="35168"/>
                    <a:pt x="293752" y="37513"/>
                  </a:cubicBezTo>
                  <a:cubicBezTo>
                    <a:pt x="354712" y="39858"/>
                    <a:pt x="422706" y="501747"/>
                    <a:pt x="476632" y="501747"/>
                  </a:cubicBezTo>
                  <a:cubicBezTo>
                    <a:pt x="530558" y="501747"/>
                    <a:pt x="563382" y="39857"/>
                    <a:pt x="617308" y="37513"/>
                  </a:cubicBezTo>
                  <a:cubicBezTo>
                    <a:pt x="671234" y="35169"/>
                    <a:pt x="746262" y="487680"/>
                    <a:pt x="800188" y="487680"/>
                  </a:cubicBezTo>
                  <a:cubicBezTo>
                    <a:pt x="854114" y="487680"/>
                    <a:pt x="891628" y="37513"/>
                    <a:pt x="940865" y="37513"/>
                  </a:cubicBezTo>
                  <a:cubicBezTo>
                    <a:pt x="990102" y="37513"/>
                    <a:pt x="1048718" y="490024"/>
                    <a:pt x="1095610" y="487680"/>
                  </a:cubicBezTo>
                  <a:cubicBezTo>
                    <a:pt x="1142502" y="485336"/>
                    <a:pt x="1177671" y="30480"/>
                    <a:pt x="1222219" y="23446"/>
                  </a:cubicBezTo>
                  <a:cubicBezTo>
                    <a:pt x="1266767" y="16412"/>
                    <a:pt x="1313659" y="445477"/>
                    <a:pt x="1362896" y="445477"/>
                  </a:cubicBezTo>
                  <a:cubicBezTo>
                    <a:pt x="1412133" y="445477"/>
                    <a:pt x="1473093" y="21102"/>
                    <a:pt x="1517641" y="23446"/>
                  </a:cubicBezTo>
                  <a:cubicBezTo>
                    <a:pt x="1562189" y="25790"/>
                    <a:pt x="1587979" y="459544"/>
                    <a:pt x="1630182" y="459544"/>
                  </a:cubicBezTo>
                  <a:cubicBezTo>
                    <a:pt x="1672385" y="459544"/>
                    <a:pt x="1731001" y="46892"/>
                    <a:pt x="1770859" y="23446"/>
                  </a:cubicBezTo>
                  <a:cubicBezTo>
                    <a:pt x="1810717" y="0"/>
                    <a:pt x="1840025" y="159433"/>
                    <a:pt x="1869333" y="318867"/>
                  </a:cubicBezTo>
                </a:path>
              </a:pathLst>
            </a:custGeom>
            <a:ln w="38100">
              <a:solidFill>
                <a:srgbClr val="99FF99"/>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rot="2667281">
              <a:off x="4477865" y="5042594"/>
              <a:ext cx="726101" cy="233532"/>
            </a:xfrm>
            <a:custGeom>
              <a:avLst/>
              <a:gdLst>
                <a:gd name="connsiteX0" fmla="*/ 0 w 1941341"/>
                <a:gd name="connsiteY0" fmla="*/ 37513 h 501747"/>
                <a:gd name="connsiteX1" fmla="*/ 182880 w 1941341"/>
                <a:gd name="connsiteY1" fmla="*/ 487680 h 501747"/>
                <a:gd name="connsiteX2" fmla="*/ 365760 w 1941341"/>
                <a:gd name="connsiteY2" fmla="*/ 37513 h 501747"/>
                <a:gd name="connsiteX3" fmla="*/ 548640 w 1941341"/>
                <a:gd name="connsiteY3" fmla="*/ 501747 h 501747"/>
                <a:gd name="connsiteX4" fmla="*/ 689316 w 1941341"/>
                <a:gd name="connsiteY4" fmla="*/ 37513 h 501747"/>
                <a:gd name="connsiteX5" fmla="*/ 872196 w 1941341"/>
                <a:gd name="connsiteY5" fmla="*/ 487680 h 501747"/>
                <a:gd name="connsiteX6" fmla="*/ 1012873 w 1941341"/>
                <a:gd name="connsiteY6" fmla="*/ 37513 h 501747"/>
                <a:gd name="connsiteX7" fmla="*/ 1167618 w 1941341"/>
                <a:gd name="connsiteY7" fmla="*/ 487680 h 501747"/>
                <a:gd name="connsiteX8" fmla="*/ 1294227 w 1941341"/>
                <a:gd name="connsiteY8" fmla="*/ 23446 h 501747"/>
                <a:gd name="connsiteX9" fmla="*/ 1434904 w 1941341"/>
                <a:gd name="connsiteY9" fmla="*/ 445477 h 501747"/>
                <a:gd name="connsiteX10" fmla="*/ 1589649 w 1941341"/>
                <a:gd name="connsiteY10" fmla="*/ 23446 h 501747"/>
                <a:gd name="connsiteX11" fmla="*/ 1702190 w 1941341"/>
                <a:gd name="connsiteY11" fmla="*/ 459544 h 501747"/>
                <a:gd name="connsiteX12" fmla="*/ 1842867 w 1941341"/>
                <a:gd name="connsiteY12" fmla="*/ 23446 h 501747"/>
                <a:gd name="connsiteX13" fmla="*/ 1941341 w 1941341"/>
                <a:gd name="connsiteY13" fmla="*/ 318867 h 501747"/>
                <a:gd name="connsiteX0" fmla="*/ 0 w 1869333"/>
                <a:gd name="connsiteY0" fmla="*/ 288032 h 529433"/>
                <a:gd name="connsiteX1" fmla="*/ 110872 w 1869333"/>
                <a:gd name="connsiteY1" fmla="*/ 487680 h 529433"/>
                <a:gd name="connsiteX2" fmla="*/ 293752 w 1869333"/>
                <a:gd name="connsiteY2" fmla="*/ 37513 h 529433"/>
                <a:gd name="connsiteX3" fmla="*/ 476632 w 1869333"/>
                <a:gd name="connsiteY3" fmla="*/ 501747 h 529433"/>
                <a:gd name="connsiteX4" fmla="*/ 617308 w 1869333"/>
                <a:gd name="connsiteY4" fmla="*/ 37513 h 529433"/>
                <a:gd name="connsiteX5" fmla="*/ 800188 w 1869333"/>
                <a:gd name="connsiteY5" fmla="*/ 487680 h 529433"/>
                <a:gd name="connsiteX6" fmla="*/ 940865 w 1869333"/>
                <a:gd name="connsiteY6" fmla="*/ 37513 h 529433"/>
                <a:gd name="connsiteX7" fmla="*/ 1095610 w 1869333"/>
                <a:gd name="connsiteY7" fmla="*/ 487680 h 529433"/>
                <a:gd name="connsiteX8" fmla="*/ 1222219 w 1869333"/>
                <a:gd name="connsiteY8" fmla="*/ 23446 h 529433"/>
                <a:gd name="connsiteX9" fmla="*/ 1362896 w 1869333"/>
                <a:gd name="connsiteY9" fmla="*/ 445477 h 529433"/>
                <a:gd name="connsiteX10" fmla="*/ 1517641 w 1869333"/>
                <a:gd name="connsiteY10" fmla="*/ 23446 h 529433"/>
                <a:gd name="connsiteX11" fmla="*/ 1630182 w 1869333"/>
                <a:gd name="connsiteY11" fmla="*/ 459544 h 529433"/>
                <a:gd name="connsiteX12" fmla="*/ 1770859 w 1869333"/>
                <a:gd name="connsiteY12" fmla="*/ 23446 h 529433"/>
                <a:gd name="connsiteX13" fmla="*/ 1869333 w 1869333"/>
                <a:gd name="connsiteY13" fmla="*/ 318867 h 5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333" h="529433">
                  <a:moveTo>
                    <a:pt x="0" y="288032"/>
                  </a:moveTo>
                  <a:cubicBezTo>
                    <a:pt x="60960" y="513115"/>
                    <a:pt x="61913" y="529433"/>
                    <a:pt x="110872" y="487680"/>
                  </a:cubicBezTo>
                  <a:cubicBezTo>
                    <a:pt x="159831" y="445927"/>
                    <a:pt x="232792" y="35168"/>
                    <a:pt x="293752" y="37513"/>
                  </a:cubicBezTo>
                  <a:cubicBezTo>
                    <a:pt x="354712" y="39858"/>
                    <a:pt x="422706" y="501747"/>
                    <a:pt x="476632" y="501747"/>
                  </a:cubicBezTo>
                  <a:cubicBezTo>
                    <a:pt x="530558" y="501747"/>
                    <a:pt x="563382" y="39857"/>
                    <a:pt x="617308" y="37513"/>
                  </a:cubicBezTo>
                  <a:cubicBezTo>
                    <a:pt x="671234" y="35169"/>
                    <a:pt x="746262" y="487680"/>
                    <a:pt x="800188" y="487680"/>
                  </a:cubicBezTo>
                  <a:cubicBezTo>
                    <a:pt x="854114" y="487680"/>
                    <a:pt x="891628" y="37513"/>
                    <a:pt x="940865" y="37513"/>
                  </a:cubicBezTo>
                  <a:cubicBezTo>
                    <a:pt x="990102" y="37513"/>
                    <a:pt x="1048718" y="490024"/>
                    <a:pt x="1095610" y="487680"/>
                  </a:cubicBezTo>
                  <a:cubicBezTo>
                    <a:pt x="1142502" y="485336"/>
                    <a:pt x="1177671" y="30480"/>
                    <a:pt x="1222219" y="23446"/>
                  </a:cubicBezTo>
                  <a:cubicBezTo>
                    <a:pt x="1266767" y="16412"/>
                    <a:pt x="1313659" y="445477"/>
                    <a:pt x="1362896" y="445477"/>
                  </a:cubicBezTo>
                  <a:cubicBezTo>
                    <a:pt x="1412133" y="445477"/>
                    <a:pt x="1473093" y="21102"/>
                    <a:pt x="1517641" y="23446"/>
                  </a:cubicBezTo>
                  <a:cubicBezTo>
                    <a:pt x="1562189" y="25790"/>
                    <a:pt x="1587979" y="459544"/>
                    <a:pt x="1630182" y="459544"/>
                  </a:cubicBezTo>
                  <a:cubicBezTo>
                    <a:pt x="1672385" y="459544"/>
                    <a:pt x="1731001" y="46892"/>
                    <a:pt x="1770859" y="23446"/>
                  </a:cubicBezTo>
                  <a:cubicBezTo>
                    <a:pt x="1810717" y="0"/>
                    <a:pt x="1840025" y="159433"/>
                    <a:pt x="1869333" y="318867"/>
                  </a:cubicBezTo>
                </a:path>
              </a:pathLst>
            </a:custGeom>
            <a:ln w="38100">
              <a:solidFill>
                <a:srgbClr val="99FF99"/>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5580112" y="4653136"/>
              <a:ext cx="1415772" cy="461665"/>
            </a:xfrm>
            <a:prstGeom prst="rect">
              <a:avLst/>
            </a:prstGeom>
            <a:noFill/>
          </p:spPr>
          <p:txBody>
            <a:bodyPr wrap="none" rtlCol="0">
              <a:spAutoFit/>
            </a:bodyPr>
            <a:lstStyle/>
            <a:p>
              <a:r>
                <a:rPr kumimoji="1" lang="ja-JP" altLang="en-US" sz="2400" b="1" dirty="0" smtClean="0"/>
                <a:t>制動放射</a:t>
              </a:r>
              <a:endParaRPr kumimoji="1" lang="ja-JP" altLang="en-US" sz="2400" b="1" dirty="0"/>
            </a:p>
          </p:txBody>
        </p:sp>
        <p:sp>
          <p:nvSpPr>
            <p:cNvPr id="30" name="テキスト ボックス 29"/>
            <p:cNvSpPr txBox="1"/>
            <p:nvPr/>
          </p:nvSpPr>
          <p:spPr>
            <a:xfrm>
              <a:off x="2435728" y="5141764"/>
              <a:ext cx="1482051" cy="606760"/>
            </a:xfrm>
            <a:prstGeom prst="rect">
              <a:avLst/>
            </a:prstGeom>
            <a:noFill/>
          </p:spPr>
          <p:txBody>
            <a:bodyPr wrap="square" rtlCol="0">
              <a:spAutoFit/>
            </a:bodyPr>
            <a:lstStyle/>
            <a:p>
              <a:r>
                <a:rPr kumimoji="1" lang="ja-JP" altLang="en-US" b="1" dirty="0" smtClean="0"/>
                <a:t>原子核</a:t>
              </a:r>
              <a:endParaRPr kumimoji="1" lang="ja-JP" altLang="en-US" b="1" dirty="0"/>
            </a:p>
          </p:txBody>
        </p:sp>
        <p:sp>
          <p:nvSpPr>
            <p:cNvPr id="31" name="テキスト ボックス 30"/>
            <p:cNvSpPr txBox="1"/>
            <p:nvPr/>
          </p:nvSpPr>
          <p:spPr>
            <a:xfrm>
              <a:off x="1979712" y="4293096"/>
              <a:ext cx="646331" cy="369332"/>
            </a:xfrm>
            <a:prstGeom prst="rect">
              <a:avLst/>
            </a:prstGeom>
            <a:noFill/>
          </p:spPr>
          <p:txBody>
            <a:bodyPr wrap="none" rtlCol="0">
              <a:spAutoFit/>
            </a:bodyPr>
            <a:lstStyle/>
            <a:p>
              <a:r>
                <a:rPr kumimoji="1" lang="ja-JP" altLang="en-US" b="1" dirty="0" smtClean="0"/>
                <a:t>電子</a:t>
              </a:r>
              <a:endParaRPr kumimoji="1" lang="ja-JP" altLang="en-US" b="1" dirty="0"/>
            </a:p>
          </p:txBody>
        </p:sp>
      </p:grpSp>
      <p:sp>
        <p:nvSpPr>
          <p:cNvPr id="27" name="正方形/長方形 26"/>
          <p:cNvSpPr/>
          <p:nvPr/>
        </p:nvSpPr>
        <p:spPr>
          <a:xfrm>
            <a:off x="1619672" y="3861048"/>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6" name="Picture 10"/>
          <p:cNvPicPr>
            <a:picLocks noChangeAspect="1" noChangeArrowheads="1"/>
          </p:cNvPicPr>
          <p:nvPr/>
        </p:nvPicPr>
        <p:blipFill>
          <a:blip r:embed="rId5" cstate="print"/>
          <a:srcRect/>
          <a:stretch>
            <a:fillRect/>
          </a:stretch>
        </p:blipFill>
        <p:spPr bwMode="auto">
          <a:xfrm>
            <a:off x="899592" y="3212976"/>
            <a:ext cx="1876425" cy="3343275"/>
          </a:xfrm>
          <a:prstGeom prst="rect">
            <a:avLst/>
          </a:prstGeom>
          <a:noFill/>
          <a:ln w="9525">
            <a:noFill/>
            <a:miter lim="800000"/>
            <a:headEnd/>
            <a:tailEnd/>
          </a:ln>
          <a:effectLst/>
        </p:spPr>
      </p:pic>
      <p:sp>
        <p:nvSpPr>
          <p:cNvPr id="43" name="円/楕円 42"/>
          <p:cNvSpPr/>
          <p:nvPr/>
        </p:nvSpPr>
        <p:spPr>
          <a:xfrm>
            <a:off x="1619672" y="3501008"/>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619672" y="5445224"/>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8" name="Picture 12"/>
          <p:cNvPicPr>
            <a:picLocks noChangeAspect="1" noChangeArrowheads="1"/>
          </p:cNvPicPr>
          <p:nvPr/>
        </p:nvPicPr>
        <p:blipFill>
          <a:blip r:embed="rId6" cstate="print"/>
          <a:srcRect/>
          <a:stretch>
            <a:fillRect/>
          </a:stretch>
        </p:blipFill>
        <p:spPr bwMode="auto">
          <a:xfrm>
            <a:off x="1691680" y="3789040"/>
            <a:ext cx="1296144" cy="216024"/>
          </a:xfrm>
          <a:prstGeom prst="rect">
            <a:avLst/>
          </a:prstGeom>
          <a:noFill/>
          <a:ln w="9525">
            <a:noFill/>
            <a:miter lim="800000"/>
            <a:headEnd/>
            <a:tailEnd/>
          </a:ln>
          <a:effectLst/>
        </p:spPr>
      </p:pic>
      <p:sp>
        <p:nvSpPr>
          <p:cNvPr id="46" name="円/楕円 45"/>
          <p:cNvSpPr/>
          <p:nvPr/>
        </p:nvSpPr>
        <p:spPr>
          <a:xfrm>
            <a:off x="2267744" y="5157192"/>
            <a:ext cx="216024"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267744" y="3933056"/>
            <a:ext cx="1308371" cy="461665"/>
          </a:xfrm>
          <a:prstGeom prst="rect">
            <a:avLst/>
          </a:prstGeom>
          <a:noFill/>
        </p:spPr>
        <p:txBody>
          <a:bodyPr wrap="none" rtlCol="0">
            <a:spAutoFit/>
          </a:bodyPr>
          <a:lstStyle/>
          <a:p>
            <a:r>
              <a:rPr lang="ja-JP" altLang="en-US" sz="2400" b="1" dirty="0" smtClean="0"/>
              <a:t>特性Ｘ線</a:t>
            </a:r>
            <a:endParaRPr kumimoji="1" lang="ja-JP" altLang="en-US" sz="2400" b="1" dirty="0"/>
          </a:p>
        </p:txBody>
      </p:sp>
      <p:sp>
        <p:nvSpPr>
          <p:cNvPr id="48" name="テキスト ボックス 47"/>
          <p:cNvSpPr txBox="1"/>
          <p:nvPr/>
        </p:nvSpPr>
        <p:spPr>
          <a:xfrm>
            <a:off x="2771800" y="5085184"/>
            <a:ext cx="1890261" cy="461665"/>
          </a:xfrm>
          <a:prstGeom prst="rect">
            <a:avLst/>
          </a:prstGeom>
          <a:noFill/>
        </p:spPr>
        <p:txBody>
          <a:bodyPr wrap="none" rtlCol="0">
            <a:spAutoFit/>
          </a:bodyPr>
          <a:lstStyle/>
          <a:p>
            <a:r>
              <a:rPr kumimoji="1" lang="ja-JP" altLang="en-US" sz="2400" b="1" dirty="0" smtClean="0"/>
              <a:t>オージェ電子</a:t>
            </a:r>
            <a:endParaRPr kumimoji="1" lang="ja-JP" altLang="en-US" sz="2400" b="1" dirty="0"/>
          </a:p>
        </p:txBody>
      </p:sp>
      <p:sp>
        <p:nvSpPr>
          <p:cNvPr id="50" name="テキスト ボックス 49"/>
          <p:cNvSpPr txBox="1"/>
          <p:nvPr/>
        </p:nvSpPr>
        <p:spPr>
          <a:xfrm>
            <a:off x="6948264" y="5805264"/>
            <a:ext cx="1584176" cy="461665"/>
          </a:xfrm>
          <a:prstGeom prst="rect">
            <a:avLst/>
          </a:prstGeom>
          <a:noFill/>
          <a:ln w="38100">
            <a:solidFill>
              <a:schemeClr val="tx1">
                <a:lumMod val="75000"/>
                <a:lumOff val="25000"/>
              </a:schemeClr>
            </a:solidFill>
          </a:ln>
        </p:spPr>
        <p:txBody>
          <a:bodyPr wrap="square" rtlCol="0">
            <a:spAutoFit/>
          </a:bodyPr>
          <a:lstStyle/>
          <a:p>
            <a:pPr algn="ctr"/>
            <a:r>
              <a:rPr kumimoji="1" lang="ja-JP" altLang="en-US" sz="2400" b="1" dirty="0" smtClean="0">
                <a:solidFill>
                  <a:schemeClr val="tx1">
                    <a:lumMod val="75000"/>
                    <a:lumOff val="25000"/>
                  </a:schemeClr>
                </a:solidFill>
              </a:rPr>
              <a:t>蛍光収率</a:t>
            </a:r>
            <a:endParaRPr kumimoji="1" lang="ja-JP" altLang="en-US" sz="2400" b="1" dirty="0">
              <a:solidFill>
                <a:schemeClr val="tx1">
                  <a:lumMod val="75000"/>
                  <a:lumOff val="25000"/>
                </a:schemeClr>
              </a:solidFill>
            </a:endParaRPr>
          </a:p>
        </p:txBody>
      </p:sp>
      <p:sp>
        <p:nvSpPr>
          <p:cNvPr id="51" name="円/楕円 50"/>
          <p:cNvSpPr/>
          <p:nvPr/>
        </p:nvSpPr>
        <p:spPr>
          <a:xfrm>
            <a:off x="4139952" y="6165304"/>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947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1.11111E-6 8.67052E-7 L -0.00382 0.11029 " pathEditMode="relative" rAng="0" ptsTypes="AA">
                                      <p:cBhvr>
                                        <p:cTn id="6" dur="2000" fill="hold"/>
                                        <p:tgtEl>
                                          <p:spTgt spid="43"/>
                                        </p:tgtEl>
                                        <p:attrNameLst>
                                          <p:attrName>ppt_x</p:attrName>
                                          <p:attrName>ppt_y</p:attrName>
                                        </p:attrNameLst>
                                      </p:cBhvr>
                                      <p:rCtr x="-2" y="5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228"/>
                                        </p:tgtEl>
                                        <p:attrNameLst>
                                          <p:attrName>style.visibility</p:attrName>
                                        </p:attrNameLst>
                                      </p:cBhvr>
                                      <p:to>
                                        <p:strVal val="visible"/>
                                      </p:to>
                                    </p:set>
                                  </p:childTnLst>
                                </p:cTn>
                              </p:par>
                              <p:par>
                                <p:cTn id="10" presetID="63" presetClass="path" presetSubtype="0" accel="50000" decel="50000" fill="hold" nodeType="withEffect">
                                  <p:stCondLst>
                                    <p:cond delay="0"/>
                                  </p:stCondLst>
                                  <p:childTnLst>
                                    <p:animMotion origin="layout" path="M -2.77778E-6 -5.78035E-8 L 0.13386 -0.00532 " pathEditMode="relative" rAng="0" ptsTypes="AA">
                                      <p:cBhvr>
                                        <p:cTn id="11" dur="2000" fill="hold"/>
                                        <p:tgtEl>
                                          <p:spTgt spid="9228"/>
                                        </p:tgtEl>
                                        <p:attrNameLst>
                                          <p:attrName>ppt_x</p:attrName>
                                          <p:attrName>ppt_y</p:attrName>
                                        </p:attrNameLst>
                                      </p:cBhvr>
                                      <p:rCtr x="67" y="-3"/>
                                    </p:animMotion>
                                  </p:childTnLst>
                                </p:cTn>
                              </p:par>
                              <p:par>
                                <p:cTn id="12" presetID="11" presetClass="entr" presetSubtype="0" fill="hold" grpId="0" nodeType="withEffect">
                                  <p:stCondLst>
                                    <p:cond delay="0"/>
                                  </p:stCondLst>
                                  <p:childTnLst>
                                    <p:set>
                                      <p:cBhvr>
                                        <p:cTn id="13" dur="2000">
                                          <p:stCondLst>
                                            <p:cond delay="0"/>
                                          </p:stCondLst>
                                        </p:cTn>
                                        <p:tgtEl>
                                          <p:spTgt spid="47"/>
                                        </p:tgtEl>
                                        <p:attrNameLst>
                                          <p:attrName>style.visibility</p:attrName>
                                        </p:attrNameLst>
                                      </p:cBhvr>
                                      <p:to>
                                        <p:strVal val="visible"/>
                                      </p:to>
                                    </p:set>
                                  </p:childTnLst>
                                </p:cTn>
                              </p:par>
                            </p:childTnLst>
                          </p:cTn>
                        </p:par>
                        <p:par>
                          <p:cTn id="14" fill="hold">
                            <p:stCondLst>
                              <p:cond delay="4000"/>
                            </p:stCondLst>
                            <p:childTnLst>
                              <p:par>
                                <p:cTn id="15" presetID="1" presetClass="exit" presetSubtype="0" fill="hold" nodeType="afterEffect">
                                  <p:stCondLst>
                                    <p:cond delay="0"/>
                                  </p:stCondLst>
                                  <p:childTnLst>
                                    <p:set>
                                      <p:cBhvr>
                                        <p:cTn id="16" dur="1" fill="hold">
                                          <p:stCondLst>
                                            <p:cond delay="0"/>
                                          </p:stCondLst>
                                        </p:cTn>
                                        <p:tgtEl>
                                          <p:spTgt spid="92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grpId="0" nodeType="clickEffect">
                                  <p:stCondLst>
                                    <p:cond delay="0"/>
                                  </p:stCondLst>
                                  <p:childTnLst>
                                    <p:animMotion origin="layout" path="M 1.11111E-6 3.87283E-6 L -0.00382 0.12069 " pathEditMode="relative" rAng="0" ptsTypes="AA">
                                      <p:cBhvr>
                                        <p:cTn id="20" dur="2000" fill="hold"/>
                                        <p:tgtEl>
                                          <p:spTgt spid="44"/>
                                        </p:tgtEl>
                                        <p:attrNameLst>
                                          <p:attrName>ppt_x</p:attrName>
                                          <p:attrName>ppt_y</p:attrName>
                                        </p:attrNameLst>
                                      </p:cBhvr>
                                      <p:rCtr x="-2" y="60"/>
                                    </p:animMotion>
                                  </p:childTnLst>
                                </p:cTn>
                              </p:par>
                            </p:childTnLst>
                          </p:cTn>
                        </p:par>
                        <p:par>
                          <p:cTn id="21" fill="hold">
                            <p:stCondLst>
                              <p:cond delay="2000"/>
                            </p:stCondLst>
                            <p:childTnLst>
                              <p:par>
                                <p:cTn id="22" presetID="56" presetClass="path" presetSubtype="0" accel="50000" decel="50000" fill="hold" grpId="0" nodeType="afterEffect">
                                  <p:stCondLst>
                                    <p:cond delay="0"/>
                                  </p:stCondLst>
                                  <p:childTnLst>
                                    <p:animMotion origin="layout" path="M 4.16667E-6 3.58382E-6 L 0.16927 -0.04717 " pathEditMode="relative" rAng="0" ptsTypes="AA">
                                      <p:cBhvr>
                                        <p:cTn id="23" dur="2000" fill="hold"/>
                                        <p:tgtEl>
                                          <p:spTgt spid="46"/>
                                        </p:tgtEl>
                                        <p:attrNameLst>
                                          <p:attrName>ppt_x</p:attrName>
                                          <p:attrName>ppt_y</p:attrName>
                                        </p:attrNameLst>
                                      </p:cBhvr>
                                      <p:rCtr x="85" y="-24"/>
                                    </p:animMotion>
                                  </p:childTnLst>
                                </p:cTn>
                              </p:par>
                              <p:par>
                                <p:cTn id="24" presetID="11" presetClass="entr" presetSubtype="0" fill="hold" grpId="0" nodeType="withEffect">
                                  <p:stCondLst>
                                    <p:cond delay="0"/>
                                  </p:stCondLst>
                                  <p:childTnLst>
                                    <p:set>
                                      <p:cBhvr>
                                        <p:cTn id="25" dur="2000">
                                          <p:stCondLst>
                                            <p:cond delay="0"/>
                                          </p:stCondLst>
                                        </p:cTn>
                                        <p:tgtEl>
                                          <p:spTgt spid="48"/>
                                        </p:tgtEl>
                                        <p:attrNameLst>
                                          <p:attrName>style.visibility</p:attrName>
                                        </p:attrNameLst>
                                      </p:cBhvr>
                                      <p:to>
                                        <p:strVal val="visible"/>
                                      </p:to>
                                    </p:set>
                                  </p:childTnLst>
                                </p:cTn>
                              </p:par>
                            </p:childTnLst>
                          </p:cTn>
                        </p:par>
                        <p:par>
                          <p:cTn id="26" fill="hold">
                            <p:stCondLst>
                              <p:cond delay="4000"/>
                            </p:stCondLst>
                            <p:childTnLst>
                              <p:par>
                                <p:cTn id="27" presetID="1" presetClass="exit" presetSubtype="0" fill="hold" grpId="1" nodeType="afterEffect">
                                  <p:stCondLst>
                                    <p:cond delay="0"/>
                                  </p:stCondLst>
                                  <p:childTnLst>
                                    <p:set>
                                      <p:cBhvr>
                                        <p:cTn id="28" dur="1" fill="hold">
                                          <p:stCondLst>
                                            <p:cond delay="0"/>
                                          </p:stCondLst>
                                        </p:cTn>
                                        <p:tgtEl>
                                          <p:spTgt spid="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1" presetClass="entr" presetSubtype="0" fill="hold" grpId="3" nodeType="clickEffect">
                                  <p:stCondLst>
                                    <p:cond delay="0"/>
                                  </p:stCondLst>
                                  <p:childTnLst>
                                    <p:set>
                                      <p:cBhvr>
                                        <p:cTn id="32" dur="1000">
                                          <p:stCondLst>
                                            <p:cond delay="0"/>
                                          </p:stCondLst>
                                        </p:cTn>
                                        <p:tgtEl>
                                          <p:spTgt spid="51"/>
                                        </p:tgtEl>
                                        <p:attrNameLst>
                                          <p:attrName>style.visibility</p:attrName>
                                        </p:attrNameLst>
                                      </p:cBhvr>
                                      <p:to>
                                        <p:strVal val="visible"/>
                                      </p:to>
                                    </p:set>
                                  </p:childTnLst>
                                </p:cTn>
                              </p:par>
                            </p:childTnLst>
                          </p:cTn>
                        </p:par>
                        <p:par>
                          <p:cTn id="33" fill="hold">
                            <p:stCondLst>
                              <p:cond delay="1000"/>
                            </p:stCondLst>
                            <p:childTnLst>
                              <p:par>
                                <p:cTn id="34" presetID="35" presetClass="emph" presetSubtype="0" fill="hold" grpId="0" nodeType="afterEffect">
                                  <p:stCondLst>
                                    <p:cond delay="0"/>
                                  </p:stCondLst>
                                  <p:childTnLst>
                                    <p:anim calcmode="discrete" valueType="str">
                                      <p:cBhvr>
                                        <p:cTn id="35" dur="1000" fill="hold"/>
                                        <p:tgtEl>
                                          <p:spTgt spid="51"/>
                                        </p:tgtEl>
                                        <p:attrNameLst>
                                          <p:attrName>style.visibility</p:attrName>
                                        </p:attrNameLst>
                                      </p:cBhvr>
                                      <p:tavLst>
                                        <p:tav tm="0">
                                          <p:val>
                                            <p:strVal val="hidden"/>
                                          </p:val>
                                        </p:tav>
                                        <p:tav tm="50000">
                                          <p:val>
                                            <p:strVal val="visible"/>
                                          </p:val>
                                        </p:tav>
                                      </p:tavLst>
                                    </p:anim>
                                  </p:childTnLst>
                                </p:cTn>
                              </p:par>
                            </p:childTnLst>
                          </p:cTn>
                        </p:par>
                        <p:par>
                          <p:cTn id="36" fill="hold">
                            <p:stCondLst>
                              <p:cond delay="2000"/>
                            </p:stCondLst>
                            <p:childTnLst>
                              <p:par>
                                <p:cTn id="37" presetID="35" presetClass="emph" presetSubtype="0" fill="hold" grpId="1" nodeType="afterEffect">
                                  <p:stCondLst>
                                    <p:cond delay="0"/>
                                  </p:stCondLst>
                                  <p:childTnLst>
                                    <p:anim calcmode="discrete" valueType="str">
                                      <p:cBhvr>
                                        <p:cTn id="38" dur="1000" fill="hold"/>
                                        <p:tgtEl>
                                          <p:spTgt spid="51"/>
                                        </p:tgtEl>
                                        <p:attrNameLst>
                                          <p:attrName>style.visibility</p:attrName>
                                        </p:attrNameLst>
                                      </p:cBhvr>
                                      <p:tavLst>
                                        <p:tav tm="0">
                                          <p:val>
                                            <p:strVal val="hidden"/>
                                          </p:val>
                                        </p:tav>
                                        <p:tav tm="50000">
                                          <p:val>
                                            <p:strVal val="visible"/>
                                          </p:val>
                                        </p:tav>
                                      </p:tavLst>
                                    </p:anim>
                                  </p:childTnLst>
                                </p:cTn>
                              </p:par>
                            </p:childTnLst>
                          </p:cTn>
                        </p:par>
                        <p:par>
                          <p:cTn id="39" fill="hold">
                            <p:stCondLst>
                              <p:cond delay="3000"/>
                            </p:stCondLst>
                            <p:childTnLst>
                              <p:par>
                                <p:cTn id="40" presetID="35" presetClass="emph" presetSubtype="0" fill="hold" grpId="2" nodeType="afterEffect">
                                  <p:stCondLst>
                                    <p:cond delay="0"/>
                                  </p:stCondLst>
                                  <p:childTnLst>
                                    <p:anim calcmode="discrete" valueType="str">
                                      <p:cBhvr>
                                        <p:cTn id="41"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6" grpId="1" animBg="1"/>
      <p:bldP spid="47" grpId="0"/>
      <p:bldP spid="48" grpId="0"/>
      <p:bldP spid="51" grpId="0" animBg="1"/>
      <p:bldP spid="51" grpId="1" animBg="1"/>
      <p:bldP spid="51" grpId="2" animBg="1"/>
      <p:bldP spid="51"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4139952" y="2564904"/>
            <a:ext cx="5004048" cy="4293096"/>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0" y="2564904"/>
            <a:ext cx="4572000" cy="4293097"/>
          </a:xfrm>
          <a:prstGeom prst="rect">
            <a:avLst/>
          </a:prstGeom>
          <a:noFill/>
          <a:ln w="9525">
            <a:noFill/>
            <a:miter lim="800000"/>
            <a:headEnd/>
            <a:tailEnd/>
          </a:ln>
          <a:effectLst/>
        </p:spPr>
      </p:pic>
      <p:sp>
        <p:nvSpPr>
          <p:cNvPr id="2" name="タイトル 1"/>
          <p:cNvSpPr>
            <a:spLocks noGrp="1"/>
          </p:cNvSpPr>
          <p:nvPr>
            <p:ph type="title"/>
          </p:nvPr>
        </p:nvSpPr>
        <p:spPr>
          <a:xfrm>
            <a:off x="0" y="274638"/>
            <a:ext cx="9144000" cy="1143000"/>
          </a:xfrm>
        </p:spPr>
        <p:txBody>
          <a:bodyPr>
            <a:normAutofit/>
          </a:bodyPr>
          <a:lstStyle/>
          <a:p>
            <a:r>
              <a:rPr kumimoji="1" lang="ja-JP" altLang="en-US" kern="1200" dirty="0" smtClean="0">
                <a:solidFill>
                  <a:schemeClr val="tx1"/>
                </a:solidFill>
                <a:latin typeface="+mj-lt"/>
                <a:ea typeface="+mj-ea"/>
                <a:cs typeface="+mj-cs"/>
              </a:rPr>
              <a:t>２次ターゲット：</a:t>
            </a:r>
            <a:r>
              <a:rPr kumimoji="1" lang="ja-JP" altLang="ja-JP" kern="1200" dirty="0" smtClean="0">
                <a:solidFill>
                  <a:schemeClr val="tx1"/>
                </a:solidFill>
                <a:latin typeface="+mj-lt"/>
                <a:ea typeface="+mj-ea"/>
                <a:cs typeface="+mj-cs"/>
              </a:rPr>
              <a:t>光子と物質の相互作用</a:t>
            </a:r>
            <a:endParaRPr kumimoji="1" lang="ja-JP" altLang="en-US" dirty="0"/>
          </a:p>
        </p:txBody>
      </p:sp>
      <p:sp>
        <p:nvSpPr>
          <p:cNvPr id="3" name="コンテンツ プレースホルダ 2"/>
          <p:cNvSpPr>
            <a:spLocks noGrp="1"/>
          </p:cNvSpPr>
          <p:nvPr>
            <p:ph sz="half" idx="1"/>
          </p:nvPr>
        </p:nvSpPr>
        <p:spPr>
          <a:xfrm>
            <a:off x="467544" y="1340768"/>
            <a:ext cx="4038600" cy="4525963"/>
          </a:xfrm>
        </p:spPr>
        <p:txBody>
          <a:bodyPr>
            <a:normAutofit/>
          </a:bodyPr>
          <a:lstStyle/>
          <a:p>
            <a:r>
              <a:rPr kumimoji="1" lang="ja-JP" altLang="en-US" sz="2400" b="1" dirty="0" smtClean="0"/>
              <a:t>光電効果</a:t>
            </a:r>
            <a:endParaRPr kumimoji="1" lang="en-US" altLang="ja-JP" sz="2400" b="1" dirty="0" smtClean="0"/>
          </a:p>
          <a:p>
            <a:pPr>
              <a:buNone/>
            </a:pPr>
            <a:r>
              <a:rPr lang="ja-JP" altLang="en-US" sz="2400" dirty="0" smtClean="0"/>
              <a:t>　</a:t>
            </a:r>
            <a:r>
              <a:rPr lang="ja-JP" altLang="en-US" sz="2400" b="1" dirty="0" smtClean="0"/>
              <a:t>（</a:t>
            </a:r>
            <a:r>
              <a:rPr kumimoji="1" lang="ja-JP" altLang="en-US" sz="2400" b="1" dirty="0" smtClean="0"/>
              <a:t>特性</a:t>
            </a:r>
            <a:r>
              <a:rPr lang="ja-JP" altLang="en-US" sz="2400" b="1" dirty="0" smtClean="0"/>
              <a:t>Ｘ線、オージェ電子）</a:t>
            </a:r>
            <a:endParaRPr lang="en-US" altLang="ja-JP" sz="2400" b="1" dirty="0" smtClean="0"/>
          </a:p>
          <a:p>
            <a:r>
              <a:rPr lang="ja-JP" altLang="en-US" sz="2400" b="1" dirty="0" smtClean="0"/>
              <a:t>電子対生成</a:t>
            </a:r>
            <a:endParaRPr lang="en-US" altLang="ja-JP" sz="2400" dirty="0"/>
          </a:p>
        </p:txBody>
      </p:sp>
      <p:sp>
        <p:nvSpPr>
          <p:cNvPr id="18" name="コンテンツ プレースホルダ 17"/>
          <p:cNvSpPr>
            <a:spLocks noGrp="1"/>
          </p:cNvSpPr>
          <p:nvPr>
            <p:ph sz="half" idx="2"/>
          </p:nvPr>
        </p:nvSpPr>
        <p:spPr>
          <a:xfrm>
            <a:off x="4283968" y="1340768"/>
            <a:ext cx="4860032" cy="4525963"/>
          </a:xfrm>
        </p:spPr>
        <p:txBody>
          <a:bodyPr/>
          <a:lstStyle/>
          <a:p>
            <a:r>
              <a:rPr lang="ja-JP" altLang="en-US" sz="2400" b="1" dirty="0"/>
              <a:t>非干渉性</a:t>
            </a:r>
            <a:r>
              <a:rPr lang="ja-JP" altLang="en-US" sz="2400" b="1" dirty="0" smtClean="0"/>
              <a:t>散乱（</a:t>
            </a:r>
            <a:r>
              <a:rPr lang="ja-JP" altLang="en-US" sz="2400" b="1" dirty="0"/>
              <a:t>コンプトン散乱</a:t>
            </a:r>
            <a:r>
              <a:rPr lang="ja-JP" altLang="en-US" sz="2400" b="1" dirty="0" smtClean="0"/>
              <a:t>）</a:t>
            </a:r>
            <a:endParaRPr lang="en-US" altLang="ja-JP" sz="2400" b="1" dirty="0" smtClean="0"/>
          </a:p>
          <a:p>
            <a:r>
              <a:rPr lang="ja-JP" altLang="en-US" sz="2400" b="1" dirty="0" smtClean="0"/>
              <a:t>干渉性</a:t>
            </a:r>
            <a:r>
              <a:rPr lang="ja-JP" altLang="en-US" sz="2400" b="1" dirty="0"/>
              <a:t>散乱（トムソン散乱）</a:t>
            </a:r>
            <a:endParaRPr lang="en-US" altLang="ja-JP" sz="2400" dirty="0"/>
          </a:p>
          <a:p>
            <a:endParaRPr kumimoji="1" lang="ja-JP" altLang="en-US" dirty="0"/>
          </a:p>
        </p:txBody>
      </p:sp>
    </p:spTree>
  </p:cSld>
  <p:clrMapOvr>
    <a:masterClrMapping/>
  </p:clrMapOvr>
  <p:transition advTm="9533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1"/>
          <p:cNvSpPr>
            <a:spLocks noChangeArrowheads="1"/>
          </p:cNvSpPr>
          <p:nvPr/>
        </p:nvSpPr>
        <p:spPr bwMode="auto">
          <a:xfrm>
            <a:off x="467544" y="4725144"/>
            <a:ext cx="3289430" cy="1857616"/>
          </a:xfrm>
          <a:prstGeom prst="rect">
            <a:avLst/>
          </a:prstGeom>
          <a:noFill/>
          <a:ln w="9525">
            <a:solidFill>
              <a:srgbClr val="FF0000"/>
            </a:solidFill>
            <a:miter lim="800000"/>
            <a:headEnd/>
            <a:tailEnd/>
          </a:ln>
        </p:spPr>
        <p:txBody>
          <a:bodyPr wrap="none" anchor="ctr"/>
          <a:lstStyle/>
          <a:p>
            <a:pPr algn="ctr"/>
            <a:endParaRPr lang="ja-JP" altLang="en-US" sz="1800">
              <a:solidFill>
                <a:schemeClr val="bg2"/>
              </a:solidFill>
            </a:endParaRPr>
          </a:p>
        </p:txBody>
      </p:sp>
      <p:sp>
        <p:nvSpPr>
          <p:cNvPr id="4" name="タイトル 3"/>
          <p:cNvSpPr>
            <a:spLocks noGrp="1"/>
          </p:cNvSpPr>
          <p:nvPr>
            <p:ph type="ctrTitle"/>
          </p:nvPr>
        </p:nvSpPr>
        <p:spPr>
          <a:xfrm>
            <a:off x="683568" y="2132856"/>
            <a:ext cx="7772400" cy="1470025"/>
          </a:xfrm>
        </p:spPr>
        <p:txBody>
          <a:bodyPr>
            <a:normAutofit/>
          </a:bodyPr>
          <a:lstStyle/>
          <a:p>
            <a:r>
              <a:rPr kumimoji="1" lang="ja-JP" altLang="en-US" sz="6000" dirty="0" smtClean="0"/>
              <a:t>予備実験</a:t>
            </a:r>
            <a:endParaRPr kumimoji="1" lang="ja-JP" altLang="en-US" sz="6000" dirty="0"/>
          </a:p>
        </p:txBody>
      </p:sp>
      <p:sp>
        <p:nvSpPr>
          <p:cNvPr id="6" name="サブタイトル 4"/>
          <p:cNvSpPr>
            <a:spLocks noGrp="1"/>
          </p:cNvSpPr>
          <p:nvPr>
            <p:ph type="subTitle" idx="1"/>
          </p:nvPr>
        </p:nvSpPr>
        <p:spPr>
          <a:xfrm>
            <a:off x="4572000" y="3501008"/>
            <a:ext cx="4054447" cy="1656184"/>
          </a:xfrm>
        </p:spPr>
        <p:txBody>
          <a:bodyPr>
            <a:normAutofit lnSpcReduction="10000"/>
          </a:bodyPr>
          <a:lstStyle/>
          <a:p>
            <a:pPr marL="0" indent="0" algn="l">
              <a:buFont typeface="Arial" pitchFamily="34" charset="0"/>
              <a:buChar char="•"/>
            </a:pPr>
            <a:r>
              <a:rPr lang="ja-JP" altLang="en-US" dirty="0" smtClean="0">
                <a:solidFill>
                  <a:schemeClr val="tx1"/>
                </a:solidFill>
              </a:rPr>
              <a:t>装置</a:t>
            </a:r>
            <a:endParaRPr lang="en-US" altLang="ja-JP" dirty="0" smtClean="0">
              <a:solidFill>
                <a:schemeClr val="tx1"/>
              </a:solidFill>
            </a:endParaRPr>
          </a:p>
          <a:p>
            <a:pPr marL="0" indent="0" algn="l">
              <a:buFont typeface="Arial" pitchFamily="34" charset="0"/>
              <a:buChar char="•"/>
            </a:pPr>
            <a:r>
              <a:rPr lang="ja-JP" altLang="en-US" dirty="0" smtClean="0">
                <a:solidFill>
                  <a:schemeClr val="tx1"/>
                </a:solidFill>
              </a:rPr>
              <a:t>校正直線</a:t>
            </a:r>
            <a:endParaRPr lang="en-US" altLang="ja-JP" dirty="0" smtClean="0">
              <a:solidFill>
                <a:schemeClr val="tx1"/>
              </a:solidFill>
            </a:endParaRPr>
          </a:p>
          <a:p>
            <a:pPr marL="0" indent="0" algn="l">
              <a:buFont typeface="Arial" pitchFamily="34" charset="0"/>
              <a:buChar char="•"/>
            </a:pPr>
            <a:r>
              <a:rPr lang="ja-JP" altLang="en-US" dirty="0" smtClean="0">
                <a:solidFill>
                  <a:schemeClr val="tx1"/>
                </a:solidFill>
              </a:rPr>
              <a:t>１次ターゲット（</a:t>
            </a:r>
            <a:r>
              <a:rPr lang="en-US" altLang="ja-JP" dirty="0" smtClean="0">
                <a:solidFill>
                  <a:schemeClr val="tx1"/>
                </a:solidFill>
              </a:rPr>
              <a:t>Al</a:t>
            </a:r>
            <a:r>
              <a:rPr lang="ja-JP" altLang="en-US" dirty="0" smtClean="0">
                <a:solidFill>
                  <a:schemeClr val="tx1"/>
                </a:solidFill>
              </a:rPr>
              <a:t>）</a:t>
            </a:r>
            <a:endParaRPr lang="en-US" altLang="ja-JP" dirty="0" smtClean="0">
              <a:solidFill>
                <a:schemeClr val="tx1"/>
              </a:solidFill>
            </a:endParaRPr>
          </a:p>
          <a:p>
            <a:pPr marL="0" indent="0"/>
            <a:endParaRPr lang="en-US" altLang="ja-JP" dirty="0" smtClean="0"/>
          </a:p>
        </p:txBody>
      </p:sp>
      <p:sp>
        <p:nvSpPr>
          <p:cNvPr id="20" name="Text Box 32"/>
          <p:cNvSpPr txBox="1">
            <a:spLocks noChangeArrowheads="1"/>
          </p:cNvSpPr>
          <p:nvPr/>
        </p:nvSpPr>
        <p:spPr bwMode="auto">
          <a:xfrm>
            <a:off x="4572000" y="6021288"/>
            <a:ext cx="2808312" cy="523220"/>
          </a:xfrm>
          <a:prstGeom prst="rect">
            <a:avLst/>
          </a:prstGeom>
          <a:noFill/>
          <a:ln w="9525">
            <a:noFill/>
            <a:miter lim="800000"/>
            <a:headEnd/>
            <a:tailEnd/>
          </a:ln>
        </p:spPr>
        <p:txBody>
          <a:bodyPr wrap="square">
            <a:spAutoFit/>
          </a:bodyPr>
          <a:lstStyle/>
          <a:p>
            <a:pPr>
              <a:spcBef>
                <a:spcPct val="50000"/>
              </a:spcBef>
            </a:pPr>
            <a:r>
              <a:rPr lang="ja-JP" altLang="en-US" sz="2800" dirty="0"/>
              <a:t>去年はここまで</a:t>
            </a:r>
          </a:p>
        </p:txBody>
      </p:sp>
      <p:sp>
        <p:nvSpPr>
          <p:cNvPr id="21" name="Line 33"/>
          <p:cNvSpPr>
            <a:spLocks noChangeShapeType="1"/>
          </p:cNvSpPr>
          <p:nvPr/>
        </p:nvSpPr>
        <p:spPr bwMode="auto">
          <a:xfrm flipH="1" flipV="1">
            <a:off x="3779912" y="6237312"/>
            <a:ext cx="742812" cy="1"/>
          </a:xfrm>
          <a:prstGeom prst="line">
            <a:avLst/>
          </a:prstGeom>
          <a:noFill/>
          <a:ln w="9525">
            <a:solidFill>
              <a:srgbClr val="FF0000"/>
            </a:solidFill>
            <a:round/>
            <a:headEnd/>
            <a:tailEnd type="triangle" w="med" len="med"/>
          </a:ln>
        </p:spPr>
        <p:txBody>
          <a:bodyPr/>
          <a:lstStyle/>
          <a:p>
            <a:endParaRPr lang="ja-JP" altLang="en-US"/>
          </a:p>
        </p:txBody>
      </p:sp>
      <p:grpSp>
        <p:nvGrpSpPr>
          <p:cNvPr id="7" name="Group 34"/>
          <p:cNvGrpSpPr>
            <a:grpSpLocks/>
          </p:cNvGrpSpPr>
          <p:nvPr/>
        </p:nvGrpSpPr>
        <p:grpSpPr bwMode="auto">
          <a:xfrm>
            <a:off x="467544" y="3645024"/>
            <a:ext cx="3023890" cy="2812159"/>
            <a:chOff x="204" y="1480"/>
            <a:chExt cx="2721" cy="2540"/>
          </a:xfrm>
        </p:grpSpPr>
        <p:sp>
          <p:nvSpPr>
            <p:cNvPr id="8" name="フリーフォーム 7"/>
            <p:cNvSpPr/>
            <p:nvPr/>
          </p:nvSpPr>
          <p:spPr>
            <a:xfrm rot="5400000">
              <a:off x="927" y="2745"/>
              <a:ext cx="771" cy="182"/>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ln w="57150" cap="rnd">
              <a:solidFill>
                <a:srgbClr val="99FF33"/>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sz="1800"/>
            </a:p>
          </p:txBody>
        </p:sp>
        <p:sp>
          <p:nvSpPr>
            <p:cNvPr id="9" name="円/楕円 8"/>
            <p:cNvSpPr/>
            <p:nvPr/>
          </p:nvSpPr>
          <p:spPr>
            <a:xfrm>
              <a:off x="2356" y="3448"/>
              <a:ext cx="182" cy="1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10" name="左矢印 9"/>
            <p:cNvSpPr/>
            <p:nvPr/>
          </p:nvSpPr>
          <p:spPr>
            <a:xfrm>
              <a:off x="1540" y="3448"/>
              <a:ext cx="680" cy="181"/>
            </a:xfrm>
            <a:prstGeom prst="lef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11" name="正方形/長方形 10"/>
            <p:cNvSpPr/>
            <p:nvPr/>
          </p:nvSpPr>
          <p:spPr>
            <a:xfrm rot="2345718">
              <a:off x="919" y="3543"/>
              <a:ext cx="636" cy="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sp>
          <p:nvSpPr>
            <p:cNvPr id="12" name="テキスト ボックス 11"/>
            <p:cNvSpPr txBox="1"/>
            <p:nvPr/>
          </p:nvSpPr>
          <p:spPr>
            <a:xfrm>
              <a:off x="2085" y="3697"/>
              <a:ext cx="837" cy="316"/>
            </a:xfrm>
            <a:prstGeom prst="rect">
              <a:avLst/>
            </a:prstGeom>
            <a:noFill/>
          </p:spPr>
          <p:txBody>
            <a:bodyPr>
              <a:spAutoFit/>
            </a:bodyPr>
            <a:lstStyle/>
            <a:p>
              <a:pPr algn="ctr" fontAlgn="auto">
                <a:spcBef>
                  <a:spcPts val="0"/>
                </a:spcBef>
                <a:spcAft>
                  <a:spcPts val="0"/>
                </a:spcAft>
                <a:defRPr/>
              </a:pPr>
              <a:r>
                <a:rPr lang="ja-JP" altLang="en-US" sz="1800" dirty="0">
                  <a:effectLst>
                    <a:glow rad="101600">
                      <a:srgbClr val="FFC000">
                        <a:alpha val="60000"/>
                      </a:srgbClr>
                    </a:glow>
                  </a:effectLst>
                  <a:latin typeface="+mn-lt"/>
                  <a:ea typeface="+mn-ea"/>
                </a:rPr>
                <a:t>熱電子</a:t>
              </a:r>
            </a:p>
          </p:txBody>
        </p:sp>
        <p:sp>
          <p:nvSpPr>
            <p:cNvPr id="13" name="テキスト ボックス 12"/>
            <p:cNvSpPr txBox="1"/>
            <p:nvPr/>
          </p:nvSpPr>
          <p:spPr>
            <a:xfrm>
              <a:off x="286" y="2569"/>
              <a:ext cx="878" cy="581"/>
            </a:xfrm>
            <a:prstGeom prst="rect">
              <a:avLst/>
            </a:prstGeom>
            <a:noFill/>
          </p:spPr>
          <p:txBody>
            <a:bodyPr wrap="none">
              <a:spAutoFit/>
            </a:bodyPr>
            <a:lstStyle/>
            <a:p>
              <a:pPr fontAlgn="auto">
                <a:spcBef>
                  <a:spcPts val="0"/>
                </a:spcBef>
                <a:spcAft>
                  <a:spcPts val="0"/>
                </a:spcAft>
                <a:defRPr/>
              </a:pPr>
              <a:r>
                <a:rPr lang="ja-JP" altLang="en-US" sz="1800" dirty="0">
                  <a:effectLst>
                    <a:glow rad="101600">
                      <a:srgbClr val="FFFF00">
                        <a:alpha val="60000"/>
                      </a:srgbClr>
                    </a:glow>
                  </a:effectLst>
                  <a:latin typeface="+mn-lt"/>
                  <a:ea typeface="+mn-ea"/>
                </a:rPr>
                <a:t>特性Ｘ線</a:t>
              </a:r>
              <a:endParaRPr lang="en-US" altLang="ja-JP" sz="1800" dirty="0">
                <a:effectLst>
                  <a:glow rad="101600">
                    <a:srgbClr val="FFFF00">
                      <a:alpha val="60000"/>
                    </a:srgbClr>
                  </a:glow>
                </a:effectLst>
                <a:latin typeface="+mn-lt"/>
                <a:ea typeface="+mn-ea"/>
              </a:endParaRPr>
            </a:p>
            <a:p>
              <a:pPr fontAlgn="auto">
                <a:spcBef>
                  <a:spcPts val="0"/>
                </a:spcBef>
                <a:spcAft>
                  <a:spcPts val="0"/>
                </a:spcAft>
                <a:defRPr/>
              </a:pPr>
              <a:r>
                <a:rPr lang="ja-JP" altLang="en-US" sz="1800" dirty="0">
                  <a:effectLst>
                    <a:glow rad="101600">
                      <a:srgbClr val="99FF33"/>
                    </a:glow>
                  </a:effectLst>
                  <a:latin typeface="+mn-lt"/>
                  <a:ea typeface="+mn-ea"/>
                </a:rPr>
                <a:t>制動放射</a:t>
              </a:r>
            </a:p>
          </p:txBody>
        </p:sp>
        <p:sp>
          <p:nvSpPr>
            <p:cNvPr id="14" name="フリーフォーム 13"/>
            <p:cNvSpPr/>
            <p:nvPr/>
          </p:nvSpPr>
          <p:spPr>
            <a:xfrm>
              <a:off x="1630" y="1997"/>
              <a:ext cx="681" cy="91"/>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ln w="57150" cap="rnd">
              <a:solidFill>
                <a:srgbClr val="FFFF00"/>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sz="1800"/>
            </a:p>
          </p:txBody>
        </p:sp>
        <p:cxnSp>
          <p:nvCxnSpPr>
            <p:cNvPr id="15" name="直線矢印コネクタ 14"/>
            <p:cNvCxnSpPr/>
            <p:nvPr/>
          </p:nvCxnSpPr>
          <p:spPr>
            <a:xfrm>
              <a:off x="2311" y="2042"/>
              <a:ext cx="159" cy="0"/>
            </a:xfrm>
            <a:prstGeom prst="straightConnector1">
              <a:avLst/>
            </a:prstGeom>
            <a:ln w="412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645" y="1577"/>
              <a:ext cx="791" cy="352"/>
            </a:xfrm>
            <a:prstGeom prst="rect">
              <a:avLst/>
            </a:prstGeom>
            <a:noFill/>
          </p:spPr>
          <p:txBody>
            <a:bodyPr wrap="none">
              <a:spAutoFit/>
            </a:bodyPr>
            <a:lstStyle/>
            <a:p>
              <a:pPr fontAlgn="auto">
                <a:spcBef>
                  <a:spcPts val="0"/>
                </a:spcBef>
                <a:spcAft>
                  <a:spcPts val="0"/>
                </a:spcAft>
                <a:defRPr/>
              </a:pPr>
              <a:r>
                <a:rPr lang="ja-JP" altLang="en-US" sz="1800" dirty="0">
                  <a:effectLst>
                    <a:glow rad="101600">
                      <a:srgbClr val="FFFF00">
                        <a:alpha val="60000"/>
                      </a:srgbClr>
                    </a:glow>
                  </a:effectLst>
                  <a:latin typeface="+mn-lt"/>
                  <a:ea typeface="+mn-ea"/>
                </a:rPr>
                <a:t>特性Ｘ線</a:t>
              </a:r>
            </a:p>
          </p:txBody>
        </p:sp>
        <p:sp>
          <p:nvSpPr>
            <p:cNvPr id="17" name="フリーフォーム 16"/>
            <p:cNvSpPr/>
            <p:nvPr/>
          </p:nvSpPr>
          <p:spPr>
            <a:xfrm rot="5866472">
              <a:off x="973" y="2700"/>
              <a:ext cx="771" cy="181"/>
            </a:xfrm>
            <a:custGeom>
              <a:avLst/>
              <a:gdLst>
                <a:gd name="connsiteX0" fmla="*/ 0 w 1146219"/>
                <a:gd name="connsiteY0" fmla="*/ 154546 h 154546"/>
                <a:gd name="connsiteX1" fmla="*/ 77273 w 1146219"/>
                <a:gd name="connsiteY1" fmla="*/ 38636 h 154546"/>
                <a:gd name="connsiteX2" fmla="*/ 154546 w 1146219"/>
                <a:gd name="connsiteY2" fmla="*/ 141667 h 154546"/>
                <a:gd name="connsiteX3" fmla="*/ 244698 w 1146219"/>
                <a:gd name="connsiteY3" fmla="*/ 25758 h 154546"/>
                <a:gd name="connsiteX4" fmla="*/ 347729 w 1146219"/>
                <a:gd name="connsiteY4" fmla="*/ 141667 h 154546"/>
                <a:gd name="connsiteX5" fmla="*/ 425003 w 1146219"/>
                <a:gd name="connsiteY5" fmla="*/ 25758 h 154546"/>
                <a:gd name="connsiteX6" fmla="*/ 515155 w 1146219"/>
                <a:gd name="connsiteY6" fmla="*/ 115910 h 154546"/>
                <a:gd name="connsiteX7" fmla="*/ 605307 w 1146219"/>
                <a:gd name="connsiteY7" fmla="*/ 25758 h 154546"/>
                <a:gd name="connsiteX8" fmla="*/ 695459 w 1146219"/>
                <a:gd name="connsiteY8" fmla="*/ 128788 h 154546"/>
                <a:gd name="connsiteX9" fmla="*/ 772732 w 1146219"/>
                <a:gd name="connsiteY9" fmla="*/ 12879 h 154546"/>
                <a:gd name="connsiteX10" fmla="*/ 875763 w 1146219"/>
                <a:gd name="connsiteY10" fmla="*/ 115910 h 154546"/>
                <a:gd name="connsiteX11" fmla="*/ 965915 w 1146219"/>
                <a:gd name="connsiteY11" fmla="*/ 12879 h 154546"/>
                <a:gd name="connsiteX12" fmla="*/ 1043188 w 1146219"/>
                <a:gd name="connsiteY12" fmla="*/ 128788 h 154546"/>
                <a:gd name="connsiteX13" fmla="*/ 1146219 w 1146219"/>
                <a:gd name="connsiteY13" fmla="*/ 0 h 154546"/>
                <a:gd name="connsiteX0" fmla="*/ 0 w 1080120"/>
                <a:gd name="connsiteY0" fmla="*/ 143813 h 143813"/>
                <a:gd name="connsiteX1" fmla="*/ 77273 w 1080120"/>
                <a:gd name="connsiteY1" fmla="*/ 27903 h 143813"/>
                <a:gd name="connsiteX2" fmla="*/ 154546 w 1080120"/>
                <a:gd name="connsiteY2" fmla="*/ 130934 h 143813"/>
                <a:gd name="connsiteX3" fmla="*/ 244698 w 1080120"/>
                <a:gd name="connsiteY3" fmla="*/ 15025 h 143813"/>
                <a:gd name="connsiteX4" fmla="*/ 347729 w 1080120"/>
                <a:gd name="connsiteY4" fmla="*/ 130934 h 143813"/>
                <a:gd name="connsiteX5" fmla="*/ 425003 w 1080120"/>
                <a:gd name="connsiteY5" fmla="*/ 15025 h 143813"/>
                <a:gd name="connsiteX6" fmla="*/ 515155 w 1080120"/>
                <a:gd name="connsiteY6" fmla="*/ 105177 h 143813"/>
                <a:gd name="connsiteX7" fmla="*/ 605307 w 1080120"/>
                <a:gd name="connsiteY7" fmla="*/ 15025 h 143813"/>
                <a:gd name="connsiteX8" fmla="*/ 695459 w 1080120"/>
                <a:gd name="connsiteY8" fmla="*/ 118055 h 143813"/>
                <a:gd name="connsiteX9" fmla="*/ 772732 w 1080120"/>
                <a:gd name="connsiteY9" fmla="*/ 2146 h 143813"/>
                <a:gd name="connsiteX10" fmla="*/ 875763 w 1080120"/>
                <a:gd name="connsiteY10" fmla="*/ 105177 h 143813"/>
                <a:gd name="connsiteX11" fmla="*/ 965915 w 1080120"/>
                <a:gd name="connsiteY11" fmla="*/ 2146 h 143813"/>
                <a:gd name="connsiteX12" fmla="*/ 1043188 w 1080120"/>
                <a:gd name="connsiteY12" fmla="*/ 118055 h 143813"/>
                <a:gd name="connsiteX13" fmla="*/ 1080120 w 1080120"/>
                <a:gd name="connsiteY13" fmla="*/ 61275 h 14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0120" h="143813">
                  <a:moveTo>
                    <a:pt x="0" y="143813"/>
                  </a:moveTo>
                  <a:cubicBezTo>
                    <a:pt x="25757" y="86931"/>
                    <a:pt x="51515" y="30050"/>
                    <a:pt x="77273" y="27903"/>
                  </a:cubicBezTo>
                  <a:cubicBezTo>
                    <a:pt x="103031" y="25756"/>
                    <a:pt x="126642" y="133080"/>
                    <a:pt x="154546" y="130934"/>
                  </a:cubicBezTo>
                  <a:cubicBezTo>
                    <a:pt x="182450" y="128788"/>
                    <a:pt x="212501" y="15025"/>
                    <a:pt x="244698" y="15025"/>
                  </a:cubicBezTo>
                  <a:cubicBezTo>
                    <a:pt x="276895" y="15025"/>
                    <a:pt x="317678" y="130934"/>
                    <a:pt x="347729" y="130934"/>
                  </a:cubicBezTo>
                  <a:cubicBezTo>
                    <a:pt x="377780" y="130934"/>
                    <a:pt x="397099" y="19318"/>
                    <a:pt x="425003" y="15025"/>
                  </a:cubicBezTo>
                  <a:cubicBezTo>
                    <a:pt x="452907" y="10732"/>
                    <a:pt x="485104" y="105177"/>
                    <a:pt x="515155" y="105177"/>
                  </a:cubicBezTo>
                  <a:cubicBezTo>
                    <a:pt x="545206" y="105177"/>
                    <a:pt x="575256" y="12879"/>
                    <a:pt x="605307" y="15025"/>
                  </a:cubicBezTo>
                  <a:cubicBezTo>
                    <a:pt x="635358" y="17171"/>
                    <a:pt x="667555" y="120201"/>
                    <a:pt x="695459" y="118055"/>
                  </a:cubicBezTo>
                  <a:cubicBezTo>
                    <a:pt x="723363" y="115909"/>
                    <a:pt x="742681" y="4292"/>
                    <a:pt x="772732" y="2146"/>
                  </a:cubicBezTo>
                  <a:cubicBezTo>
                    <a:pt x="802783" y="0"/>
                    <a:pt x="843566" y="105177"/>
                    <a:pt x="875763" y="105177"/>
                  </a:cubicBezTo>
                  <a:cubicBezTo>
                    <a:pt x="907960" y="105177"/>
                    <a:pt x="938011" y="0"/>
                    <a:pt x="965915" y="2146"/>
                  </a:cubicBezTo>
                  <a:cubicBezTo>
                    <a:pt x="993819" y="4292"/>
                    <a:pt x="1024154" y="108200"/>
                    <a:pt x="1043188" y="118055"/>
                  </a:cubicBezTo>
                  <a:cubicBezTo>
                    <a:pt x="1062222" y="127910"/>
                    <a:pt x="1043630" y="124596"/>
                    <a:pt x="1080120" y="61275"/>
                  </a:cubicBezTo>
                </a:path>
              </a:pathLst>
            </a:custGeom>
            <a:ln w="57150" cap="rnd">
              <a:solidFill>
                <a:srgbClr val="FFFF00"/>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sz="1800"/>
            </a:p>
          </p:txBody>
        </p:sp>
        <p:sp>
          <p:nvSpPr>
            <p:cNvPr id="18" name="正方形/長方形 17"/>
            <p:cNvSpPr/>
            <p:nvPr/>
          </p:nvSpPr>
          <p:spPr>
            <a:xfrm rot="-2340000">
              <a:off x="964" y="1957"/>
              <a:ext cx="636" cy="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800"/>
            </a:p>
          </p:txBody>
        </p:sp>
      </p:grpSp>
    </p:spTree>
  </p:cSld>
  <p:clrMapOvr>
    <a:masterClrMapping/>
  </p:clrMapOvr>
  <p:transition advTm="20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2" nodeType="afterEffect">
                                  <p:stCondLst>
                                    <p:cond delay="0"/>
                                  </p:stCondLst>
                                  <p:childTnLst>
                                    <p:anim calcmode="discrete" valueType="str">
                                      <p:cBhvr>
                                        <p:cTn id="12"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grpId="3" nodeType="afterEffect">
                                  <p:stCondLst>
                                    <p:cond delay="0"/>
                                  </p:stCondLst>
                                  <p:childTnLst>
                                    <p:anim calcmode="discrete" valueType="str">
                                      <p:cBhvr>
                                        <p:cTn id="15"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srcRect/>
          <a:stretch>
            <a:fillRect/>
          </a:stretch>
        </p:blipFill>
        <p:spPr bwMode="auto">
          <a:xfrm>
            <a:off x="251520" y="3729819"/>
            <a:ext cx="7058648" cy="3128181"/>
          </a:xfrm>
          <a:prstGeom prst="rect">
            <a:avLst/>
          </a:prstGeom>
          <a:noFill/>
          <a:ln w="9525">
            <a:noFill/>
            <a:miter lim="800000"/>
            <a:headEnd/>
            <a:tailEnd/>
          </a:ln>
          <a:effectLst/>
        </p:spPr>
      </p:pic>
      <p:sp>
        <p:nvSpPr>
          <p:cNvPr id="2" name="タイトル 1"/>
          <p:cNvSpPr>
            <a:spLocks noGrp="1"/>
          </p:cNvSpPr>
          <p:nvPr>
            <p:ph type="title"/>
          </p:nvPr>
        </p:nvSpPr>
        <p:spPr>
          <a:xfrm>
            <a:off x="539552" y="0"/>
            <a:ext cx="8136904" cy="980728"/>
          </a:xfrm>
        </p:spPr>
        <p:txBody>
          <a:bodyPr>
            <a:normAutofit/>
          </a:bodyPr>
          <a:lstStyle/>
          <a:p>
            <a:r>
              <a:rPr kumimoji="1" lang="ja-JP" altLang="en-US" dirty="0" smtClean="0"/>
              <a:t>装置全体図</a:t>
            </a:r>
            <a:endParaRPr kumimoji="1" lang="ja-JP" altLang="en-US" dirty="0"/>
          </a:p>
        </p:txBody>
      </p:sp>
      <p:sp>
        <p:nvSpPr>
          <p:cNvPr id="7" name="コンテンツ プレースホルダ 6"/>
          <p:cNvSpPr>
            <a:spLocks noGrp="1"/>
          </p:cNvSpPr>
          <p:nvPr>
            <p:ph sz="half" idx="1"/>
          </p:nvPr>
        </p:nvSpPr>
        <p:spPr>
          <a:xfrm>
            <a:off x="6588224" y="3761656"/>
            <a:ext cx="2195736" cy="3096344"/>
          </a:xfrm>
          <a:solidFill>
            <a:srgbClr val="FFFFFF"/>
          </a:solidFill>
          <a:ln>
            <a:noFill/>
          </a:ln>
        </p:spPr>
        <p:txBody>
          <a:bodyPr>
            <a:normAutofit fontScale="92500" lnSpcReduction="10000"/>
          </a:bodyPr>
          <a:lstStyle/>
          <a:p>
            <a:pPr>
              <a:buNone/>
            </a:pPr>
            <a:r>
              <a:rPr lang="ja-JP" altLang="en-US" sz="2600" b="1" dirty="0" smtClean="0"/>
              <a:t>Ｓｉ</a:t>
            </a:r>
            <a:r>
              <a:rPr lang="en-US" altLang="ja-JP" sz="2600" b="1" dirty="0" smtClean="0"/>
              <a:t>(</a:t>
            </a:r>
            <a:r>
              <a:rPr lang="ja-JP" altLang="en-US" sz="2600" b="1" dirty="0" smtClean="0"/>
              <a:t>Ｌｉ</a:t>
            </a:r>
            <a:r>
              <a:rPr lang="en-US" altLang="ja-JP" sz="2600" b="1" dirty="0" smtClean="0"/>
              <a:t>)</a:t>
            </a:r>
            <a:r>
              <a:rPr lang="ja-JP" altLang="en-US" sz="2600" b="1" dirty="0" smtClean="0"/>
              <a:t>半導体</a:t>
            </a:r>
            <a:endParaRPr lang="en-US" altLang="ja-JP" sz="2600" b="1" dirty="0" smtClean="0"/>
          </a:p>
          <a:p>
            <a:pPr>
              <a:buNone/>
            </a:pPr>
            <a:r>
              <a:rPr lang="ja-JP" altLang="en-US" sz="2600" b="1" dirty="0" smtClean="0"/>
              <a:t>検出器</a:t>
            </a:r>
            <a:endParaRPr lang="en-US" altLang="ja-JP" sz="2600" b="1" dirty="0" smtClean="0"/>
          </a:p>
          <a:p>
            <a:r>
              <a:rPr lang="en-US" altLang="ja-JP" sz="2600" b="1" dirty="0" smtClean="0"/>
              <a:t>FWHM(</a:t>
            </a:r>
            <a:r>
              <a:rPr lang="en-US" altLang="ja-JP" sz="2600" b="1" dirty="0" err="1" smtClean="0"/>
              <a:t>eV</a:t>
            </a:r>
            <a:r>
              <a:rPr lang="en-US" altLang="ja-JP" sz="2600" b="1" dirty="0" smtClean="0"/>
              <a:t>):</a:t>
            </a:r>
            <a:r>
              <a:rPr lang="ja-JP" altLang="en-US" sz="2600" b="1" dirty="0" smtClean="0"/>
              <a:t> ≦</a:t>
            </a:r>
            <a:r>
              <a:rPr lang="en-US" altLang="ja-JP" sz="2600" b="1" dirty="0" smtClean="0"/>
              <a:t>160eV </a:t>
            </a:r>
            <a:r>
              <a:rPr lang="ja-JP" altLang="en-US" sz="2600" b="1" dirty="0" smtClean="0"/>
              <a:t>（</a:t>
            </a:r>
            <a:r>
              <a:rPr lang="en-US" altLang="ja-JP" sz="2600" b="1" dirty="0" smtClean="0"/>
              <a:t>5.9keV</a:t>
            </a:r>
            <a:r>
              <a:rPr lang="ja-JP" altLang="en-US" sz="2600" b="1" dirty="0" smtClean="0"/>
              <a:t>）</a:t>
            </a:r>
            <a:endParaRPr lang="en-US" altLang="ja-JP" sz="2600" b="1" dirty="0" smtClean="0"/>
          </a:p>
          <a:p>
            <a:r>
              <a:rPr lang="en-US" altLang="ja-JP" sz="2600" b="1" dirty="0" smtClean="0"/>
              <a:t>Be</a:t>
            </a:r>
            <a:r>
              <a:rPr lang="ja-JP" altLang="en-US" sz="2600" b="1" dirty="0" smtClean="0"/>
              <a:t>窓　</a:t>
            </a:r>
            <a:endParaRPr lang="en-US" altLang="ja-JP" sz="2600" b="1" dirty="0" smtClean="0"/>
          </a:p>
          <a:p>
            <a:pPr>
              <a:buNone/>
            </a:pPr>
            <a:r>
              <a:rPr lang="ja-JP" altLang="en-US" sz="2600" b="1" dirty="0" smtClean="0"/>
              <a:t>　   直径：</a:t>
            </a:r>
            <a:r>
              <a:rPr lang="en-US" altLang="ja-JP" sz="2600" b="1" dirty="0" smtClean="0"/>
              <a:t>4mm</a:t>
            </a:r>
            <a:r>
              <a:rPr lang="ja-JP" altLang="en-US" sz="2600" b="1" dirty="0" smtClean="0"/>
              <a:t>　厚さ：</a:t>
            </a:r>
            <a:r>
              <a:rPr lang="en-US" altLang="ja-JP" sz="2600" b="1" dirty="0" smtClean="0"/>
              <a:t>8μm</a:t>
            </a:r>
          </a:p>
          <a:p>
            <a:endParaRPr lang="en-US" altLang="ja-JP" sz="2400" b="1" dirty="0" smtClean="0"/>
          </a:p>
          <a:p>
            <a:pPr algn="l">
              <a:buFont typeface="Arial" pitchFamily="34" charset="0"/>
              <a:buChar char="•"/>
            </a:pPr>
            <a:endParaRPr kumimoji="1" lang="en-US" altLang="ja-JP" dirty="0" smtClean="0">
              <a:solidFill>
                <a:schemeClr val="tx1"/>
              </a:solidFill>
            </a:endParaRPr>
          </a:p>
        </p:txBody>
      </p:sp>
      <p:sp>
        <p:nvSpPr>
          <p:cNvPr id="8" name="テキスト ボックス 7"/>
          <p:cNvSpPr txBox="1"/>
          <p:nvPr/>
        </p:nvSpPr>
        <p:spPr>
          <a:xfrm>
            <a:off x="7308304" y="836712"/>
            <a:ext cx="184731" cy="369332"/>
          </a:xfrm>
          <a:prstGeom prst="rect">
            <a:avLst/>
          </a:prstGeom>
          <a:noFill/>
        </p:spPr>
        <p:txBody>
          <a:bodyPr wrap="none" rtlCol="0">
            <a:spAutoFit/>
          </a:bodyPr>
          <a:lstStyle/>
          <a:p>
            <a:endParaRPr kumimoji="1" lang="ja-JP" altLang="en-US" dirty="0"/>
          </a:p>
        </p:txBody>
      </p:sp>
      <p:pic>
        <p:nvPicPr>
          <p:cNvPr id="4098" name="Picture 2"/>
          <p:cNvPicPr>
            <a:picLocks noChangeAspect="1" noChangeArrowheads="1"/>
          </p:cNvPicPr>
          <p:nvPr/>
        </p:nvPicPr>
        <p:blipFill>
          <a:blip r:embed="rId5" cstate="print"/>
          <a:srcRect/>
          <a:stretch>
            <a:fillRect/>
          </a:stretch>
        </p:blipFill>
        <p:spPr bwMode="auto">
          <a:xfrm>
            <a:off x="179512" y="1052736"/>
            <a:ext cx="8913030" cy="2406500"/>
          </a:xfrm>
          <a:prstGeom prst="rect">
            <a:avLst/>
          </a:prstGeom>
          <a:noFill/>
          <a:ln w="9525">
            <a:noFill/>
            <a:miter lim="800000"/>
            <a:headEnd/>
            <a:tailEnd/>
          </a:ln>
          <a:effectLst/>
        </p:spPr>
      </p:pic>
      <p:sp>
        <p:nvSpPr>
          <p:cNvPr id="9" name="フリーフォーム 8"/>
          <p:cNvSpPr/>
          <p:nvPr/>
        </p:nvSpPr>
        <p:spPr>
          <a:xfrm>
            <a:off x="310551" y="3751385"/>
            <a:ext cx="2191109" cy="1656272"/>
          </a:xfrm>
          <a:custGeom>
            <a:avLst/>
            <a:gdLst>
              <a:gd name="connsiteX0" fmla="*/ 17253 w 2191109"/>
              <a:gd name="connsiteY0" fmla="*/ 448574 h 1656272"/>
              <a:gd name="connsiteX1" fmla="*/ 741872 w 2191109"/>
              <a:gd name="connsiteY1" fmla="*/ 1431985 h 1656272"/>
              <a:gd name="connsiteX2" fmla="*/ 1069675 w 2191109"/>
              <a:gd name="connsiteY2" fmla="*/ 1311215 h 1656272"/>
              <a:gd name="connsiteX3" fmla="*/ 1362974 w 2191109"/>
              <a:gd name="connsiteY3" fmla="*/ 1345721 h 1656272"/>
              <a:gd name="connsiteX4" fmla="*/ 1483743 w 2191109"/>
              <a:gd name="connsiteY4" fmla="*/ 1483743 h 1656272"/>
              <a:gd name="connsiteX5" fmla="*/ 1535502 w 2191109"/>
              <a:gd name="connsiteY5" fmla="*/ 1639019 h 1656272"/>
              <a:gd name="connsiteX6" fmla="*/ 1587260 w 2191109"/>
              <a:gd name="connsiteY6" fmla="*/ 1656272 h 1656272"/>
              <a:gd name="connsiteX7" fmla="*/ 2001328 w 2191109"/>
              <a:gd name="connsiteY7" fmla="*/ 1621766 h 1656272"/>
              <a:gd name="connsiteX8" fmla="*/ 2191109 w 2191109"/>
              <a:gd name="connsiteY8" fmla="*/ 1380226 h 1656272"/>
              <a:gd name="connsiteX9" fmla="*/ 1742536 w 2191109"/>
              <a:gd name="connsiteY9" fmla="*/ 690113 h 1656272"/>
              <a:gd name="connsiteX10" fmla="*/ 1155940 w 2191109"/>
              <a:gd name="connsiteY10" fmla="*/ 17253 h 1656272"/>
              <a:gd name="connsiteX11" fmla="*/ 672860 w 2191109"/>
              <a:gd name="connsiteY11" fmla="*/ 0 h 1656272"/>
              <a:gd name="connsiteX12" fmla="*/ 0 w 2191109"/>
              <a:gd name="connsiteY12" fmla="*/ 345057 h 1656272"/>
              <a:gd name="connsiteX13" fmla="*/ 17253 w 2191109"/>
              <a:gd name="connsiteY13" fmla="*/ 448574 h 1656272"/>
              <a:gd name="connsiteX0" fmla="*/ 17253 w 2191109"/>
              <a:gd name="connsiteY0" fmla="*/ 448574 h 1656272"/>
              <a:gd name="connsiteX1" fmla="*/ 741872 w 2191109"/>
              <a:gd name="connsiteY1" fmla="*/ 1431985 h 1656272"/>
              <a:gd name="connsiteX2" fmla="*/ 1069675 w 2191109"/>
              <a:gd name="connsiteY2" fmla="*/ 1311215 h 1656272"/>
              <a:gd name="connsiteX3" fmla="*/ 1309121 w 2191109"/>
              <a:gd name="connsiteY3" fmla="*/ 1346586 h 1656272"/>
              <a:gd name="connsiteX4" fmla="*/ 1483743 w 2191109"/>
              <a:gd name="connsiteY4" fmla="*/ 1483743 h 1656272"/>
              <a:gd name="connsiteX5" fmla="*/ 1535502 w 2191109"/>
              <a:gd name="connsiteY5" fmla="*/ 1639019 h 1656272"/>
              <a:gd name="connsiteX6" fmla="*/ 1587260 w 2191109"/>
              <a:gd name="connsiteY6" fmla="*/ 1656272 h 1656272"/>
              <a:gd name="connsiteX7" fmla="*/ 2001328 w 2191109"/>
              <a:gd name="connsiteY7" fmla="*/ 1621766 h 1656272"/>
              <a:gd name="connsiteX8" fmla="*/ 2191109 w 2191109"/>
              <a:gd name="connsiteY8" fmla="*/ 1380226 h 1656272"/>
              <a:gd name="connsiteX9" fmla="*/ 1742536 w 2191109"/>
              <a:gd name="connsiteY9" fmla="*/ 690113 h 1656272"/>
              <a:gd name="connsiteX10" fmla="*/ 1155940 w 2191109"/>
              <a:gd name="connsiteY10" fmla="*/ 17253 h 1656272"/>
              <a:gd name="connsiteX11" fmla="*/ 672860 w 2191109"/>
              <a:gd name="connsiteY11" fmla="*/ 0 h 1656272"/>
              <a:gd name="connsiteX12" fmla="*/ 0 w 2191109"/>
              <a:gd name="connsiteY12" fmla="*/ 345057 h 1656272"/>
              <a:gd name="connsiteX13" fmla="*/ 17253 w 2191109"/>
              <a:gd name="connsiteY13" fmla="*/ 448574 h 165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1109" h="1656272">
                <a:moveTo>
                  <a:pt x="17253" y="448574"/>
                </a:moveTo>
                <a:lnTo>
                  <a:pt x="741872" y="1431985"/>
                </a:lnTo>
                <a:lnTo>
                  <a:pt x="1069675" y="1311215"/>
                </a:lnTo>
                <a:lnTo>
                  <a:pt x="1309121" y="1346586"/>
                </a:lnTo>
                <a:lnTo>
                  <a:pt x="1483743" y="1483743"/>
                </a:lnTo>
                <a:lnTo>
                  <a:pt x="1535502" y="1639019"/>
                </a:lnTo>
                <a:lnTo>
                  <a:pt x="1587260" y="1656272"/>
                </a:lnTo>
                <a:lnTo>
                  <a:pt x="2001328" y="1621766"/>
                </a:lnTo>
                <a:lnTo>
                  <a:pt x="2191109" y="1380226"/>
                </a:lnTo>
                <a:lnTo>
                  <a:pt x="1742536" y="690113"/>
                </a:lnTo>
                <a:lnTo>
                  <a:pt x="1155940" y="17253"/>
                </a:lnTo>
                <a:lnTo>
                  <a:pt x="672860" y="0"/>
                </a:lnTo>
                <a:lnTo>
                  <a:pt x="0" y="345057"/>
                </a:lnTo>
                <a:lnTo>
                  <a:pt x="17253" y="448574"/>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586596" y="5114359"/>
            <a:ext cx="1362974" cy="1035169"/>
          </a:xfrm>
          <a:custGeom>
            <a:avLst/>
            <a:gdLst>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914400 w 1362974"/>
              <a:gd name="connsiteY7" fmla="*/ 879894 h 1035169"/>
              <a:gd name="connsiteX8" fmla="*/ 1138687 w 1362974"/>
              <a:gd name="connsiteY8" fmla="*/ 879894 h 1035169"/>
              <a:gd name="connsiteX9" fmla="*/ 1224951 w 1362974"/>
              <a:gd name="connsiteY9" fmla="*/ 759124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914400 w 1362974"/>
              <a:gd name="connsiteY7" fmla="*/ 879894 h 1035169"/>
              <a:gd name="connsiteX8" fmla="*/ 1138687 w 1362974"/>
              <a:gd name="connsiteY8" fmla="*/ 879894 h 1035169"/>
              <a:gd name="connsiteX9" fmla="*/ 1224951 w 1362974"/>
              <a:gd name="connsiteY9" fmla="*/ 759124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914400 w 1362974"/>
              <a:gd name="connsiteY7" fmla="*/ 879894 h 1035169"/>
              <a:gd name="connsiteX8" fmla="*/ 1138687 w 1362974"/>
              <a:gd name="connsiteY8" fmla="*/ 879894 h 1035169"/>
              <a:gd name="connsiteX9" fmla="*/ 1224951 w 1362974"/>
              <a:gd name="connsiteY9" fmla="*/ 759124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914400 w 1362974"/>
              <a:gd name="connsiteY7" fmla="*/ 879894 h 1035169"/>
              <a:gd name="connsiteX8" fmla="*/ 1138687 w 1362974"/>
              <a:gd name="connsiteY8" fmla="*/ 879894 h 1035169"/>
              <a:gd name="connsiteX9" fmla="*/ 1224951 w 1362974"/>
              <a:gd name="connsiteY9" fmla="*/ 759124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889060 w 1362974"/>
              <a:gd name="connsiteY7" fmla="*/ 919716 h 1035169"/>
              <a:gd name="connsiteX8" fmla="*/ 1138687 w 1362974"/>
              <a:gd name="connsiteY8" fmla="*/ 879894 h 1035169"/>
              <a:gd name="connsiteX9" fmla="*/ 1224951 w 1362974"/>
              <a:gd name="connsiteY9" fmla="*/ 759124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889060 w 1362974"/>
              <a:gd name="connsiteY7" fmla="*/ 919716 h 1035169"/>
              <a:gd name="connsiteX8" fmla="*/ 1138687 w 1362974"/>
              <a:gd name="connsiteY8" fmla="*/ 879894 h 1035169"/>
              <a:gd name="connsiteX9" fmla="*/ 1249100 w 1362974"/>
              <a:gd name="connsiteY9" fmla="*/ 703692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 name="connsiteX0" fmla="*/ 276046 w 1362974"/>
              <a:gd name="connsiteY0" fmla="*/ 534837 h 1035169"/>
              <a:gd name="connsiteX1" fmla="*/ 0 w 1362974"/>
              <a:gd name="connsiteY1" fmla="*/ 672860 h 1035169"/>
              <a:gd name="connsiteX2" fmla="*/ 69012 w 1362974"/>
              <a:gd name="connsiteY2" fmla="*/ 879894 h 1035169"/>
              <a:gd name="connsiteX3" fmla="*/ 189781 w 1362974"/>
              <a:gd name="connsiteY3" fmla="*/ 1035169 h 1035169"/>
              <a:gd name="connsiteX4" fmla="*/ 345057 w 1362974"/>
              <a:gd name="connsiteY4" fmla="*/ 1035169 h 1035169"/>
              <a:gd name="connsiteX5" fmla="*/ 621102 w 1362974"/>
              <a:gd name="connsiteY5" fmla="*/ 862641 h 1035169"/>
              <a:gd name="connsiteX6" fmla="*/ 621102 w 1362974"/>
              <a:gd name="connsiteY6" fmla="*/ 862641 h 1035169"/>
              <a:gd name="connsiteX7" fmla="*/ 889060 w 1362974"/>
              <a:gd name="connsiteY7" fmla="*/ 919716 h 1035169"/>
              <a:gd name="connsiteX8" fmla="*/ 1138687 w 1362974"/>
              <a:gd name="connsiteY8" fmla="*/ 879894 h 1035169"/>
              <a:gd name="connsiteX9" fmla="*/ 1249100 w 1362974"/>
              <a:gd name="connsiteY9" fmla="*/ 703692 h 1035169"/>
              <a:gd name="connsiteX10" fmla="*/ 1362974 w 1362974"/>
              <a:gd name="connsiteY10" fmla="*/ 500332 h 1035169"/>
              <a:gd name="connsiteX11" fmla="*/ 1293962 w 1362974"/>
              <a:gd name="connsiteY11" fmla="*/ 276045 h 1035169"/>
              <a:gd name="connsiteX12" fmla="*/ 1138687 w 1362974"/>
              <a:gd name="connsiteY12" fmla="*/ 103517 h 1035169"/>
              <a:gd name="connsiteX13" fmla="*/ 897147 w 1362974"/>
              <a:gd name="connsiteY13" fmla="*/ 0 h 1035169"/>
              <a:gd name="connsiteX14" fmla="*/ 586596 w 1362974"/>
              <a:gd name="connsiteY14" fmla="*/ 0 h 1035169"/>
              <a:gd name="connsiteX15" fmla="*/ 362310 w 1362974"/>
              <a:gd name="connsiteY15" fmla="*/ 172528 h 1035169"/>
              <a:gd name="connsiteX16" fmla="*/ 276046 w 1362974"/>
              <a:gd name="connsiteY16" fmla="*/ 534837 h 10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2974" h="1035169">
                <a:moveTo>
                  <a:pt x="276046" y="534837"/>
                </a:moveTo>
                <a:lnTo>
                  <a:pt x="0" y="672860"/>
                </a:lnTo>
                <a:lnTo>
                  <a:pt x="69012" y="879894"/>
                </a:lnTo>
                <a:lnTo>
                  <a:pt x="189781" y="1035169"/>
                </a:lnTo>
                <a:lnTo>
                  <a:pt x="345057" y="1035169"/>
                </a:lnTo>
                <a:lnTo>
                  <a:pt x="621102" y="862641"/>
                </a:lnTo>
                <a:lnTo>
                  <a:pt x="621102" y="862641"/>
                </a:lnTo>
                <a:cubicBezTo>
                  <a:pt x="669985" y="865516"/>
                  <a:pt x="802796" y="916841"/>
                  <a:pt x="889060" y="919716"/>
                </a:cubicBezTo>
                <a:cubicBezTo>
                  <a:pt x="975324" y="922591"/>
                  <a:pt x="1078681" y="915898"/>
                  <a:pt x="1138687" y="879894"/>
                </a:cubicBezTo>
                <a:cubicBezTo>
                  <a:pt x="1198693" y="843890"/>
                  <a:pt x="1211719" y="766952"/>
                  <a:pt x="1249100" y="703692"/>
                </a:cubicBezTo>
                <a:cubicBezTo>
                  <a:pt x="1286481" y="640432"/>
                  <a:pt x="1355497" y="571606"/>
                  <a:pt x="1362974" y="500332"/>
                </a:cubicBezTo>
                <a:lnTo>
                  <a:pt x="1293962" y="276045"/>
                </a:lnTo>
                <a:lnTo>
                  <a:pt x="1138687" y="103517"/>
                </a:lnTo>
                <a:lnTo>
                  <a:pt x="897147" y="0"/>
                </a:lnTo>
                <a:lnTo>
                  <a:pt x="586596" y="0"/>
                </a:lnTo>
                <a:lnTo>
                  <a:pt x="362310" y="172528"/>
                </a:lnTo>
                <a:lnTo>
                  <a:pt x="276046" y="534837"/>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835696" y="5025963"/>
            <a:ext cx="432048"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71800" y="5241987"/>
            <a:ext cx="43204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491880" y="5313995"/>
            <a:ext cx="43204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4067944" y="4881947"/>
            <a:ext cx="2496307" cy="1293962"/>
          </a:xfrm>
          <a:custGeom>
            <a:avLst/>
            <a:gdLst>
              <a:gd name="connsiteX0" fmla="*/ 0 w 2622431"/>
              <a:gd name="connsiteY0" fmla="*/ 396815 h 1293962"/>
              <a:gd name="connsiteX1" fmla="*/ 1190446 w 2622431"/>
              <a:gd name="connsiteY1" fmla="*/ 379562 h 1293962"/>
              <a:gd name="connsiteX2" fmla="*/ 1173193 w 2622431"/>
              <a:gd name="connsiteY2" fmla="*/ 17253 h 1293962"/>
              <a:gd name="connsiteX3" fmla="*/ 2622431 w 2622431"/>
              <a:gd name="connsiteY3" fmla="*/ 0 h 1293962"/>
              <a:gd name="connsiteX4" fmla="*/ 2622431 w 2622431"/>
              <a:gd name="connsiteY4" fmla="*/ 1293962 h 1293962"/>
              <a:gd name="connsiteX5" fmla="*/ 1207699 w 2622431"/>
              <a:gd name="connsiteY5" fmla="*/ 1276709 h 1293962"/>
              <a:gd name="connsiteX6" fmla="*/ 1190446 w 2622431"/>
              <a:gd name="connsiteY6" fmla="*/ 897147 h 1293962"/>
              <a:gd name="connsiteX7" fmla="*/ 34506 w 2622431"/>
              <a:gd name="connsiteY7" fmla="*/ 879894 h 1293962"/>
              <a:gd name="connsiteX8" fmla="*/ 0 w 2622431"/>
              <a:gd name="connsiteY8" fmla="*/ 396815 h 1293962"/>
              <a:gd name="connsiteX0" fmla="*/ 0 w 2622431"/>
              <a:gd name="connsiteY0" fmla="*/ 396815 h 1293962"/>
              <a:gd name="connsiteX1" fmla="*/ 1190446 w 2622431"/>
              <a:gd name="connsiteY1" fmla="*/ 379562 h 1293962"/>
              <a:gd name="connsiteX2" fmla="*/ 1173193 w 2622431"/>
              <a:gd name="connsiteY2" fmla="*/ 17253 h 1293962"/>
              <a:gd name="connsiteX3" fmla="*/ 2622431 w 2622431"/>
              <a:gd name="connsiteY3" fmla="*/ 0 h 1293962"/>
              <a:gd name="connsiteX4" fmla="*/ 2622431 w 2622431"/>
              <a:gd name="connsiteY4" fmla="*/ 1293962 h 1293962"/>
              <a:gd name="connsiteX5" fmla="*/ 1207699 w 2622431"/>
              <a:gd name="connsiteY5" fmla="*/ 1276709 h 1293962"/>
              <a:gd name="connsiteX6" fmla="*/ 1190446 w 2622431"/>
              <a:gd name="connsiteY6" fmla="*/ 897147 h 1293962"/>
              <a:gd name="connsiteX7" fmla="*/ 0 w 2622431"/>
              <a:gd name="connsiteY7" fmla="*/ 864096 h 1293962"/>
              <a:gd name="connsiteX8" fmla="*/ 0 w 2622431"/>
              <a:gd name="connsiteY8" fmla="*/ 396815 h 129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431" h="1293962">
                <a:moveTo>
                  <a:pt x="0" y="396815"/>
                </a:moveTo>
                <a:lnTo>
                  <a:pt x="1190446" y="379562"/>
                </a:lnTo>
                <a:lnTo>
                  <a:pt x="1173193" y="17253"/>
                </a:lnTo>
                <a:lnTo>
                  <a:pt x="2622431" y="0"/>
                </a:lnTo>
                <a:lnTo>
                  <a:pt x="2622431" y="1293962"/>
                </a:lnTo>
                <a:lnTo>
                  <a:pt x="1207699" y="1276709"/>
                </a:lnTo>
                <a:lnTo>
                  <a:pt x="1190446" y="897147"/>
                </a:lnTo>
                <a:lnTo>
                  <a:pt x="0" y="864096"/>
                </a:lnTo>
                <a:lnTo>
                  <a:pt x="0" y="396815"/>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35" presetClass="emph" presetSubtype="0" fill="hold" grpId="2" nodeType="afterEffect">
                                  <p:stCondLst>
                                    <p:cond delay="0"/>
                                  </p:stCondLst>
                                  <p:childTnLst>
                                    <p:anim calcmode="discrete" valueType="str">
                                      <p:cBhvr>
                                        <p:cTn id="9" dur="1000" fill="hold"/>
                                        <p:tgtEl>
                                          <p:spTgt spid="9"/>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11" presetClass="exit" presetSubtype="0" fill="hold" grpId="1" nodeType="afterEffect">
                                  <p:stCondLst>
                                    <p:cond delay="0"/>
                                  </p:stCondLst>
                                  <p:childTnLst>
                                    <p:anim calcmode="discrete" valueType="str">
                                      <p:cBhvr>
                                        <p:cTn id="12" dur="1000"/>
                                        <p:tgtEl>
                                          <p:spTgt spid="9"/>
                                        </p:tgtEl>
                                        <p:attrNameLst>
                                          <p:attrName>style.visibility</p:attrName>
                                        </p:attrNameLst>
                                      </p:cBhvr>
                                      <p:tavLst>
                                        <p:tav tm="0">
                                          <p:val>
                                            <p:strVal val="hidden"/>
                                          </p:val>
                                        </p:tav>
                                        <p:tav tm="50000">
                                          <p:val>
                                            <p:strVal val="visible"/>
                                          </p:val>
                                        </p:tav>
                                      </p:tavLst>
                                    </p:anim>
                                    <p:set>
                                      <p:cBhvr>
                                        <p:cTn id="13" dur="1" fill="hold">
                                          <p:stCondLst>
                                            <p:cond delay="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1" presetClass="entr" presetSubtype="0" fill="hold" grpId="0" nodeType="clickEffect">
                                  <p:stCondLst>
                                    <p:cond delay="0"/>
                                  </p:stCondLst>
                                  <p:childTnLst>
                                    <p:set>
                                      <p:cBhvr>
                                        <p:cTn id="17" dur="1000">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35" presetClass="emph" presetSubtype="0" fill="hold" grpId="2" nodeType="afterEffect">
                                  <p:stCondLst>
                                    <p:cond delay="0"/>
                                  </p:stCondLst>
                                  <p:childTnLst>
                                    <p:anim calcmode="discrete" valueType="str">
                                      <p:cBhvr>
                                        <p:cTn id="20"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21" fill="hold">
                            <p:stCondLst>
                              <p:cond delay="2000"/>
                            </p:stCondLst>
                            <p:childTnLst>
                              <p:par>
                                <p:cTn id="22" presetID="11" presetClass="exit" presetSubtype="0" fill="hold" grpId="1" nodeType="afterEffect">
                                  <p:stCondLst>
                                    <p:cond delay="0"/>
                                  </p:stCondLst>
                                  <p:childTnLst>
                                    <p:anim calcmode="discrete" valueType="str">
                                      <p:cBhvr>
                                        <p:cTn id="23" dur="1000"/>
                                        <p:tgtEl>
                                          <p:spTgt spid="10"/>
                                        </p:tgtEl>
                                        <p:attrNameLst>
                                          <p:attrName>style.visibility</p:attrName>
                                        </p:attrNameLst>
                                      </p:cBhvr>
                                      <p:tavLst>
                                        <p:tav tm="0">
                                          <p:val>
                                            <p:strVal val="hidden"/>
                                          </p:val>
                                        </p:tav>
                                        <p:tav tm="50000">
                                          <p:val>
                                            <p:strVal val="visible"/>
                                          </p:val>
                                        </p:tav>
                                      </p:tavLst>
                                    </p:anim>
                                    <p:set>
                                      <p:cBhvr>
                                        <p:cTn id="24" dur="1" fill="hold">
                                          <p:stCondLst>
                                            <p:cond delay="9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1" presetClass="entr" presetSubtype="0" fill="hold" grpId="0" nodeType="clickEffect">
                                  <p:stCondLst>
                                    <p:cond delay="0"/>
                                  </p:stCondLst>
                                  <p:childTnLst>
                                    <p:set>
                                      <p:cBhvr>
                                        <p:cTn id="28" dur="1000">
                                          <p:stCondLst>
                                            <p:cond delay="0"/>
                                          </p:stCondLst>
                                        </p:cTn>
                                        <p:tgtEl>
                                          <p:spTgt spid="11"/>
                                        </p:tgtEl>
                                        <p:attrNameLst>
                                          <p:attrName>style.visibility</p:attrName>
                                        </p:attrNameLst>
                                      </p:cBhvr>
                                      <p:to>
                                        <p:strVal val="visible"/>
                                      </p:to>
                                    </p:set>
                                  </p:childTnLst>
                                </p:cTn>
                              </p:par>
                            </p:childTnLst>
                          </p:cTn>
                        </p:par>
                        <p:par>
                          <p:cTn id="29" fill="hold">
                            <p:stCondLst>
                              <p:cond delay="1000"/>
                            </p:stCondLst>
                            <p:childTnLst>
                              <p:par>
                                <p:cTn id="30" presetID="35" presetClass="emph" presetSubtype="0" fill="hold" grpId="2" nodeType="afterEffect">
                                  <p:stCondLst>
                                    <p:cond delay="0"/>
                                  </p:stCondLst>
                                  <p:childTnLst>
                                    <p:anim calcmode="discrete" valueType="str">
                                      <p:cBhvr>
                                        <p:cTn id="31"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32" fill="hold">
                            <p:stCondLst>
                              <p:cond delay="2000"/>
                            </p:stCondLst>
                            <p:childTnLst>
                              <p:par>
                                <p:cTn id="33" presetID="11" presetClass="exit" presetSubtype="0" fill="hold" grpId="1" nodeType="afterEffect">
                                  <p:stCondLst>
                                    <p:cond delay="0"/>
                                  </p:stCondLst>
                                  <p:childTnLst>
                                    <p:anim calcmode="discrete" valueType="str">
                                      <p:cBhvr>
                                        <p:cTn id="34" dur="1000"/>
                                        <p:tgtEl>
                                          <p:spTgt spid="11"/>
                                        </p:tgtEl>
                                        <p:attrNameLst>
                                          <p:attrName>style.visibility</p:attrName>
                                        </p:attrNameLst>
                                      </p:cBhvr>
                                      <p:tavLst>
                                        <p:tav tm="0">
                                          <p:val>
                                            <p:strVal val="hidden"/>
                                          </p:val>
                                        </p:tav>
                                        <p:tav tm="50000">
                                          <p:val>
                                            <p:strVal val="visible"/>
                                          </p:val>
                                        </p:tav>
                                      </p:tavLst>
                                    </p:anim>
                                    <p:set>
                                      <p:cBhvr>
                                        <p:cTn id="35" dur="1" fill="hold">
                                          <p:stCondLst>
                                            <p:cond delay="9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1" presetClass="entr" presetSubtype="0" fill="hold" grpId="0" nodeType="clickEffect">
                                  <p:stCondLst>
                                    <p:cond delay="0"/>
                                  </p:stCondLst>
                                  <p:childTnLst>
                                    <p:set>
                                      <p:cBhvr>
                                        <p:cTn id="39" dur="1000">
                                          <p:stCondLst>
                                            <p:cond delay="0"/>
                                          </p:stCondLst>
                                        </p:cTn>
                                        <p:tgtEl>
                                          <p:spTgt spid="12"/>
                                        </p:tgtEl>
                                        <p:attrNameLst>
                                          <p:attrName>style.visibility</p:attrName>
                                        </p:attrNameLst>
                                      </p:cBhvr>
                                      <p:to>
                                        <p:strVal val="visible"/>
                                      </p:to>
                                    </p:set>
                                  </p:childTnLst>
                                </p:cTn>
                              </p:par>
                            </p:childTnLst>
                          </p:cTn>
                        </p:par>
                        <p:par>
                          <p:cTn id="40" fill="hold">
                            <p:stCondLst>
                              <p:cond delay="1000"/>
                            </p:stCondLst>
                            <p:childTnLst>
                              <p:par>
                                <p:cTn id="41" presetID="35" presetClass="emph" presetSubtype="0" fill="hold" grpId="2" nodeType="afterEffect">
                                  <p:stCondLst>
                                    <p:cond delay="0"/>
                                  </p:stCondLst>
                                  <p:childTnLst>
                                    <p:anim calcmode="discrete" valueType="str">
                                      <p:cBhvr>
                                        <p:cTn id="42"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43" fill="hold">
                            <p:stCondLst>
                              <p:cond delay="2000"/>
                            </p:stCondLst>
                            <p:childTnLst>
                              <p:par>
                                <p:cTn id="44" presetID="11" presetClass="exit" presetSubtype="0" fill="hold" grpId="1" nodeType="afterEffect">
                                  <p:stCondLst>
                                    <p:cond delay="0"/>
                                  </p:stCondLst>
                                  <p:childTnLst>
                                    <p:anim calcmode="discrete" valueType="str">
                                      <p:cBhvr>
                                        <p:cTn id="45" dur="1000"/>
                                        <p:tgtEl>
                                          <p:spTgt spid="12"/>
                                        </p:tgtEl>
                                        <p:attrNameLst>
                                          <p:attrName>style.visibility</p:attrName>
                                        </p:attrNameLst>
                                      </p:cBhvr>
                                      <p:tavLst>
                                        <p:tav tm="0">
                                          <p:val>
                                            <p:strVal val="hidden"/>
                                          </p:val>
                                        </p:tav>
                                        <p:tav tm="50000">
                                          <p:val>
                                            <p:strVal val="visible"/>
                                          </p:val>
                                        </p:tav>
                                      </p:tavLst>
                                    </p:anim>
                                    <p:set>
                                      <p:cBhvr>
                                        <p:cTn id="46" dur="1" fill="hold">
                                          <p:stCondLst>
                                            <p:cond delay="9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1" presetClass="entr" presetSubtype="0" fill="hold" grpId="0" nodeType="clickEffect">
                                  <p:stCondLst>
                                    <p:cond delay="0"/>
                                  </p:stCondLst>
                                  <p:childTnLst>
                                    <p:set>
                                      <p:cBhvr>
                                        <p:cTn id="50" dur="1000">
                                          <p:stCondLst>
                                            <p:cond delay="0"/>
                                          </p:stCondLst>
                                        </p:cTn>
                                        <p:tgtEl>
                                          <p:spTgt spid="13"/>
                                        </p:tgtEl>
                                        <p:attrNameLst>
                                          <p:attrName>style.visibility</p:attrName>
                                        </p:attrNameLst>
                                      </p:cBhvr>
                                      <p:to>
                                        <p:strVal val="visible"/>
                                      </p:to>
                                    </p:set>
                                  </p:childTnLst>
                                </p:cTn>
                              </p:par>
                            </p:childTnLst>
                          </p:cTn>
                        </p:par>
                        <p:par>
                          <p:cTn id="51" fill="hold">
                            <p:stCondLst>
                              <p:cond delay="1000"/>
                            </p:stCondLst>
                            <p:childTnLst>
                              <p:par>
                                <p:cTn id="52" presetID="35" presetClass="emph" presetSubtype="0" fill="hold" grpId="2" nodeType="afterEffect">
                                  <p:stCondLst>
                                    <p:cond delay="0"/>
                                  </p:stCondLst>
                                  <p:childTnLst>
                                    <p:anim calcmode="discrete" valueType="str">
                                      <p:cBhvr>
                                        <p:cTn id="5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54" fill="hold">
                            <p:stCondLst>
                              <p:cond delay="2000"/>
                            </p:stCondLst>
                            <p:childTnLst>
                              <p:par>
                                <p:cTn id="55" presetID="11" presetClass="exit" presetSubtype="0" fill="hold" grpId="1" nodeType="afterEffect">
                                  <p:stCondLst>
                                    <p:cond delay="0"/>
                                  </p:stCondLst>
                                  <p:childTnLst>
                                    <p:anim calcmode="discrete" valueType="str">
                                      <p:cBhvr>
                                        <p:cTn id="56" dur="1000"/>
                                        <p:tgtEl>
                                          <p:spTgt spid="13"/>
                                        </p:tgtEl>
                                        <p:attrNameLst>
                                          <p:attrName>style.visibility</p:attrName>
                                        </p:attrNameLst>
                                      </p:cBhvr>
                                      <p:tavLst>
                                        <p:tav tm="0">
                                          <p:val>
                                            <p:strVal val="hidden"/>
                                          </p:val>
                                        </p:tav>
                                        <p:tav tm="50000">
                                          <p:val>
                                            <p:strVal val="visible"/>
                                          </p:val>
                                        </p:tav>
                                      </p:tavLst>
                                    </p:anim>
                                    <p:set>
                                      <p:cBhvr>
                                        <p:cTn id="57" dur="1" fill="hold">
                                          <p:stCondLst>
                                            <p:cond delay="9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1" presetClass="entr" presetSubtype="0" fill="hold" grpId="0" nodeType="clickEffect">
                                  <p:stCondLst>
                                    <p:cond delay="0"/>
                                  </p:stCondLst>
                                  <p:childTnLst>
                                    <p:set>
                                      <p:cBhvr>
                                        <p:cTn id="61" dur="1000">
                                          <p:stCondLst>
                                            <p:cond delay="0"/>
                                          </p:stCondLst>
                                        </p:cTn>
                                        <p:tgtEl>
                                          <p:spTgt spid="16"/>
                                        </p:tgtEl>
                                        <p:attrNameLst>
                                          <p:attrName>style.visibility</p:attrName>
                                        </p:attrNameLst>
                                      </p:cBhvr>
                                      <p:to>
                                        <p:strVal val="visible"/>
                                      </p:to>
                                    </p:set>
                                  </p:childTnLst>
                                </p:cTn>
                              </p:par>
                            </p:childTnLst>
                          </p:cTn>
                        </p:par>
                        <p:par>
                          <p:cTn id="62" fill="hold">
                            <p:stCondLst>
                              <p:cond delay="1000"/>
                            </p:stCondLst>
                            <p:childTnLst>
                              <p:par>
                                <p:cTn id="63" presetID="35" presetClass="emph" presetSubtype="0" fill="hold" grpId="2" nodeType="afterEffect">
                                  <p:stCondLst>
                                    <p:cond delay="0"/>
                                  </p:stCondLst>
                                  <p:childTnLst>
                                    <p:anim calcmode="discrete" valueType="str">
                                      <p:cBhvr>
                                        <p:cTn id="64"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65" fill="hold">
                            <p:stCondLst>
                              <p:cond delay="2000"/>
                            </p:stCondLst>
                            <p:childTnLst>
                              <p:par>
                                <p:cTn id="66" presetID="11" presetClass="exit" presetSubtype="0" fill="hold" grpId="1" nodeType="afterEffect">
                                  <p:stCondLst>
                                    <p:cond delay="0"/>
                                  </p:stCondLst>
                                  <p:childTnLst>
                                    <p:anim calcmode="discrete" valueType="str">
                                      <p:cBhvr>
                                        <p:cTn id="67" dur="1000"/>
                                        <p:tgtEl>
                                          <p:spTgt spid="16"/>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6" grpId="0" animBg="1"/>
      <p:bldP spid="16" grpId="1" animBg="1"/>
      <p:bldP spid="1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1115616" y="4077072"/>
            <a:ext cx="6336704" cy="2291999"/>
          </a:xfrm>
          <a:prstGeom prst="rect">
            <a:avLst/>
          </a:prstGeom>
          <a:noFill/>
          <a:ln w="9525">
            <a:noFill/>
            <a:miter lim="800000"/>
            <a:headEnd/>
            <a:tailEnd/>
          </a:ln>
          <a:effectLst/>
        </p:spPr>
      </p:pic>
      <p:sp>
        <p:nvSpPr>
          <p:cNvPr id="2" name="タイトル 1"/>
          <p:cNvSpPr>
            <a:spLocks noGrp="1"/>
          </p:cNvSpPr>
          <p:nvPr>
            <p:ph type="title"/>
          </p:nvPr>
        </p:nvSpPr>
        <p:spPr>
          <a:xfrm>
            <a:off x="539552" y="260648"/>
            <a:ext cx="8229600" cy="1143000"/>
          </a:xfrm>
        </p:spPr>
        <p:txBody>
          <a:bodyPr/>
          <a:lstStyle/>
          <a:p>
            <a:r>
              <a:rPr lang="ja-JP" altLang="en-US" dirty="0" smtClean="0"/>
              <a:t>ＭＡＮＳＯＮ Ｘ線発生装置</a:t>
            </a:r>
            <a:endParaRPr kumimoji="1" lang="ja-JP" altLang="en-US" dirty="0"/>
          </a:p>
        </p:txBody>
      </p:sp>
      <p:cxnSp>
        <p:nvCxnSpPr>
          <p:cNvPr id="33" name="直線矢印コネクタ 32"/>
          <p:cNvCxnSpPr>
            <a:stCxn id="28" idx="2"/>
          </p:cNvCxnSpPr>
          <p:nvPr/>
        </p:nvCxnSpPr>
        <p:spPr>
          <a:xfrm flipH="1">
            <a:off x="1763688" y="3930142"/>
            <a:ext cx="216025" cy="1299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643869" y="2197366"/>
            <a:ext cx="359394" cy="307777"/>
          </a:xfrm>
          <a:prstGeom prst="rect">
            <a:avLst/>
          </a:prstGeom>
          <a:noFill/>
        </p:spPr>
        <p:txBody>
          <a:bodyPr wrap="none" rtlCol="0">
            <a:spAutoFit/>
          </a:bodyPr>
          <a:lstStyle/>
          <a:p>
            <a:r>
              <a:rPr kumimoji="1" lang="ja-JP" altLang="en-US" sz="1400" b="1" dirty="0" smtClean="0"/>
              <a:t>⊖</a:t>
            </a:r>
            <a:endParaRPr kumimoji="1" lang="ja-JP" altLang="en-US" sz="1400" b="1" dirty="0"/>
          </a:p>
        </p:txBody>
      </p:sp>
      <p:sp>
        <p:nvSpPr>
          <p:cNvPr id="19" name="正方形/長方形 18"/>
          <p:cNvSpPr/>
          <p:nvPr/>
        </p:nvSpPr>
        <p:spPr>
          <a:xfrm>
            <a:off x="4146910" y="2006700"/>
            <a:ext cx="790493" cy="572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rot="4806472">
            <a:off x="3630408" y="1691365"/>
            <a:ext cx="639518" cy="87937"/>
          </a:xfrm>
          <a:custGeom>
            <a:avLst/>
            <a:gdLst>
              <a:gd name="connsiteX0" fmla="*/ 0 w 1941341"/>
              <a:gd name="connsiteY0" fmla="*/ 37513 h 501747"/>
              <a:gd name="connsiteX1" fmla="*/ 182880 w 1941341"/>
              <a:gd name="connsiteY1" fmla="*/ 487680 h 501747"/>
              <a:gd name="connsiteX2" fmla="*/ 365760 w 1941341"/>
              <a:gd name="connsiteY2" fmla="*/ 37513 h 501747"/>
              <a:gd name="connsiteX3" fmla="*/ 548640 w 1941341"/>
              <a:gd name="connsiteY3" fmla="*/ 501747 h 501747"/>
              <a:gd name="connsiteX4" fmla="*/ 689316 w 1941341"/>
              <a:gd name="connsiteY4" fmla="*/ 37513 h 501747"/>
              <a:gd name="connsiteX5" fmla="*/ 872196 w 1941341"/>
              <a:gd name="connsiteY5" fmla="*/ 487680 h 501747"/>
              <a:gd name="connsiteX6" fmla="*/ 1012873 w 1941341"/>
              <a:gd name="connsiteY6" fmla="*/ 37513 h 501747"/>
              <a:gd name="connsiteX7" fmla="*/ 1167618 w 1941341"/>
              <a:gd name="connsiteY7" fmla="*/ 487680 h 501747"/>
              <a:gd name="connsiteX8" fmla="*/ 1294227 w 1941341"/>
              <a:gd name="connsiteY8" fmla="*/ 23446 h 501747"/>
              <a:gd name="connsiteX9" fmla="*/ 1434904 w 1941341"/>
              <a:gd name="connsiteY9" fmla="*/ 445477 h 501747"/>
              <a:gd name="connsiteX10" fmla="*/ 1589649 w 1941341"/>
              <a:gd name="connsiteY10" fmla="*/ 23446 h 501747"/>
              <a:gd name="connsiteX11" fmla="*/ 1702190 w 1941341"/>
              <a:gd name="connsiteY11" fmla="*/ 459544 h 501747"/>
              <a:gd name="connsiteX12" fmla="*/ 1842867 w 1941341"/>
              <a:gd name="connsiteY12" fmla="*/ 23446 h 501747"/>
              <a:gd name="connsiteX13" fmla="*/ 1941341 w 1941341"/>
              <a:gd name="connsiteY13" fmla="*/ 318867 h 501747"/>
              <a:gd name="connsiteX0" fmla="*/ 0 w 1869333"/>
              <a:gd name="connsiteY0" fmla="*/ 288032 h 529433"/>
              <a:gd name="connsiteX1" fmla="*/ 110872 w 1869333"/>
              <a:gd name="connsiteY1" fmla="*/ 487680 h 529433"/>
              <a:gd name="connsiteX2" fmla="*/ 293752 w 1869333"/>
              <a:gd name="connsiteY2" fmla="*/ 37513 h 529433"/>
              <a:gd name="connsiteX3" fmla="*/ 476632 w 1869333"/>
              <a:gd name="connsiteY3" fmla="*/ 501747 h 529433"/>
              <a:gd name="connsiteX4" fmla="*/ 617308 w 1869333"/>
              <a:gd name="connsiteY4" fmla="*/ 37513 h 529433"/>
              <a:gd name="connsiteX5" fmla="*/ 800188 w 1869333"/>
              <a:gd name="connsiteY5" fmla="*/ 487680 h 529433"/>
              <a:gd name="connsiteX6" fmla="*/ 940865 w 1869333"/>
              <a:gd name="connsiteY6" fmla="*/ 37513 h 529433"/>
              <a:gd name="connsiteX7" fmla="*/ 1095610 w 1869333"/>
              <a:gd name="connsiteY7" fmla="*/ 487680 h 529433"/>
              <a:gd name="connsiteX8" fmla="*/ 1222219 w 1869333"/>
              <a:gd name="connsiteY8" fmla="*/ 23446 h 529433"/>
              <a:gd name="connsiteX9" fmla="*/ 1362896 w 1869333"/>
              <a:gd name="connsiteY9" fmla="*/ 445477 h 529433"/>
              <a:gd name="connsiteX10" fmla="*/ 1517641 w 1869333"/>
              <a:gd name="connsiteY10" fmla="*/ 23446 h 529433"/>
              <a:gd name="connsiteX11" fmla="*/ 1630182 w 1869333"/>
              <a:gd name="connsiteY11" fmla="*/ 459544 h 529433"/>
              <a:gd name="connsiteX12" fmla="*/ 1770859 w 1869333"/>
              <a:gd name="connsiteY12" fmla="*/ 23446 h 529433"/>
              <a:gd name="connsiteX13" fmla="*/ 1869333 w 1869333"/>
              <a:gd name="connsiteY13" fmla="*/ 318867 h 5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333" h="529433">
                <a:moveTo>
                  <a:pt x="0" y="288032"/>
                </a:moveTo>
                <a:cubicBezTo>
                  <a:pt x="60960" y="513115"/>
                  <a:pt x="61913" y="529433"/>
                  <a:pt x="110872" y="487680"/>
                </a:cubicBezTo>
                <a:cubicBezTo>
                  <a:pt x="159831" y="445927"/>
                  <a:pt x="232792" y="35168"/>
                  <a:pt x="293752" y="37513"/>
                </a:cubicBezTo>
                <a:cubicBezTo>
                  <a:pt x="354712" y="39858"/>
                  <a:pt x="422706" y="501747"/>
                  <a:pt x="476632" y="501747"/>
                </a:cubicBezTo>
                <a:cubicBezTo>
                  <a:pt x="530558" y="501747"/>
                  <a:pt x="563382" y="39857"/>
                  <a:pt x="617308" y="37513"/>
                </a:cubicBezTo>
                <a:cubicBezTo>
                  <a:pt x="671234" y="35169"/>
                  <a:pt x="746262" y="487680"/>
                  <a:pt x="800188" y="487680"/>
                </a:cubicBezTo>
                <a:cubicBezTo>
                  <a:pt x="854114" y="487680"/>
                  <a:pt x="891628" y="37513"/>
                  <a:pt x="940865" y="37513"/>
                </a:cubicBezTo>
                <a:cubicBezTo>
                  <a:pt x="990102" y="37513"/>
                  <a:pt x="1048718" y="490024"/>
                  <a:pt x="1095610" y="487680"/>
                </a:cubicBezTo>
                <a:cubicBezTo>
                  <a:pt x="1142502" y="485336"/>
                  <a:pt x="1177671" y="30480"/>
                  <a:pt x="1222219" y="23446"/>
                </a:cubicBezTo>
                <a:cubicBezTo>
                  <a:pt x="1266767" y="16412"/>
                  <a:pt x="1313659" y="445477"/>
                  <a:pt x="1362896" y="445477"/>
                </a:cubicBezTo>
                <a:cubicBezTo>
                  <a:pt x="1412133" y="445477"/>
                  <a:pt x="1473093" y="21102"/>
                  <a:pt x="1517641" y="23446"/>
                </a:cubicBezTo>
                <a:cubicBezTo>
                  <a:pt x="1562189" y="25790"/>
                  <a:pt x="1587979" y="459544"/>
                  <a:pt x="1630182" y="459544"/>
                </a:cubicBezTo>
                <a:cubicBezTo>
                  <a:pt x="1672385" y="459544"/>
                  <a:pt x="1731001" y="46892"/>
                  <a:pt x="1770859" y="23446"/>
                </a:cubicBezTo>
                <a:cubicBezTo>
                  <a:pt x="1810717" y="0"/>
                  <a:pt x="1840025" y="159433"/>
                  <a:pt x="1869333" y="318867"/>
                </a:cubicBezTo>
              </a:path>
            </a:pathLst>
          </a:custGeom>
          <a:ln w="12700">
            <a:solidFill>
              <a:schemeClr val="tx1"/>
            </a:solidFill>
            <a:tailEnd type="non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rot="19732562">
            <a:off x="3103665" y="2763779"/>
            <a:ext cx="718630" cy="116058"/>
          </a:xfrm>
          <a:custGeom>
            <a:avLst/>
            <a:gdLst>
              <a:gd name="connsiteX0" fmla="*/ 0 w 1941341"/>
              <a:gd name="connsiteY0" fmla="*/ 37513 h 501747"/>
              <a:gd name="connsiteX1" fmla="*/ 182880 w 1941341"/>
              <a:gd name="connsiteY1" fmla="*/ 487680 h 501747"/>
              <a:gd name="connsiteX2" fmla="*/ 365760 w 1941341"/>
              <a:gd name="connsiteY2" fmla="*/ 37513 h 501747"/>
              <a:gd name="connsiteX3" fmla="*/ 548640 w 1941341"/>
              <a:gd name="connsiteY3" fmla="*/ 501747 h 501747"/>
              <a:gd name="connsiteX4" fmla="*/ 689316 w 1941341"/>
              <a:gd name="connsiteY4" fmla="*/ 37513 h 501747"/>
              <a:gd name="connsiteX5" fmla="*/ 872196 w 1941341"/>
              <a:gd name="connsiteY5" fmla="*/ 487680 h 501747"/>
              <a:gd name="connsiteX6" fmla="*/ 1012873 w 1941341"/>
              <a:gd name="connsiteY6" fmla="*/ 37513 h 501747"/>
              <a:gd name="connsiteX7" fmla="*/ 1167618 w 1941341"/>
              <a:gd name="connsiteY7" fmla="*/ 487680 h 501747"/>
              <a:gd name="connsiteX8" fmla="*/ 1294227 w 1941341"/>
              <a:gd name="connsiteY8" fmla="*/ 23446 h 501747"/>
              <a:gd name="connsiteX9" fmla="*/ 1434904 w 1941341"/>
              <a:gd name="connsiteY9" fmla="*/ 445477 h 501747"/>
              <a:gd name="connsiteX10" fmla="*/ 1589649 w 1941341"/>
              <a:gd name="connsiteY10" fmla="*/ 23446 h 501747"/>
              <a:gd name="connsiteX11" fmla="*/ 1702190 w 1941341"/>
              <a:gd name="connsiteY11" fmla="*/ 459544 h 501747"/>
              <a:gd name="connsiteX12" fmla="*/ 1842867 w 1941341"/>
              <a:gd name="connsiteY12" fmla="*/ 23446 h 501747"/>
              <a:gd name="connsiteX13" fmla="*/ 1941341 w 1941341"/>
              <a:gd name="connsiteY13" fmla="*/ 318867 h 501747"/>
              <a:gd name="connsiteX0" fmla="*/ 0 w 1869333"/>
              <a:gd name="connsiteY0" fmla="*/ 288032 h 529433"/>
              <a:gd name="connsiteX1" fmla="*/ 110872 w 1869333"/>
              <a:gd name="connsiteY1" fmla="*/ 487680 h 529433"/>
              <a:gd name="connsiteX2" fmla="*/ 293752 w 1869333"/>
              <a:gd name="connsiteY2" fmla="*/ 37513 h 529433"/>
              <a:gd name="connsiteX3" fmla="*/ 476632 w 1869333"/>
              <a:gd name="connsiteY3" fmla="*/ 501747 h 529433"/>
              <a:gd name="connsiteX4" fmla="*/ 617308 w 1869333"/>
              <a:gd name="connsiteY4" fmla="*/ 37513 h 529433"/>
              <a:gd name="connsiteX5" fmla="*/ 800188 w 1869333"/>
              <a:gd name="connsiteY5" fmla="*/ 487680 h 529433"/>
              <a:gd name="connsiteX6" fmla="*/ 940865 w 1869333"/>
              <a:gd name="connsiteY6" fmla="*/ 37513 h 529433"/>
              <a:gd name="connsiteX7" fmla="*/ 1095610 w 1869333"/>
              <a:gd name="connsiteY7" fmla="*/ 487680 h 529433"/>
              <a:gd name="connsiteX8" fmla="*/ 1222219 w 1869333"/>
              <a:gd name="connsiteY8" fmla="*/ 23446 h 529433"/>
              <a:gd name="connsiteX9" fmla="*/ 1362896 w 1869333"/>
              <a:gd name="connsiteY9" fmla="*/ 445477 h 529433"/>
              <a:gd name="connsiteX10" fmla="*/ 1517641 w 1869333"/>
              <a:gd name="connsiteY10" fmla="*/ 23446 h 529433"/>
              <a:gd name="connsiteX11" fmla="*/ 1630182 w 1869333"/>
              <a:gd name="connsiteY11" fmla="*/ 459544 h 529433"/>
              <a:gd name="connsiteX12" fmla="*/ 1770859 w 1869333"/>
              <a:gd name="connsiteY12" fmla="*/ 23446 h 529433"/>
              <a:gd name="connsiteX13" fmla="*/ 1869333 w 1869333"/>
              <a:gd name="connsiteY13" fmla="*/ 318867 h 5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333" h="529433">
                <a:moveTo>
                  <a:pt x="0" y="288032"/>
                </a:moveTo>
                <a:cubicBezTo>
                  <a:pt x="60960" y="513115"/>
                  <a:pt x="61913" y="529433"/>
                  <a:pt x="110872" y="487680"/>
                </a:cubicBezTo>
                <a:cubicBezTo>
                  <a:pt x="159831" y="445927"/>
                  <a:pt x="232792" y="35168"/>
                  <a:pt x="293752" y="37513"/>
                </a:cubicBezTo>
                <a:cubicBezTo>
                  <a:pt x="354712" y="39858"/>
                  <a:pt x="422706" y="501747"/>
                  <a:pt x="476632" y="501747"/>
                </a:cubicBezTo>
                <a:cubicBezTo>
                  <a:pt x="530558" y="501747"/>
                  <a:pt x="563382" y="39857"/>
                  <a:pt x="617308" y="37513"/>
                </a:cubicBezTo>
                <a:cubicBezTo>
                  <a:pt x="671234" y="35169"/>
                  <a:pt x="746262" y="487680"/>
                  <a:pt x="800188" y="487680"/>
                </a:cubicBezTo>
                <a:cubicBezTo>
                  <a:pt x="854114" y="487680"/>
                  <a:pt x="891628" y="37513"/>
                  <a:pt x="940865" y="37513"/>
                </a:cubicBezTo>
                <a:cubicBezTo>
                  <a:pt x="990102" y="37513"/>
                  <a:pt x="1048718" y="490024"/>
                  <a:pt x="1095610" y="487680"/>
                </a:cubicBezTo>
                <a:cubicBezTo>
                  <a:pt x="1142502" y="485336"/>
                  <a:pt x="1177671" y="30480"/>
                  <a:pt x="1222219" y="23446"/>
                </a:cubicBezTo>
                <a:cubicBezTo>
                  <a:pt x="1266767" y="16412"/>
                  <a:pt x="1313659" y="445477"/>
                  <a:pt x="1362896" y="445477"/>
                </a:cubicBezTo>
                <a:cubicBezTo>
                  <a:pt x="1412133" y="445477"/>
                  <a:pt x="1473093" y="21102"/>
                  <a:pt x="1517641" y="23446"/>
                </a:cubicBezTo>
                <a:cubicBezTo>
                  <a:pt x="1562189" y="25790"/>
                  <a:pt x="1587979" y="459544"/>
                  <a:pt x="1630182" y="459544"/>
                </a:cubicBezTo>
                <a:cubicBezTo>
                  <a:pt x="1672385" y="459544"/>
                  <a:pt x="1731001" y="46892"/>
                  <a:pt x="1770859" y="23446"/>
                </a:cubicBezTo>
                <a:cubicBezTo>
                  <a:pt x="1810717" y="0"/>
                  <a:pt x="1840025" y="159433"/>
                  <a:pt x="1869333" y="318867"/>
                </a:cubicBezTo>
              </a:path>
            </a:pathLst>
          </a:custGeom>
          <a:ln w="12700">
            <a:solidFill>
              <a:schemeClr val="tx1"/>
            </a:solidFill>
            <a:tailEnd type="none"/>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3193561" y="2852937"/>
            <a:ext cx="1003379" cy="516133"/>
          </a:xfrm>
          <a:prstGeom prst="rect">
            <a:avLst/>
          </a:prstGeom>
          <a:noFill/>
        </p:spPr>
        <p:txBody>
          <a:bodyPr wrap="none" rtlCol="0">
            <a:spAutoFit/>
          </a:bodyPr>
          <a:lstStyle/>
          <a:p>
            <a:r>
              <a:rPr kumimoji="1" lang="ja-JP" altLang="en-US" sz="1600" b="1" dirty="0" smtClean="0"/>
              <a:t>特性Ｘ線</a:t>
            </a:r>
            <a:endParaRPr kumimoji="1" lang="en-US" altLang="ja-JP" sz="1600" b="1" dirty="0" smtClean="0"/>
          </a:p>
          <a:p>
            <a:r>
              <a:rPr lang="ja-JP" altLang="en-US" sz="1600" b="1" dirty="0" smtClean="0"/>
              <a:t>制動放射</a:t>
            </a:r>
            <a:endParaRPr kumimoji="1" lang="ja-JP" altLang="en-US" sz="1600" b="1" dirty="0"/>
          </a:p>
        </p:txBody>
      </p:sp>
      <p:sp>
        <p:nvSpPr>
          <p:cNvPr id="23" name="テキスト ボックス 22"/>
          <p:cNvSpPr txBox="1"/>
          <p:nvPr/>
        </p:nvSpPr>
        <p:spPr>
          <a:xfrm>
            <a:off x="3635896" y="3468477"/>
            <a:ext cx="2592287" cy="464579"/>
          </a:xfrm>
          <a:prstGeom prst="rect">
            <a:avLst/>
          </a:prstGeom>
          <a:noFill/>
        </p:spPr>
        <p:txBody>
          <a:bodyPr wrap="square" rtlCol="0">
            <a:spAutoFit/>
          </a:bodyPr>
          <a:lstStyle/>
          <a:p>
            <a:pPr algn="ctr"/>
            <a:r>
              <a:rPr lang="ja-JP" altLang="en-US" sz="2400" b="1" dirty="0" smtClean="0"/>
              <a:t>１</a:t>
            </a:r>
            <a:r>
              <a:rPr kumimoji="1" lang="ja-JP" altLang="en-US" sz="2400" b="1" dirty="0" smtClean="0"/>
              <a:t>次</a:t>
            </a:r>
            <a:r>
              <a:rPr lang="ja-JP" altLang="en-US" sz="2400" b="1" dirty="0" smtClean="0"/>
              <a:t>ターゲット（Ａｌ）</a:t>
            </a:r>
            <a:endParaRPr kumimoji="1" lang="ja-JP" altLang="en-US" sz="2400" b="1" dirty="0"/>
          </a:p>
        </p:txBody>
      </p:sp>
      <p:sp>
        <p:nvSpPr>
          <p:cNvPr id="4" name="フリーフォーム 3"/>
          <p:cNvSpPr/>
          <p:nvPr/>
        </p:nvSpPr>
        <p:spPr>
          <a:xfrm>
            <a:off x="1847293" y="2101625"/>
            <a:ext cx="287452" cy="317778"/>
          </a:xfrm>
          <a:custGeom>
            <a:avLst/>
            <a:gdLst>
              <a:gd name="connsiteX0" fmla="*/ 0 w 337624"/>
              <a:gd name="connsiteY0" fmla="*/ 0 h 323557"/>
              <a:gd name="connsiteX1" fmla="*/ 337624 w 337624"/>
              <a:gd name="connsiteY1" fmla="*/ 168812 h 323557"/>
              <a:gd name="connsiteX2" fmla="*/ 0 w 337624"/>
              <a:gd name="connsiteY2" fmla="*/ 323557 h 323557"/>
            </a:gdLst>
            <a:ahLst/>
            <a:cxnLst>
              <a:cxn ang="0">
                <a:pos x="connsiteX0" y="connsiteY0"/>
              </a:cxn>
              <a:cxn ang="0">
                <a:pos x="connsiteX1" y="connsiteY1"/>
              </a:cxn>
              <a:cxn ang="0">
                <a:pos x="connsiteX2" y="connsiteY2"/>
              </a:cxn>
            </a:cxnLst>
            <a:rect l="l" t="t" r="r" b="b"/>
            <a:pathLst>
              <a:path w="337624" h="323557">
                <a:moveTo>
                  <a:pt x="0" y="0"/>
                </a:moveTo>
                <a:lnTo>
                  <a:pt x="337624" y="168812"/>
                </a:lnTo>
                <a:lnTo>
                  <a:pt x="0" y="323557"/>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971600" y="1628800"/>
            <a:ext cx="1836818" cy="473892"/>
          </a:xfrm>
          <a:custGeom>
            <a:avLst/>
            <a:gdLst>
              <a:gd name="connsiteX0" fmla="*/ 926123 w 1840523"/>
              <a:gd name="connsiteY0" fmla="*/ 527538 h 536916"/>
              <a:gd name="connsiteX1" fmla="*/ 349348 w 1840523"/>
              <a:gd name="connsiteY1" fmla="*/ 527538 h 536916"/>
              <a:gd name="connsiteX2" fmla="*/ 124265 w 1840523"/>
              <a:gd name="connsiteY2" fmla="*/ 471267 h 536916"/>
              <a:gd name="connsiteX3" fmla="*/ 11723 w 1840523"/>
              <a:gd name="connsiteY3" fmla="*/ 316523 h 536916"/>
              <a:gd name="connsiteX4" fmla="*/ 53926 w 1840523"/>
              <a:gd name="connsiteY4" fmla="*/ 133643 h 536916"/>
              <a:gd name="connsiteX5" fmla="*/ 236806 w 1840523"/>
              <a:gd name="connsiteY5" fmla="*/ 21101 h 536916"/>
              <a:gd name="connsiteX6" fmla="*/ 588499 w 1840523"/>
              <a:gd name="connsiteY6" fmla="*/ 7034 h 536916"/>
              <a:gd name="connsiteX7" fmla="*/ 1840523 w 1840523"/>
              <a:gd name="connsiteY7" fmla="*/ 7034 h 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0523" h="536916">
                <a:moveTo>
                  <a:pt x="926123" y="527538"/>
                </a:moveTo>
                <a:cubicBezTo>
                  <a:pt x="704557" y="532227"/>
                  <a:pt x="482991" y="536916"/>
                  <a:pt x="349348" y="527538"/>
                </a:cubicBezTo>
                <a:cubicBezTo>
                  <a:pt x="215705" y="518160"/>
                  <a:pt x="180536" y="506436"/>
                  <a:pt x="124265" y="471267"/>
                </a:cubicBezTo>
                <a:cubicBezTo>
                  <a:pt x="67994" y="436098"/>
                  <a:pt x="23446" y="372794"/>
                  <a:pt x="11723" y="316523"/>
                </a:cubicBezTo>
                <a:cubicBezTo>
                  <a:pt x="0" y="260252"/>
                  <a:pt x="16412" y="182880"/>
                  <a:pt x="53926" y="133643"/>
                </a:cubicBezTo>
                <a:cubicBezTo>
                  <a:pt x="91440" y="84406"/>
                  <a:pt x="147711" y="42202"/>
                  <a:pt x="236806" y="21101"/>
                </a:cubicBezTo>
                <a:cubicBezTo>
                  <a:pt x="325901" y="0"/>
                  <a:pt x="588499" y="7034"/>
                  <a:pt x="588499" y="7034"/>
                </a:cubicBezTo>
                <a:lnTo>
                  <a:pt x="1840523" y="7034"/>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V="1">
            <a:off x="984937" y="2419403"/>
            <a:ext cx="1836818" cy="444888"/>
          </a:xfrm>
          <a:custGeom>
            <a:avLst/>
            <a:gdLst>
              <a:gd name="connsiteX0" fmla="*/ 926123 w 1840523"/>
              <a:gd name="connsiteY0" fmla="*/ 527538 h 536916"/>
              <a:gd name="connsiteX1" fmla="*/ 349348 w 1840523"/>
              <a:gd name="connsiteY1" fmla="*/ 527538 h 536916"/>
              <a:gd name="connsiteX2" fmla="*/ 124265 w 1840523"/>
              <a:gd name="connsiteY2" fmla="*/ 471267 h 536916"/>
              <a:gd name="connsiteX3" fmla="*/ 11723 w 1840523"/>
              <a:gd name="connsiteY3" fmla="*/ 316523 h 536916"/>
              <a:gd name="connsiteX4" fmla="*/ 53926 w 1840523"/>
              <a:gd name="connsiteY4" fmla="*/ 133643 h 536916"/>
              <a:gd name="connsiteX5" fmla="*/ 236806 w 1840523"/>
              <a:gd name="connsiteY5" fmla="*/ 21101 h 536916"/>
              <a:gd name="connsiteX6" fmla="*/ 588499 w 1840523"/>
              <a:gd name="connsiteY6" fmla="*/ 7034 h 536916"/>
              <a:gd name="connsiteX7" fmla="*/ 1840523 w 1840523"/>
              <a:gd name="connsiteY7" fmla="*/ 7034 h 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0523" h="536916">
                <a:moveTo>
                  <a:pt x="926123" y="527538"/>
                </a:moveTo>
                <a:cubicBezTo>
                  <a:pt x="704557" y="532227"/>
                  <a:pt x="482991" y="536916"/>
                  <a:pt x="349348" y="527538"/>
                </a:cubicBezTo>
                <a:cubicBezTo>
                  <a:pt x="215705" y="518160"/>
                  <a:pt x="180536" y="506436"/>
                  <a:pt x="124265" y="471267"/>
                </a:cubicBezTo>
                <a:cubicBezTo>
                  <a:pt x="67994" y="436098"/>
                  <a:pt x="23446" y="372794"/>
                  <a:pt x="11723" y="316523"/>
                </a:cubicBezTo>
                <a:cubicBezTo>
                  <a:pt x="0" y="260252"/>
                  <a:pt x="16412" y="182880"/>
                  <a:pt x="53926" y="133643"/>
                </a:cubicBezTo>
                <a:cubicBezTo>
                  <a:pt x="91440" y="84406"/>
                  <a:pt x="147711" y="42202"/>
                  <a:pt x="236806" y="21101"/>
                </a:cubicBezTo>
                <a:cubicBezTo>
                  <a:pt x="325901" y="0"/>
                  <a:pt x="588499" y="7034"/>
                  <a:pt x="588499" y="7034"/>
                </a:cubicBezTo>
                <a:lnTo>
                  <a:pt x="1840523" y="7034"/>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344252" y="1910960"/>
            <a:ext cx="287452" cy="6991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11760" y="1916832"/>
            <a:ext cx="359394" cy="307777"/>
          </a:xfrm>
          <a:prstGeom prst="rect">
            <a:avLst/>
          </a:prstGeom>
          <a:noFill/>
        </p:spPr>
        <p:txBody>
          <a:bodyPr wrap="none" rtlCol="0">
            <a:spAutoFit/>
          </a:bodyPr>
          <a:lstStyle/>
          <a:p>
            <a:r>
              <a:rPr kumimoji="1" lang="ja-JP" altLang="en-US" sz="1400" b="1" dirty="0" smtClean="0"/>
              <a:t>⊖</a:t>
            </a:r>
            <a:endParaRPr kumimoji="1" lang="ja-JP" altLang="en-US" sz="1400" b="1" dirty="0"/>
          </a:p>
        </p:txBody>
      </p:sp>
      <p:sp>
        <p:nvSpPr>
          <p:cNvPr id="11" name="テキスト ボックス 10"/>
          <p:cNvSpPr txBox="1"/>
          <p:nvPr/>
        </p:nvSpPr>
        <p:spPr>
          <a:xfrm>
            <a:off x="2062883" y="2038070"/>
            <a:ext cx="359394" cy="307777"/>
          </a:xfrm>
          <a:prstGeom prst="rect">
            <a:avLst/>
          </a:prstGeom>
          <a:noFill/>
        </p:spPr>
        <p:txBody>
          <a:bodyPr wrap="none" rtlCol="0">
            <a:spAutoFit/>
          </a:bodyPr>
          <a:lstStyle/>
          <a:p>
            <a:r>
              <a:rPr kumimoji="1" lang="ja-JP" altLang="en-US" sz="1400" b="1" dirty="0" smtClean="0"/>
              <a:t>⊖</a:t>
            </a:r>
            <a:endParaRPr kumimoji="1" lang="ja-JP" altLang="en-US" sz="1400" b="1" dirty="0"/>
          </a:p>
        </p:txBody>
      </p:sp>
      <p:sp>
        <p:nvSpPr>
          <p:cNvPr id="13" name="テキスト ボックス 12"/>
          <p:cNvSpPr txBox="1"/>
          <p:nvPr/>
        </p:nvSpPr>
        <p:spPr>
          <a:xfrm>
            <a:off x="2206608" y="2292292"/>
            <a:ext cx="349167" cy="307777"/>
          </a:xfrm>
          <a:prstGeom prst="rect">
            <a:avLst/>
          </a:prstGeom>
          <a:noFill/>
        </p:spPr>
        <p:txBody>
          <a:bodyPr wrap="square" rtlCol="0">
            <a:spAutoFit/>
          </a:bodyPr>
          <a:lstStyle/>
          <a:p>
            <a:r>
              <a:rPr kumimoji="1" lang="ja-JP" altLang="en-US" sz="1400" b="1" dirty="0" smtClean="0"/>
              <a:t>⊖</a:t>
            </a:r>
            <a:endParaRPr kumimoji="1" lang="ja-JP" altLang="en-US" sz="1400" b="1" dirty="0"/>
          </a:p>
        </p:txBody>
      </p:sp>
      <p:cxnSp>
        <p:nvCxnSpPr>
          <p:cNvPr id="17" name="直線矢印コネクタ 16"/>
          <p:cNvCxnSpPr/>
          <p:nvPr/>
        </p:nvCxnSpPr>
        <p:spPr>
          <a:xfrm>
            <a:off x="2339752" y="2276872"/>
            <a:ext cx="936104" cy="0"/>
          </a:xfrm>
          <a:prstGeom prst="straightConnector1">
            <a:avLst/>
          </a:prstGeom>
          <a:ln w="635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8" idx="0"/>
          </p:cNvCxnSpPr>
          <p:nvPr/>
        </p:nvCxnSpPr>
        <p:spPr>
          <a:xfrm flipV="1">
            <a:off x="1979713" y="2419405"/>
            <a:ext cx="11306" cy="1049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55577" y="3468477"/>
            <a:ext cx="2448272" cy="461665"/>
          </a:xfrm>
          <a:prstGeom prst="rect">
            <a:avLst/>
          </a:prstGeom>
          <a:noFill/>
        </p:spPr>
        <p:txBody>
          <a:bodyPr wrap="square" rtlCol="0">
            <a:spAutoFit/>
          </a:bodyPr>
          <a:lstStyle/>
          <a:p>
            <a:r>
              <a:rPr kumimoji="1" lang="ja-JP" altLang="en-US" sz="2400" b="1" dirty="0" smtClean="0"/>
              <a:t>フィラメント（Ｗ）</a:t>
            </a:r>
            <a:endParaRPr kumimoji="1" lang="ja-JP" altLang="en-US" sz="2400" b="1" dirty="0"/>
          </a:p>
        </p:txBody>
      </p:sp>
      <p:cxnSp>
        <p:nvCxnSpPr>
          <p:cNvPr id="30" name="直線矢印コネクタ 29"/>
          <p:cNvCxnSpPr>
            <a:stCxn id="23" idx="0"/>
          </p:cNvCxnSpPr>
          <p:nvPr/>
        </p:nvCxnSpPr>
        <p:spPr>
          <a:xfrm flipH="1" flipV="1">
            <a:off x="4578090" y="2705813"/>
            <a:ext cx="353950" cy="762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4942403" y="2285066"/>
            <a:ext cx="929220" cy="230079"/>
          </a:xfrm>
          <a:custGeom>
            <a:avLst/>
            <a:gdLst>
              <a:gd name="connsiteX0" fmla="*/ 0 w 928467"/>
              <a:gd name="connsiteY0" fmla="*/ 0 h 239151"/>
              <a:gd name="connsiteX1" fmla="*/ 928467 w 928467"/>
              <a:gd name="connsiteY1" fmla="*/ 14068 h 239151"/>
              <a:gd name="connsiteX2" fmla="*/ 928467 w 928467"/>
              <a:gd name="connsiteY2" fmla="*/ 239151 h 239151"/>
              <a:gd name="connsiteX0" fmla="*/ 0 w 931095"/>
              <a:gd name="connsiteY0" fmla="*/ 0 h 620717"/>
              <a:gd name="connsiteX1" fmla="*/ 928467 w 931095"/>
              <a:gd name="connsiteY1" fmla="*/ 14068 h 620717"/>
              <a:gd name="connsiteX2" fmla="*/ 931095 w 931095"/>
              <a:gd name="connsiteY2" fmla="*/ 620717 h 620717"/>
              <a:gd name="connsiteX0" fmla="*/ 0 w 931095"/>
              <a:gd name="connsiteY0" fmla="*/ 0 h 260677"/>
              <a:gd name="connsiteX1" fmla="*/ 928467 w 931095"/>
              <a:gd name="connsiteY1" fmla="*/ 14068 h 260677"/>
              <a:gd name="connsiteX2" fmla="*/ 931095 w 931095"/>
              <a:gd name="connsiteY2" fmla="*/ 260677 h 260677"/>
            </a:gdLst>
            <a:ahLst/>
            <a:cxnLst>
              <a:cxn ang="0">
                <a:pos x="connsiteX0" y="connsiteY0"/>
              </a:cxn>
              <a:cxn ang="0">
                <a:pos x="connsiteX1" y="connsiteY1"/>
              </a:cxn>
              <a:cxn ang="0">
                <a:pos x="connsiteX2" y="connsiteY2"/>
              </a:cxn>
            </a:cxnLst>
            <a:rect l="l" t="t" r="r" b="b"/>
            <a:pathLst>
              <a:path w="931095" h="260677">
                <a:moveTo>
                  <a:pt x="0" y="0"/>
                </a:moveTo>
                <a:lnTo>
                  <a:pt x="928467" y="14068"/>
                </a:lnTo>
                <a:lnTo>
                  <a:pt x="931095" y="260677"/>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 name="直線コネクタ 36"/>
          <p:cNvCxnSpPr/>
          <p:nvPr/>
        </p:nvCxnSpPr>
        <p:spPr>
          <a:xfrm>
            <a:off x="5584171" y="2515144"/>
            <a:ext cx="574904"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727898" y="2642255"/>
            <a:ext cx="28745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871623" y="2642255"/>
            <a:ext cx="0" cy="50844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015349" y="2197366"/>
            <a:ext cx="2085043" cy="830997"/>
          </a:xfrm>
          <a:prstGeom prst="rect">
            <a:avLst/>
          </a:prstGeom>
          <a:noFill/>
        </p:spPr>
        <p:txBody>
          <a:bodyPr wrap="square" rtlCol="0">
            <a:spAutoFit/>
          </a:bodyPr>
          <a:lstStyle/>
          <a:p>
            <a:pPr algn="ctr"/>
            <a:r>
              <a:rPr kumimoji="1" lang="ja-JP" altLang="en-US" sz="2400" b="1" dirty="0" smtClean="0"/>
              <a:t>加速電圧</a:t>
            </a:r>
            <a:endParaRPr kumimoji="1" lang="en-US" altLang="ja-JP" sz="2400" b="1" dirty="0" smtClean="0"/>
          </a:p>
          <a:p>
            <a:pPr algn="ctr"/>
            <a:r>
              <a:rPr lang="en-US" altLang="ja-JP" sz="2400" b="1" dirty="0" smtClean="0"/>
              <a:t>5kV or 10kV</a:t>
            </a:r>
            <a:endParaRPr kumimoji="1" lang="ja-JP" altLang="en-US" sz="2400" b="1" dirty="0"/>
          </a:p>
        </p:txBody>
      </p:sp>
      <p:cxnSp>
        <p:nvCxnSpPr>
          <p:cNvPr id="41" name="直線矢印コネクタ 40"/>
          <p:cNvCxnSpPr>
            <a:stCxn id="23" idx="2"/>
          </p:cNvCxnSpPr>
          <p:nvPr/>
        </p:nvCxnSpPr>
        <p:spPr>
          <a:xfrm flipH="1">
            <a:off x="3347864" y="3933056"/>
            <a:ext cx="1584176" cy="1296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203848" y="2276872"/>
            <a:ext cx="359394" cy="307777"/>
          </a:xfrm>
          <a:prstGeom prst="rect">
            <a:avLst/>
          </a:prstGeom>
          <a:noFill/>
        </p:spPr>
        <p:txBody>
          <a:bodyPr wrap="none" rtlCol="0">
            <a:spAutoFit/>
          </a:bodyPr>
          <a:lstStyle/>
          <a:p>
            <a:r>
              <a:rPr kumimoji="1" lang="ja-JP" altLang="en-US" sz="1400" b="1" dirty="0" smtClean="0"/>
              <a:t>⊖</a:t>
            </a:r>
            <a:endParaRPr kumimoji="1" lang="ja-JP" altLang="en-US" sz="1400" b="1" dirty="0"/>
          </a:p>
        </p:txBody>
      </p:sp>
      <p:sp>
        <p:nvSpPr>
          <p:cNvPr id="38" name="テキスト ボックス 37"/>
          <p:cNvSpPr txBox="1"/>
          <p:nvPr/>
        </p:nvSpPr>
        <p:spPr>
          <a:xfrm>
            <a:off x="1691680" y="1628800"/>
            <a:ext cx="2289409" cy="461665"/>
          </a:xfrm>
          <a:prstGeom prst="rect">
            <a:avLst/>
          </a:prstGeom>
          <a:noFill/>
        </p:spPr>
        <p:txBody>
          <a:bodyPr wrap="none" rtlCol="0">
            <a:spAutoFit/>
          </a:bodyPr>
          <a:lstStyle/>
          <a:p>
            <a:r>
              <a:rPr kumimoji="1" lang="ja-JP" altLang="en-US" sz="2400" b="1" dirty="0" smtClean="0"/>
              <a:t>電</a:t>
            </a:r>
            <a:r>
              <a:rPr lang="ja-JP" altLang="en-US" sz="2400" b="1" dirty="0" smtClean="0"/>
              <a:t>子</a:t>
            </a:r>
            <a:r>
              <a:rPr kumimoji="1" lang="ja-JP" altLang="en-US" sz="2400" b="1" dirty="0" smtClean="0"/>
              <a:t>流</a:t>
            </a:r>
            <a:r>
              <a:rPr kumimoji="1" lang="en-US" altLang="ja-JP" sz="2400" b="1" dirty="0" smtClean="0"/>
              <a:t>(0.01mA)</a:t>
            </a:r>
            <a:endParaRPr kumimoji="1" lang="ja-JP" altLang="en-US" sz="2400" b="1" dirty="0"/>
          </a:p>
        </p:txBody>
      </p:sp>
    </p:spTree>
  </p:cSld>
  <p:clrMapOvr>
    <a:masterClrMapping/>
  </p:clrMapOvr>
  <p:transition advTm="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8.4|22.2"/>
</p:tagLst>
</file>

<file path=ppt/tags/tag2.xml><?xml version="1.0" encoding="utf-8"?>
<p:tagLst xmlns:a="http://schemas.openxmlformats.org/drawingml/2006/main" xmlns:r="http://schemas.openxmlformats.org/officeDocument/2006/relationships" xmlns:p="http://schemas.openxmlformats.org/presentationml/2006/main">
  <p:tag name="TIMING" val="|10.9|7.6|6.3|17.3|9.1|19.3"/>
</p:tagLst>
</file>

<file path=ppt/tags/tag3.xml><?xml version="1.0" encoding="utf-8"?>
<p:tagLst xmlns:a="http://schemas.openxmlformats.org/drawingml/2006/main" xmlns:r="http://schemas.openxmlformats.org/officeDocument/2006/relationships" xmlns:p="http://schemas.openxmlformats.org/presentationml/2006/main">
  <p:tag name="TIMING" val="|13.4"/>
</p:tagLst>
</file>

<file path=ppt/tags/tag4.xml><?xml version="1.0" encoding="utf-8"?>
<p:tagLst xmlns:a="http://schemas.openxmlformats.org/drawingml/2006/main" xmlns:r="http://schemas.openxmlformats.org/officeDocument/2006/relationships" xmlns:p="http://schemas.openxmlformats.org/presentationml/2006/main">
  <p:tag name="TIMING" val="|19.7|71"/>
</p:tagLst>
</file>

<file path=ppt/tags/tag5.xml><?xml version="1.0" encoding="utf-8"?>
<p:tagLst xmlns:a="http://schemas.openxmlformats.org/drawingml/2006/main" xmlns:r="http://schemas.openxmlformats.org/officeDocument/2006/relationships" xmlns:p="http://schemas.openxmlformats.org/presentationml/2006/main">
  <p:tag name="TIMING" val="|55.3|26.6|17.4|37.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4078</TotalTime>
  <Words>1173</Words>
  <Application>Microsoft Office PowerPoint</Application>
  <PresentationFormat>画面に合わせる (4:3)</PresentationFormat>
  <Paragraphs>233</Paragraphs>
  <Slides>28</Slides>
  <Notes>10</Notes>
  <HiddenSlides>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Office テーマ</vt:lpstr>
      <vt:lpstr>数式</vt:lpstr>
      <vt:lpstr>単色X線発生装置の製作 ～X線検出器の試験を目標にして～</vt:lpstr>
      <vt:lpstr>概要</vt:lpstr>
      <vt:lpstr>原理</vt:lpstr>
      <vt:lpstr>単色Ｘ線発生原理</vt:lpstr>
      <vt:lpstr>１次ターゲット：電子と物質の相互作用</vt:lpstr>
      <vt:lpstr>２次ターゲット：光子と物質の相互作用</vt:lpstr>
      <vt:lpstr>予備実験</vt:lpstr>
      <vt:lpstr>装置全体図</vt:lpstr>
      <vt:lpstr>ＭＡＮＳＯＮ Ｘ線発生装置</vt:lpstr>
      <vt:lpstr>較正</vt:lpstr>
      <vt:lpstr>較正直線</vt:lpstr>
      <vt:lpstr>一次ターゲット：Al </vt:lpstr>
      <vt:lpstr>本実験</vt:lpstr>
      <vt:lpstr>装置図</vt:lpstr>
      <vt:lpstr>先に二次X線強度を予想しておく</vt:lpstr>
      <vt:lpstr>推定・二次X線の量 Mg</vt:lpstr>
      <vt:lpstr>結果 Al,Mg,Cu,CF2</vt:lpstr>
      <vt:lpstr>二次ターゲット：Mg</vt:lpstr>
      <vt:lpstr>二次ターゲット：Al</vt:lpstr>
      <vt:lpstr>二次ターゲット：Cu</vt:lpstr>
      <vt:lpstr>二次ターゲット：テフロン(CF2)</vt:lpstr>
      <vt:lpstr>まとめ</vt:lpstr>
      <vt:lpstr>附録</vt:lpstr>
      <vt:lpstr>検出器効率</vt:lpstr>
      <vt:lpstr>分解能</vt:lpstr>
      <vt:lpstr>システム図</vt:lpstr>
      <vt:lpstr>10kVでとってみた Al</vt:lpstr>
      <vt:lpstr>10kVでとってみたMg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kazuaki</dc:creator>
  <cp:lastModifiedBy>kazuaki</cp:lastModifiedBy>
  <cp:revision>373</cp:revision>
  <dcterms:created xsi:type="dcterms:W3CDTF">2012-02-17T05:12:02Z</dcterms:created>
  <dcterms:modified xsi:type="dcterms:W3CDTF">2012-02-27T04:37:05Z</dcterms:modified>
</cp:coreProperties>
</file>